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trictFirstAndLastChars="0" saveSubsetFonts="1">
  <p:sldMasterIdLst>
    <p:sldMasterId id="2147483660" r:id="rId1"/>
  </p:sldMasterIdLst>
  <p:notesMasterIdLst>
    <p:notesMasterId r:id="rId117"/>
  </p:notesMasterIdLst>
  <p:handoutMasterIdLst>
    <p:handoutMasterId r:id="rId118"/>
  </p:handoutMasterIdLst>
  <p:sldIdLst>
    <p:sldId id="1138" r:id="rId2"/>
    <p:sldId id="1209" r:id="rId3"/>
    <p:sldId id="1135" r:id="rId4"/>
    <p:sldId id="1250" r:id="rId5"/>
    <p:sldId id="1251" r:id="rId6"/>
    <p:sldId id="1275" r:id="rId7"/>
    <p:sldId id="1276" r:id="rId8"/>
    <p:sldId id="1254" r:id="rId9"/>
    <p:sldId id="1214" r:id="rId10"/>
    <p:sldId id="1160" r:id="rId11"/>
    <p:sldId id="1189" r:id="rId12"/>
    <p:sldId id="549" r:id="rId13"/>
    <p:sldId id="525" r:id="rId14"/>
    <p:sldId id="1215" r:id="rId15"/>
    <p:sldId id="1216" r:id="rId16"/>
    <p:sldId id="527" r:id="rId17"/>
    <p:sldId id="545" r:id="rId18"/>
    <p:sldId id="547" r:id="rId19"/>
    <p:sldId id="1198" r:id="rId20"/>
    <p:sldId id="705" r:id="rId21"/>
    <p:sldId id="1148" r:id="rId22"/>
    <p:sldId id="546" r:id="rId23"/>
    <p:sldId id="513" r:id="rId24"/>
    <p:sldId id="730" r:id="rId25"/>
    <p:sldId id="1277" r:id="rId26"/>
    <p:sldId id="1278" r:id="rId27"/>
    <p:sldId id="1279" r:id="rId28"/>
    <p:sldId id="1308" r:id="rId29"/>
    <p:sldId id="1309" r:id="rId30"/>
    <p:sldId id="1310" r:id="rId31"/>
    <p:sldId id="1311" r:id="rId32"/>
    <p:sldId id="1323" r:id="rId33"/>
    <p:sldId id="1324" r:id="rId34"/>
    <p:sldId id="1325" r:id="rId35"/>
    <p:sldId id="1316" r:id="rId36"/>
    <p:sldId id="1318" r:id="rId37"/>
    <p:sldId id="1319" r:id="rId38"/>
    <p:sldId id="1321" r:id="rId39"/>
    <p:sldId id="1280" r:id="rId40"/>
    <p:sldId id="1313" r:id="rId41"/>
    <p:sldId id="1314" r:id="rId42"/>
    <p:sldId id="1326" r:id="rId43"/>
    <p:sldId id="1317" r:id="rId44"/>
    <p:sldId id="1328" r:id="rId45"/>
    <p:sldId id="1327" r:id="rId46"/>
    <p:sldId id="1315" r:id="rId47"/>
    <p:sldId id="1320" r:id="rId48"/>
    <p:sldId id="1322" r:id="rId49"/>
    <p:sldId id="1226" r:id="rId50"/>
    <p:sldId id="1231" r:id="rId51"/>
    <p:sldId id="1232" r:id="rId52"/>
    <p:sldId id="1233" r:id="rId53"/>
    <p:sldId id="1269" r:id="rId54"/>
    <p:sldId id="1267" r:id="rId55"/>
    <p:sldId id="1235" r:id="rId56"/>
    <p:sldId id="1241" r:id="rId57"/>
    <p:sldId id="1248" r:id="rId58"/>
    <p:sldId id="1246" r:id="rId59"/>
    <p:sldId id="1281" r:id="rId60"/>
    <p:sldId id="1256" r:id="rId61"/>
    <p:sldId id="1266" r:id="rId62"/>
    <p:sldId id="1242" r:id="rId63"/>
    <p:sldId id="1263" r:id="rId64"/>
    <p:sldId id="1270" r:id="rId65"/>
    <p:sldId id="1236" r:id="rId66"/>
    <p:sldId id="1234" r:id="rId67"/>
    <p:sldId id="1239" r:id="rId68"/>
    <p:sldId id="1237" r:id="rId69"/>
    <p:sldId id="1329" r:id="rId70"/>
    <p:sldId id="1330" r:id="rId71"/>
    <p:sldId id="1331" r:id="rId72"/>
    <p:sldId id="1343" r:id="rId73"/>
    <p:sldId id="1332" r:id="rId74"/>
    <p:sldId id="1333" r:id="rId75"/>
    <p:sldId id="1334" r:id="rId76"/>
    <p:sldId id="1335" r:id="rId77"/>
    <p:sldId id="1336" r:id="rId78"/>
    <p:sldId id="1337" r:id="rId79"/>
    <p:sldId id="1338" r:id="rId80"/>
    <p:sldId id="1339" r:id="rId81"/>
    <p:sldId id="1344" r:id="rId82"/>
    <p:sldId id="1345" r:id="rId83"/>
    <p:sldId id="1286" r:id="rId84"/>
    <p:sldId id="1287" r:id="rId85"/>
    <p:sldId id="1118" r:id="rId86"/>
    <p:sldId id="1288" r:id="rId87"/>
    <p:sldId id="975" r:id="rId88"/>
    <p:sldId id="1061" r:id="rId89"/>
    <p:sldId id="1230" r:id="rId90"/>
    <p:sldId id="1205" r:id="rId91"/>
    <p:sldId id="1206" r:id="rId92"/>
    <p:sldId id="1289" r:id="rId93"/>
    <p:sldId id="1290" r:id="rId94"/>
    <p:sldId id="1291" r:id="rId95"/>
    <p:sldId id="1207" r:id="rId96"/>
    <p:sldId id="1292" r:id="rId97"/>
    <p:sldId id="1293" r:id="rId98"/>
    <p:sldId id="1170" r:id="rId99"/>
    <p:sldId id="1294" r:id="rId100"/>
    <p:sldId id="647" r:id="rId101"/>
    <p:sldId id="650" r:id="rId102"/>
    <p:sldId id="1196" r:id="rId103"/>
    <p:sldId id="653" r:id="rId104"/>
    <p:sldId id="654" r:id="rId105"/>
    <p:sldId id="655" r:id="rId106"/>
    <p:sldId id="1027" r:id="rId107"/>
    <p:sldId id="1295" r:id="rId108"/>
    <p:sldId id="1296" r:id="rId109"/>
    <p:sldId id="1298" r:id="rId110"/>
    <p:sldId id="1297" r:id="rId111"/>
    <p:sldId id="1191" r:id="rId112"/>
    <p:sldId id="1032" r:id="rId113"/>
    <p:sldId id="1062" r:id="rId114"/>
    <p:sldId id="1064" r:id="rId115"/>
    <p:sldId id="1348" r:id="rId116"/>
  </p:sldIdLst>
  <p:sldSz cx="6480175" cy="9144000"/>
  <p:notesSz cx="10234613" cy="7104063"/>
  <p:kinsoku lang="ja-JP" invalStChars="～、。，．・：；？！゛゜ヽヾゝゞ々ー’”）〕］｝〉》」』】°‰′″℃￠％ぁぃぅぇぉっゃゅょゎァィゥェォッャュョヮヵヶ!%),.:;?]}｡｣､･ｧｨｩｪｫｬｭｮｯｰﾞﾟ" invalEndChars="‘“（〔［｛〈《「『【￥＄$([\{｢￡"/>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60" userDrawn="1">
          <p15:clr>
            <a:srgbClr val="A4A3A4"/>
          </p15:clr>
        </p15:guide>
        <p15:guide id="2" pos="3946" userDrawn="1">
          <p15:clr>
            <a:srgbClr val="A4A3A4"/>
          </p15:clr>
        </p15:guide>
        <p15:guide id="3" pos="102" userDrawn="1">
          <p15:clr>
            <a:srgbClr val="A4A3A4"/>
          </p15:clr>
        </p15:guide>
        <p15:guide id="4" orient="horz" pos="158" userDrawn="1">
          <p15:clr>
            <a:srgbClr val="A4A3A4"/>
          </p15:clr>
        </p15:guide>
        <p15:guide id="5" pos="3991" userDrawn="1">
          <p15:clr>
            <a:srgbClr val="A4A3A4"/>
          </p15:clr>
        </p15:guide>
        <p15:guide id="7" orient="horz" pos="839" userDrawn="1">
          <p15:clr>
            <a:srgbClr val="A4A3A4"/>
          </p15:clr>
        </p15:guide>
        <p15:guide id="8" orient="horz" pos="2018" userDrawn="1">
          <p15:clr>
            <a:srgbClr val="A4A3A4"/>
          </p15:clr>
        </p15:guide>
        <p15:guide id="9" orient="horz" pos="3923" userDrawn="1">
          <p15:clr>
            <a:srgbClr val="A4A3A4"/>
          </p15:clr>
        </p15:guide>
      </p15:sldGuideLst>
    </p:ext>
    <p:ext uri="{2D200454-40CA-4A62-9FC3-DE9A4176ACB9}">
      <p15:notesGuideLst xmlns:p15="http://schemas.microsoft.com/office/powerpoint/2012/main">
        <p15:guide id="1" orient="horz" pos="2238" userDrawn="1">
          <p15:clr>
            <a:srgbClr val="A4A3A4"/>
          </p15:clr>
        </p15:guide>
        <p15:guide id="2" pos="32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5E5"/>
    <a:srgbClr val="FFFF99"/>
    <a:srgbClr val="898989"/>
    <a:srgbClr val="D8E3F0"/>
    <a:srgbClr val="FFCCFF"/>
    <a:srgbClr val="E9EFF7"/>
    <a:srgbClr val="D9D9D9"/>
    <a:srgbClr val="10253F"/>
    <a:srgbClr val="F2F2F2"/>
    <a:srgbClr val="FD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41" autoAdjust="0"/>
    <p:restoredTop sz="90876" autoAdjust="0"/>
  </p:normalViewPr>
  <p:slideViewPr>
    <p:cSldViewPr>
      <p:cViewPr varScale="1">
        <p:scale>
          <a:sx n="83" d="100"/>
          <a:sy n="83" d="100"/>
        </p:scale>
        <p:origin x="2994" y="108"/>
      </p:cViewPr>
      <p:guideLst>
        <p:guide orient="horz" pos="4360"/>
        <p:guide pos="3946"/>
        <p:guide pos="102"/>
        <p:guide orient="horz" pos="158"/>
        <p:guide pos="3991"/>
        <p:guide orient="horz" pos="839"/>
        <p:guide orient="horz" pos="2018"/>
        <p:guide orient="horz" pos="3923"/>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Lst>
  </p:outlineViewPr>
  <p:notesTextViewPr>
    <p:cViewPr>
      <p:scale>
        <a:sx n="50" d="100"/>
        <a:sy n="50" d="100"/>
      </p:scale>
      <p:origin x="0" y="0"/>
    </p:cViewPr>
  </p:notesTextViewPr>
  <p:sorterViewPr>
    <p:cViewPr varScale="1">
      <p:scale>
        <a:sx n="1" d="1"/>
        <a:sy n="1" d="1"/>
      </p:scale>
      <p:origin x="0" y="-12306"/>
    </p:cViewPr>
  </p:sorterViewPr>
  <p:notesViewPr>
    <p:cSldViewPr>
      <p:cViewPr varScale="1">
        <p:scale>
          <a:sx n="113" d="100"/>
          <a:sy n="113" d="100"/>
        </p:scale>
        <p:origin x="2136" y="102"/>
      </p:cViewPr>
      <p:guideLst>
        <p:guide orient="horz" pos="2238"/>
        <p:guide pos="322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commentAuthors" Target="commentAuthor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21.xml"/><Relationship Id="rId13" Type="http://schemas.openxmlformats.org/officeDocument/2006/relationships/slide" Target="slides/slide91.xml"/><Relationship Id="rId18" Type="http://schemas.openxmlformats.org/officeDocument/2006/relationships/slide" Target="slides/slide103.xml"/><Relationship Id="rId3" Type="http://schemas.openxmlformats.org/officeDocument/2006/relationships/slide" Target="slides/slide16.xml"/><Relationship Id="rId7" Type="http://schemas.openxmlformats.org/officeDocument/2006/relationships/slide" Target="slides/slide20.xml"/><Relationship Id="rId12" Type="http://schemas.openxmlformats.org/officeDocument/2006/relationships/slide" Target="slides/slide90.xml"/><Relationship Id="rId17" Type="http://schemas.openxmlformats.org/officeDocument/2006/relationships/slide" Target="slides/slide101.xml"/><Relationship Id="rId2" Type="http://schemas.openxmlformats.org/officeDocument/2006/relationships/slide" Target="slides/slide13.xml"/><Relationship Id="rId16" Type="http://schemas.openxmlformats.org/officeDocument/2006/relationships/slide" Target="slides/slide100.xml"/><Relationship Id="rId20" Type="http://schemas.openxmlformats.org/officeDocument/2006/relationships/slide" Target="slides/slide105.xml"/><Relationship Id="rId1" Type="http://schemas.openxmlformats.org/officeDocument/2006/relationships/slide" Target="slides/slide10.xml"/><Relationship Id="rId6" Type="http://schemas.openxmlformats.org/officeDocument/2006/relationships/slide" Target="slides/slide19.xml"/><Relationship Id="rId11" Type="http://schemas.openxmlformats.org/officeDocument/2006/relationships/slide" Target="slides/slide24.xml"/><Relationship Id="rId5" Type="http://schemas.openxmlformats.org/officeDocument/2006/relationships/slide" Target="slides/slide18.xml"/><Relationship Id="rId15" Type="http://schemas.openxmlformats.org/officeDocument/2006/relationships/slide" Target="slides/slide97.xml"/><Relationship Id="rId10" Type="http://schemas.openxmlformats.org/officeDocument/2006/relationships/slide" Target="slides/slide23.xml"/><Relationship Id="rId19" Type="http://schemas.openxmlformats.org/officeDocument/2006/relationships/slide" Target="slides/slide104.xml"/><Relationship Id="rId4" Type="http://schemas.openxmlformats.org/officeDocument/2006/relationships/slide" Target="slides/slide17.xml"/><Relationship Id="rId9" Type="http://schemas.openxmlformats.org/officeDocument/2006/relationships/slide" Target="slides/slide22.xml"/><Relationship Id="rId14" Type="http://schemas.openxmlformats.org/officeDocument/2006/relationships/slide" Target="slides/slide9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8" y="0"/>
            <a:ext cx="4435000" cy="355203"/>
          </a:xfrm>
          <a:prstGeom prst="rect">
            <a:avLst/>
          </a:prstGeom>
        </p:spPr>
        <p:txBody>
          <a:bodyPr vert="horz" lIns="95438" tIns="47722" rIns="95438" bIns="47722" rtlCol="0"/>
          <a:lstStyle>
            <a:lvl1pPr algn="l">
              <a:defRPr sz="1300"/>
            </a:lvl1pPr>
          </a:lstStyle>
          <a:p>
            <a:endParaRPr kumimoji="1" lang="ja-JP" altLang="en-US" dirty="0"/>
          </a:p>
        </p:txBody>
      </p:sp>
      <p:sp>
        <p:nvSpPr>
          <p:cNvPr id="3" name="日付プレースホルダ 2"/>
          <p:cNvSpPr>
            <a:spLocks noGrp="1"/>
          </p:cNvSpPr>
          <p:nvPr>
            <p:ph type="dt" sz="quarter" idx="1"/>
          </p:nvPr>
        </p:nvSpPr>
        <p:spPr>
          <a:xfrm>
            <a:off x="5797251" y="0"/>
            <a:ext cx="4435000" cy="355203"/>
          </a:xfrm>
          <a:prstGeom prst="rect">
            <a:avLst/>
          </a:prstGeom>
        </p:spPr>
        <p:txBody>
          <a:bodyPr vert="horz" lIns="95438" tIns="47722" rIns="95438" bIns="47722" rtlCol="0"/>
          <a:lstStyle>
            <a:lvl1pPr algn="r">
              <a:defRPr sz="1300"/>
            </a:lvl1pPr>
          </a:lstStyle>
          <a:p>
            <a:fld id="{B27873A0-6270-4274-8E15-550EB541D4FF}" type="datetimeFigureOut">
              <a:rPr kumimoji="1" lang="ja-JP" altLang="en-US" smtClean="0"/>
              <a:pPr/>
              <a:t>2024/4/1</a:t>
            </a:fld>
            <a:endParaRPr kumimoji="1" lang="ja-JP" altLang="en-US" dirty="0"/>
          </a:p>
        </p:txBody>
      </p:sp>
      <p:sp>
        <p:nvSpPr>
          <p:cNvPr id="5" name="スライド番号プレースホルダ 4"/>
          <p:cNvSpPr>
            <a:spLocks noGrp="1"/>
          </p:cNvSpPr>
          <p:nvPr>
            <p:ph type="sldNum" sz="quarter" idx="3"/>
          </p:nvPr>
        </p:nvSpPr>
        <p:spPr>
          <a:xfrm>
            <a:off x="5797251" y="6747627"/>
            <a:ext cx="4435000" cy="355203"/>
          </a:xfrm>
          <a:prstGeom prst="rect">
            <a:avLst/>
          </a:prstGeom>
        </p:spPr>
        <p:txBody>
          <a:bodyPr vert="horz" lIns="95438" tIns="47722" rIns="95438" bIns="47722" rtlCol="0" anchor="b"/>
          <a:lstStyle>
            <a:lvl1pPr algn="r">
              <a:defRPr sz="1300"/>
            </a:lvl1pPr>
          </a:lstStyle>
          <a:p>
            <a:fld id="{60AA5F5B-7561-4504-8956-86A81B549431}" type="slidenum">
              <a:rPr kumimoji="1" lang="ja-JP" altLang="en-US" smtClean="0"/>
              <a:pPr/>
              <a:t>‹#›</a:t>
            </a:fld>
            <a:endParaRPr kumimoji="1" lang="ja-JP" altLang="en-US" dirty="0"/>
          </a:p>
        </p:txBody>
      </p:sp>
    </p:spTree>
    <p:extLst>
      <p:ext uri="{BB962C8B-B14F-4D97-AF65-F5344CB8AC3E}">
        <p14:creationId xmlns:p14="http://schemas.microsoft.com/office/powerpoint/2010/main" val="24519258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8" y="0"/>
            <a:ext cx="4435000" cy="355203"/>
          </a:xfrm>
          <a:prstGeom prst="rect">
            <a:avLst/>
          </a:prstGeom>
        </p:spPr>
        <p:txBody>
          <a:bodyPr vert="horz" lIns="95438" tIns="47722" rIns="95438" bIns="47722" rtlCol="0"/>
          <a:lstStyle>
            <a:lvl1pPr algn="l">
              <a:defRPr sz="1300"/>
            </a:lvl1pPr>
          </a:lstStyle>
          <a:p>
            <a:endParaRPr kumimoji="1" lang="ja-JP" altLang="en-US" dirty="0"/>
          </a:p>
        </p:txBody>
      </p:sp>
      <p:sp>
        <p:nvSpPr>
          <p:cNvPr id="3" name="日付プレースホルダ 2"/>
          <p:cNvSpPr>
            <a:spLocks noGrp="1"/>
          </p:cNvSpPr>
          <p:nvPr>
            <p:ph type="dt" idx="1"/>
          </p:nvPr>
        </p:nvSpPr>
        <p:spPr>
          <a:xfrm>
            <a:off x="5797251" y="0"/>
            <a:ext cx="4435000" cy="355203"/>
          </a:xfrm>
          <a:prstGeom prst="rect">
            <a:avLst/>
          </a:prstGeom>
        </p:spPr>
        <p:txBody>
          <a:bodyPr vert="horz" lIns="95438" tIns="47722" rIns="95438" bIns="47722" rtlCol="0"/>
          <a:lstStyle>
            <a:lvl1pPr algn="r">
              <a:defRPr sz="1300"/>
            </a:lvl1pPr>
          </a:lstStyle>
          <a:p>
            <a:fld id="{83A8B6A7-9994-4D5A-BDFD-5381E9EB3F81}" type="datetimeFigureOut">
              <a:rPr kumimoji="1" lang="ja-JP" altLang="en-US" smtClean="0"/>
              <a:pPr/>
              <a:t>2024/4/1</a:t>
            </a:fld>
            <a:endParaRPr kumimoji="1" lang="ja-JP" altLang="en-US" dirty="0"/>
          </a:p>
        </p:txBody>
      </p:sp>
      <p:sp>
        <p:nvSpPr>
          <p:cNvPr id="4" name="スライド イメージ プレースホルダ 3"/>
          <p:cNvSpPr>
            <a:spLocks noGrp="1" noRot="1" noChangeAspect="1"/>
          </p:cNvSpPr>
          <p:nvPr>
            <p:ph type="sldImg" idx="2"/>
          </p:nvPr>
        </p:nvSpPr>
        <p:spPr>
          <a:xfrm>
            <a:off x="4173538" y="531813"/>
            <a:ext cx="1887537" cy="2665412"/>
          </a:xfrm>
          <a:prstGeom prst="rect">
            <a:avLst/>
          </a:prstGeom>
          <a:noFill/>
          <a:ln w="12700">
            <a:solidFill>
              <a:prstClr val="black"/>
            </a:solidFill>
          </a:ln>
        </p:spPr>
        <p:txBody>
          <a:bodyPr vert="horz" lIns="95438" tIns="47722" rIns="95438" bIns="47722" rtlCol="0" anchor="ctr"/>
          <a:lstStyle/>
          <a:p>
            <a:endParaRPr lang="ja-JP" altLang="en-US" dirty="0"/>
          </a:p>
        </p:txBody>
      </p:sp>
      <p:sp>
        <p:nvSpPr>
          <p:cNvPr id="5" name="ノート プレースホルダ 4"/>
          <p:cNvSpPr>
            <a:spLocks noGrp="1"/>
          </p:cNvSpPr>
          <p:nvPr>
            <p:ph type="body" sz="quarter" idx="3"/>
          </p:nvPr>
        </p:nvSpPr>
        <p:spPr>
          <a:xfrm>
            <a:off x="1023462" y="3374435"/>
            <a:ext cx="8187690" cy="3196828"/>
          </a:xfrm>
          <a:prstGeom prst="rect">
            <a:avLst/>
          </a:prstGeom>
        </p:spPr>
        <p:txBody>
          <a:bodyPr vert="horz" lIns="95438" tIns="47722" rIns="95438" bIns="47722"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8" y="6747627"/>
            <a:ext cx="4435000" cy="355203"/>
          </a:xfrm>
          <a:prstGeom prst="rect">
            <a:avLst/>
          </a:prstGeom>
        </p:spPr>
        <p:txBody>
          <a:bodyPr vert="horz" lIns="95438" tIns="47722" rIns="95438" bIns="47722" rtlCol="0" anchor="b"/>
          <a:lstStyle>
            <a:lvl1pPr algn="l">
              <a:defRPr sz="1300"/>
            </a:lvl1pPr>
          </a:lstStyle>
          <a:p>
            <a:endParaRPr kumimoji="1" lang="ja-JP" altLang="en-US" dirty="0"/>
          </a:p>
        </p:txBody>
      </p:sp>
      <p:sp>
        <p:nvSpPr>
          <p:cNvPr id="7" name="スライド番号プレースホルダ 6"/>
          <p:cNvSpPr>
            <a:spLocks noGrp="1"/>
          </p:cNvSpPr>
          <p:nvPr>
            <p:ph type="sldNum" sz="quarter" idx="5"/>
          </p:nvPr>
        </p:nvSpPr>
        <p:spPr>
          <a:xfrm>
            <a:off x="5797251" y="6747627"/>
            <a:ext cx="4435000" cy="355203"/>
          </a:xfrm>
          <a:prstGeom prst="rect">
            <a:avLst/>
          </a:prstGeom>
        </p:spPr>
        <p:txBody>
          <a:bodyPr vert="horz" lIns="95438" tIns="47722" rIns="95438" bIns="47722" rtlCol="0" anchor="b"/>
          <a:lstStyle>
            <a:lvl1pPr algn="r">
              <a:defRPr sz="1300"/>
            </a:lvl1pPr>
          </a:lstStyle>
          <a:p>
            <a:fld id="{C73D8B67-9D8E-4A27-A6F9-68FB0F42A4D8}" type="slidenum">
              <a:rPr kumimoji="1" lang="ja-JP" altLang="en-US" smtClean="0"/>
              <a:pPr/>
              <a:t>‹#›</a:t>
            </a:fld>
            <a:endParaRPr kumimoji="1" lang="ja-JP" altLang="en-US" dirty="0"/>
          </a:p>
        </p:txBody>
      </p:sp>
    </p:spTree>
    <p:extLst>
      <p:ext uri="{BB962C8B-B14F-4D97-AF65-F5344CB8AC3E}">
        <p14:creationId xmlns:p14="http://schemas.microsoft.com/office/powerpoint/2010/main" val="224221513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73538" y="531813"/>
            <a:ext cx="1887537" cy="2665412"/>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34506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685">
              <a:defRPr/>
            </a:pPr>
            <a:endParaRPr kumimoji="1" lang="ja-JP" altLang="en-US" dirty="0"/>
          </a:p>
        </p:txBody>
      </p:sp>
      <p:sp>
        <p:nvSpPr>
          <p:cNvPr id="4" name="スライド番号プレースホルダー 3"/>
          <p:cNvSpPr>
            <a:spLocks noGrp="1"/>
          </p:cNvSpPr>
          <p:nvPr>
            <p:ph type="sldNum" sz="quarter" idx="5"/>
          </p:nvPr>
        </p:nvSpPr>
        <p:spPr/>
        <p:txBody>
          <a:bodyPr/>
          <a:lstStyle/>
          <a:p>
            <a:fld id="{C73D8B67-9D8E-4A27-A6F9-68FB0F42A4D8}" type="slidenum">
              <a:rPr kumimoji="1" lang="ja-JP" altLang="en-US" smtClean="0"/>
              <a:pPr/>
              <a:t>54</a:t>
            </a:fld>
            <a:endParaRPr kumimoji="1" lang="ja-JP" altLang="en-US" dirty="0"/>
          </a:p>
        </p:txBody>
      </p:sp>
    </p:spTree>
    <p:extLst>
      <p:ext uri="{BB962C8B-B14F-4D97-AF65-F5344CB8AC3E}">
        <p14:creationId xmlns:p14="http://schemas.microsoft.com/office/powerpoint/2010/main" val="2990598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685">
              <a:defRPr/>
            </a:pPr>
            <a:endParaRPr kumimoji="1" lang="ja-JP" altLang="en-US" dirty="0"/>
          </a:p>
        </p:txBody>
      </p:sp>
      <p:sp>
        <p:nvSpPr>
          <p:cNvPr id="4" name="スライド番号プレースホルダー 3"/>
          <p:cNvSpPr>
            <a:spLocks noGrp="1"/>
          </p:cNvSpPr>
          <p:nvPr>
            <p:ph type="sldNum" sz="quarter" idx="5"/>
          </p:nvPr>
        </p:nvSpPr>
        <p:spPr/>
        <p:txBody>
          <a:bodyPr/>
          <a:lstStyle/>
          <a:p>
            <a:fld id="{C73D8B67-9D8E-4A27-A6F9-68FB0F42A4D8}" type="slidenum">
              <a:rPr kumimoji="1" lang="ja-JP" altLang="en-US" smtClean="0"/>
              <a:pPr/>
              <a:t>55</a:t>
            </a:fld>
            <a:endParaRPr kumimoji="1" lang="ja-JP" altLang="en-US" dirty="0"/>
          </a:p>
        </p:txBody>
      </p:sp>
    </p:spTree>
    <p:extLst>
      <p:ext uri="{BB962C8B-B14F-4D97-AF65-F5344CB8AC3E}">
        <p14:creationId xmlns:p14="http://schemas.microsoft.com/office/powerpoint/2010/main" val="4070036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685">
              <a:defRPr/>
            </a:pPr>
            <a:endParaRPr kumimoji="1" lang="ja-JP" altLang="en-US" dirty="0"/>
          </a:p>
        </p:txBody>
      </p:sp>
      <p:sp>
        <p:nvSpPr>
          <p:cNvPr id="4" name="スライド番号プレースホルダー 3"/>
          <p:cNvSpPr>
            <a:spLocks noGrp="1"/>
          </p:cNvSpPr>
          <p:nvPr>
            <p:ph type="sldNum" sz="quarter" idx="5"/>
          </p:nvPr>
        </p:nvSpPr>
        <p:spPr/>
        <p:txBody>
          <a:bodyPr/>
          <a:lstStyle/>
          <a:p>
            <a:fld id="{C73D8B67-9D8E-4A27-A6F9-68FB0F42A4D8}" type="slidenum">
              <a:rPr kumimoji="1" lang="ja-JP" altLang="en-US" smtClean="0"/>
              <a:pPr/>
              <a:t>56</a:t>
            </a:fld>
            <a:endParaRPr kumimoji="1" lang="ja-JP" altLang="en-US" dirty="0"/>
          </a:p>
        </p:txBody>
      </p:sp>
    </p:spTree>
    <p:extLst>
      <p:ext uri="{BB962C8B-B14F-4D97-AF65-F5344CB8AC3E}">
        <p14:creationId xmlns:p14="http://schemas.microsoft.com/office/powerpoint/2010/main" val="2865249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685">
              <a:defRPr/>
            </a:pPr>
            <a:endParaRPr kumimoji="1" lang="ja-JP" altLang="en-US" dirty="0"/>
          </a:p>
        </p:txBody>
      </p:sp>
      <p:sp>
        <p:nvSpPr>
          <p:cNvPr id="4" name="スライド番号プレースホルダー 3"/>
          <p:cNvSpPr>
            <a:spLocks noGrp="1"/>
          </p:cNvSpPr>
          <p:nvPr>
            <p:ph type="sldNum" sz="quarter" idx="5"/>
          </p:nvPr>
        </p:nvSpPr>
        <p:spPr/>
        <p:txBody>
          <a:bodyPr/>
          <a:lstStyle/>
          <a:p>
            <a:fld id="{C73D8B67-9D8E-4A27-A6F9-68FB0F42A4D8}" type="slidenum">
              <a:rPr kumimoji="1" lang="ja-JP" altLang="en-US" smtClean="0"/>
              <a:pPr/>
              <a:t>57</a:t>
            </a:fld>
            <a:endParaRPr kumimoji="1" lang="ja-JP" altLang="en-US" dirty="0"/>
          </a:p>
        </p:txBody>
      </p:sp>
    </p:spTree>
    <p:extLst>
      <p:ext uri="{BB962C8B-B14F-4D97-AF65-F5344CB8AC3E}">
        <p14:creationId xmlns:p14="http://schemas.microsoft.com/office/powerpoint/2010/main" val="2234647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685">
              <a:defRPr/>
            </a:pPr>
            <a:endParaRPr kumimoji="1" lang="ja-JP" altLang="en-US" dirty="0"/>
          </a:p>
        </p:txBody>
      </p:sp>
      <p:sp>
        <p:nvSpPr>
          <p:cNvPr id="4" name="スライド番号プレースホルダー 3"/>
          <p:cNvSpPr>
            <a:spLocks noGrp="1"/>
          </p:cNvSpPr>
          <p:nvPr>
            <p:ph type="sldNum" sz="quarter" idx="5"/>
          </p:nvPr>
        </p:nvSpPr>
        <p:spPr/>
        <p:txBody>
          <a:bodyPr/>
          <a:lstStyle/>
          <a:p>
            <a:fld id="{C73D8B67-9D8E-4A27-A6F9-68FB0F42A4D8}" type="slidenum">
              <a:rPr kumimoji="1" lang="ja-JP" altLang="en-US" smtClean="0"/>
              <a:pPr/>
              <a:t>58</a:t>
            </a:fld>
            <a:endParaRPr kumimoji="1" lang="ja-JP" altLang="en-US" dirty="0"/>
          </a:p>
        </p:txBody>
      </p:sp>
    </p:spTree>
    <p:extLst>
      <p:ext uri="{BB962C8B-B14F-4D97-AF65-F5344CB8AC3E}">
        <p14:creationId xmlns:p14="http://schemas.microsoft.com/office/powerpoint/2010/main" val="4134439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685">
              <a:defRPr/>
            </a:pPr>
            <a:endParaRPr kumimoji="1" lang="ja-JP" altLang="en-US" dirty="0"/>
          </a:p>
        </p:txBody>
      </p:sp>
      <p:sp>
        <p:nvSpPr>
          <p:cNvPr id="4" name="スライド番号プレースホルダー 3"/>
          <p:cNvSpPr>
            <a:spLocks noGrp="1"/>
          </p:cNvSpPr>
          <p:nvPr>
            <p:ph type="sldNum" sz="quarter" idx="5"/>
          </p:nvPr>
        </p:nvSpPr>
        <p:spPr/>
        <p:txBody>
          <a:bodyPr/>
          <a:lstStyle/>
          <a:p>
            <a:fld id="{C73D8B67-9D8E-4A27-A6F9-68FB0F42A4D8}" type="slidenum">
              <a:rPr kumimoji="1" lang="ja-JP" altLang="en-US" smtClean="0"/>
              <a:pPr/>
              <a:t>59</a:t>
            </a:fld>
            <a:endParaRPr kumimoji="1" lang="ja-JP" altLang="en-US" dirty="0"/>
          </a:p>
        </p:txBody>
      </p:sp>
    </p:spTree>
    <p:extLst>
      <p:ext uri="{BB962C8B-B14F-4D97-AF65-F5344CB8AC3E}">
        <p14:creationId xmlns:p14="http://schemas.microsoft.com/office/powerpoint/2010/main" val="1772346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685">
              <a:defRPr/>
            </a:pPr>
            <a:endParaRPr kumimoji="1" lang="ja-JP" altLang="en-US" dirty="0"/>
          </a:p>
        </p:txBody>
      </p:sp>
      <p:sp>
        <p:nvSpPr>
          <p:cNvPr id="4" name="スライド番号プレースホルダー 3"/>
          <p:cNvSpPr>
            <a:spLocks noGrp="1"/>
          </p:cNvSpPr>
          <p:nvPr>
            <p:ph type="sldNum" sz="quarter" idx="5"/>
          </p:nvPr>
        </p:nvSpPr>
        <p:spPr/>
        <p:txBody>
          <a:bodyPr/>
          <a:lstStyle/>
          <a:p>
            <a:fld id="{C73D8B67-9D8E-4A27-A6F9-68FB0F42A4D8}" type="slidenum">
              <a:rPr kumimoji="1" lang="ja-JP" altLang="en-US" smtClean="0"/>
              <a:pPr/>
              <a:t>61</a:t>
            </a:fld>
            <a:endParaRPr kumimoji="1" lang="ja-JP" altLang="en-US" dirty="0"/>
          </a:p>
        </p:txBody>
      </p:sp>
    </p:spTree>
    <p:extLst>
      <p:ext uri="{BB962C8B-B14F-4D97-AF65-F5344CB8AC3E}">
        <p14:creationId xmlns:p14="http://schemas.microsoft.com/office/powerpoint/2010/main" val="4005922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685">
              <a:defRPr/>
            </a:pPr>
            <a:endParaRPr kumimoji="1" lang="ja-JP" altLang="en-US" dirty="0"/>
          </a:p>
        </p:txBody>
      </p:sp>
      <p:sp>
        <p:nvSpPr>
          <p:cNvPr id="4" name="スライド番号プレースホルダー 3"/>
          <p:cNvSpPr>
            <a:spLocks noGrp="1"/>
          </p:cNvSpPr>
          <p:nvPr>
            <p:ph type="sldNum" sz="quarter" idx="5"/>
          </p:nvPr>
        </p:nvSpPr>
        <p:spPr/>
        <p:txBody>
          <a:bodyPr/>
          <a:lstStyle/>
          <a:p>
            <a:fld id="{C73D8B67-9D8E-4A27-A6F9-68FB0F42A4D8}" type="slidenum">
              <a:rPr kumimoji="1" lang="ja-JP" altLang="en-US" smtClean="0"/>
              <a:pPr/>
              <a:t>62</a:t>
            </a:fld>
            <a:endParaRPr kumimoji="1" lang="ja-JP" altLang="en-US" dirty="0"/>
          </a:p>
        </p:txBody>
      </p:sp>
    </p:spTree>
    <p:extLst>
      <p:ext uri="{BB962C8B-B14F-4D97-AF65-F5344CB8AC3E}">
        <p14:creationId xmlns:p14="http://schemas.microsoft.com/office/powerpoint/2010/main" val="1108892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685">
              <a:defRPr/>
            </a:pPr>
            <a:endParaRPr kumimoji="1" lang="ja-JP" altLang="en-US" dirty="0"/>
          </a:p>
        </p:txBody>
      </p:sp>
      <p:sp>
        <p:nvSpPr>
          <p:cNvPr id="4" name="スライド番号プレースホルダー 3"/>
          <p:cNvSpPr>
            <a:spLocks noGrp="1"/>
          </p:cNvSpPr>
          <p:nvPr>
            <p:ph type="sldNum" sz="quarter" idx="5"/>
          </p:nvPr>
        </p:nvSpPr>
        <p:spPr/>
        <p:txBody>
          <a:bodyPr/>
          <a:lstStyle/>
          <a:p>
            <a:fld id="{C73D8B67-9D8E-4A27-A6F9-68FB0F42A4D8}" type="slidenum">
              <a:rPr kumimoji="1" lang="ja-JP" altLang="en-US" smtClean="0"/>
              <a:pPr/>
              <a:t>63</a:t>
            </a:fld>
            <a:endParaRPr kumimoji="1" lang="ja-JP" altLang="en-US" dirty="0"/>
          </a:p>
        </p:txBody>
      </p:sp>
    </p:spTree>
    <p:extLst>
      <p:ext uri="{BB962C8B-B14F-4D97-AF65-F5344CB8AC3E}">
        <p14:creationId xmlns:p14="http://schemas.microsoft.com/office/powerpoint/2010/main" val="2680124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685">
              <a:defRPr/>
            </a:pPr>
            <a:endParaRPr kumimoji="1" lang="ja-JP" altLang="en-US" dirty="0"/>
          </a:p>
        </p:txBody>
      </p:sp>
      <p:sp>
        <p:nvSpPr>
          <p:cNvPr id="4" name="スライド番号プレースホルダー 3"/>
          <p:cNvSpPr>
            <a:spLocks noGrp="1"/>
          </p:cNvSpPr>
          <p:nvPr>
            <p:ph type="sldNum" sz="quarter" idx="5"/>
          </p:nvPr>
        </p:nvSpPr>
        <p:spPr/>
        <p:txBody>
          <a:bodyPr/>
          <a:lstStyle/>
          <a:p>
            <a:fld id="{C73D8B67-9D8E-4A27-A6F9-68FB0F42A4D8}" type="slidenum">
              <a:rPr kumimoji="1" lang="ja-JP" altLang="en-US" smtClean="0"/>
              <a:pPr/>
              <a:t>64</a:t>
            </a:fld>
            <a:endParaRPr kumimoji="1" lang="ja-JP" altLang="en-US" dirty="0"/>
          </a:p>
        </p:txBody>
      </p:sp>
    </p:spTree>
    <p:extLst>
      <p:ext uri="{BB962C8B-B14F-4D97-AF65-F5344CB8AC3E}">
        <p14:creationId xmlns:p14="http://schemas.microsoft.com/office/powerpoint/2010/main" val="2714250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C73D8B67-9D8E-4A27-A6F9-68FB0F42A4D8}" type="slidenum">
              <a:rPr kumimoji="1" lang="ja-JP" altLang="en-US" smtClean="0"/>
              <a:pPr/>
              <a:t>4</a:t>
            </a:fld>
            <a:endParaRPr kumimoji="1" lang="ja-JP" altLang="en-US" dirty="0"/>
          </a:p>
        </p:txBody>
      </p:sp>
    </p:spTree>
    <p:extLst>
      <p:ext uri="{BB962C8B-B14F-4D97-AF65-F5344CB8AC3E}">
        <p14:creationId xmlns:p14="http://schemas.microsoft.com/office/powerpoint/2010/main" val="2615937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685">
              <a:defRPr/>
            </a:pPr>
            <a:endParaRPr kumimoji="1" lang="ja-JP" altLang="en-US" dirty="0"/>
          </a:p>
        </p:txBody>
      </p:sp>
      <p:sp>
        <p:nvSpPr>
          <p:cNvPr id="4" name="スライド番号プレースホルダー 3"/>
          <p:cNvSpPr>
            <a:spLocks noGrp="1"/>
          </p:cNvSpPr>
          <p:nvPr>
            <p:ph type="sldNum" sz="quarter" idx="5"/>
          </p:nvPr>
        </p:nvSpPr>
        <p:spPr/>
        <p:txBody>
          <a:bodyPr/>
          <a:lstStyle/>
          <a:p>
            <a:fld id="{C73D8B67-9D8E-4A27-A6F9-68FB0F42A4D8}" type="slidenum">
              <a:rPr kumimoji="1" lang="ja-JP" altLang="en-US" smtClean="0"/>
              <a:pPr/>
              <a:t>65</a:t>
            </a:fld>
            <a:endParaRPr kumimoji="1" lang="ja-JP" altLang="en-US" dirty="0"/>
          </a:p>
        </p:txBody>
      </p:sp>
    </p:spTree>
    <p:extLst>
      <p:ext uri="{BB962C8B-B14F-4D97-AF65-F5344CB8AC3E}">
        <p14:creationId xmlns:p14="http://schemas.microsoft.com/office/powerpoint/2010/main" val="4284076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685">
              <a:defRPr/>
            </a:pPr>
            <a:endParaRPr kumimoji="1" lang="ja-JP" altLang="en-US" dirty="0"/>
          </a:p>
        </p:txBody>
      </p:sp>
      <p:sp>
        <p:nvSpPr>
          <p:cNvPr id="4" name="スライド番号プレースホルダー 3"/>
          <p:cNvSpPr>
            <a:spLocks noGrp="1"/>
          </p:cNvSpPr>
          <p:nvPr>
            <p:ph type="sldNum" sz="quarter" idx="5"/>
          </p:nvPr>
        </p:nvSpPr>
        <p:spPr/>
        <p:txBody>
          <a:bodyPr/>
          <a:lstStyle/>
          <a:p>
            <a:fld id="{C73D8B67-9D8E-4A27-A6F9-68FB0F42A4D8}" type="slidenum">
              <a:rPr kumimoji="1" lang="ja-JP" altLang="en-US" smtClean="0"/>
              <a:pPr/>
              <a:t>66</a:t>
            </a:fld>
            <a:endParaRPr kumimoji="1" lang="ja-JP" altLang="en-US" dirty="0"/>
          </a:p>
        </p:txBody>
      </p:sp>
    </p:spTree>
    <p:extLst>
      <p:ext uri="{BB962C8B-B14F-4D97-AF65-F5344CB8AC3E}">
        <p14:creationId xmlns:p14="http://schemas.microsoft.com/office/powerpoint/2010/main" val="1350791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685">
              <a:defRPr/>
            </a:pPr>
            <a:endParaRPr kumimoji="1" lang="ja-JP" altLang="en-US" dirty="0"/>
          </a:p>
        </p:txBody>
      </p:sp>
      <p:sp>
        <p:nvSpPr>
          <p:cNvPr id="4" name="スライド番号プレースホルダー 3"/>
          <p:cNvSpPr>
            <a:spLocks noGrp="1"/>
          </p:cNvSpPr>
          <p:nvPr>
            <p:ph type="sldNum" sz="quarter" idx="5"/>
          </p:nvPr>
        </p:nvSpPr>
        <p:spPr/>
        <p:txBody>
          <a:bodyPr/>
          <a:lstStyle/>
          <a:p>
            <a:fld id="{C73D8B67-9D8E-4A27-A6F9-68FB0F42A4D8}" type="slidenum">
              <a:rPr kumimoji="1" lang="ja-JP" altLang="en-US" smtClean="0"/>
              <a:pPr/>
              <a:t>67</a:t>
            </a:fld>
            <a:endParaRPr kumimoji="1" lang="ja-JP" altLang="en-US" dirty="0"/>
          </a:p>
        </p:txBody>
      </p:sp>
    </p:spTree>
    <p:extLst>
      <p:ext uri="{BB962C8B-B14F-4D97-AF65-F5344CB8AC3E}">
        <p14:creationId xmlns:p14="http://schemas.microsoft.com/office/powerpoint/2010/main" val="3956761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C73D8B67-9D8E-4A27-A6F9-68FB0F42A4D8}" type="slidenum">
              <a:rPr kumimoji="1" lang="ja-JP" altLang="en-US" smtClean="0"/>
              <a:pPr/>
              <a:t>84</a:t>
            </a:fld>
            <a:endParaRPr kumimoji="1" lang="ja-JP" altLang="en-US" dirty="0"/>
          </a:p>
        </p:txBody>
      </p:sp>
    </p:spTree>
    <p:extLst>
      <p:ext uri="{BB962C8B-B14F-4D97-AF65-F5344CB8AC3E}">
        <p14:creationId xmlns:p14="http://schemas.microsoft.com/office/powerpoint/2010/main" val="1734312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73D8B67-9D8E-4A27-A6F9-68FB0F42A4D8}" type="slidenum">
              <a:rPr kumimoji="1" lang="ja-JP" altLang="en-US" smtClean="0"/>
              <a:pPr/>
              <a:t>88</a:t>
            </a:fld>
            <a:endParaRPr kumimoji="1" lang="ja-JP" altLang="en-US" dirty="0"/>
          </a:p>
        </p:txBody>
      </p:sp>
    </p:spTree>
    <p:extLst>
      <p:ext uri="{BB962C8B-B14F-4D97-AF65-F5344CB8AC3E}">
        <p14:creationId xmlns:p14="http://schemas.microsoft.com/office/powerpoint/2010/main" val="4066247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73D8B67-9D8E-4A27-A6F9-68FB0F42A4D8}" type="slidenum">
              <a:rPr kumimoji="1" lang="ja-JP" altLang="en-US" smtClean="0"/>
              <a:pPr/>
              <a:t>112</a:t>
            </a:fld>
            <a:endParaRPr kumimoji="1" lang="ja-JP" altLang="en-US" dirty="0"/>
          </a:p>
        </p:txBody>
      </p:sp>
    </p:spTree>
    <p:extLst>
      <p:ext uri="{BB962C8B-B14F-4D97-AF65-F5344CB8AC3E}">
        <p14:creationId xmlns:p14="http://schemas.microsoft.com/office/powerpoint/2010/main" val="901872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73538" y="531813"/>
            <a:ext cx="1887537" cy="2665412"/>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899270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73D8B67-9D8E-4A27-A6F9-68FB0F42A4D8}" type="slidenum">
              <a:rPr kumimoji="1" lang="ja-JP" altLang="en-US" smtClean="0"/>
              <a:pPr/>
              <a:t>6</a:t>
            </a:fld>
            <a:endParaRPr kumimoji="1" lang="ja-JP" altLang="en-US" dirty="0"/>
          </a:p>
        </p:txBody>
      </p:sp>
    </p:spTree>
    <p:extLst>
      <p:ext uri="{BB962C8B-B14F-4D97-AF65-F5344CB8AC3E}">
        <p14:creationId xmlns:p14="http://schemas.microsoft.com/office/powerpoint/2010/main" val="1494896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4173538" y="531813"/>
            <a:ext cx="1887537" cy="2665412"/>
          </a:xfrm>
        </p:spPr>
      </p:sp>
      <p:sp>
        <p:nvSpPr>
          <p:cNvPr id="3" name="ノート プレースホルダ 2"/>
          <p:cNvSpPr>
            <a:spLocks noGrp="1"/>
          </p:cNvSpPr>
          <p:nvPr>
            <p:ph type="body" idx="1"/>
          </p:nvPr>
        </p:nvSpPr>
        <p:spPr/>
        <p:txBody>
          <a:bodyPr>
            <a:normAutofit/>
          </a:bodyPr>
          <a:lstStyle/>
          <a:p>
            <a:pPr defTabSz="954685">
              <a:defRPr/>
            </a:pPr>
            <a:r>
              <a:rPr kumimoji="1" lang="ja-JP" altLang="en-US" dirty="0"/>
              <a:t>済</a:t>
            </a:r>
          </a:p>
          <a:p>
            <a:endParaRPr kumimoji="1" lang="ja-JP" altLang="en-US" dirty="0"/>
          </a:p>
        </p:txBody>
      </p:sp>
      <p:sp>
        <p:nvSpPr>
          <p:cNvPr id="4" name="スライド番号プレースホルダ 3"/>
          <p:cNvSpPr>
            <a:spLocks noGrp="1"/>
          </p:cNvSpPr>
          <p:nvPr>
            <p:ph type="sldNum" sz="quarter" idx="10"/>
          </p:nvPr>
        </p:nvSpPr>
        <p:spPr/>
        <p:txBody>
          <a:bodyPr/>
          <a:lstStyle/>
          <a:p>
            <a:fld id="{C73D8B67-9D8E-4A27-A6F9-68FB0F42A4D8}" type="slidenum">
              <a:rPr kumimoji="1" lang="ja-JP" altLang="en-US" smtClean="0"/>
              <a:pPr/>
              <a:t>7</a:t>
            </a:fld>
            <a:endParaRPr kumimoji="1" lang="ja-JP" altLang="en-US" dirty="0"/>
          </a:p>
        </p:txBody>
      </p:sp>
    </p:spTree>
    <p:extLst>
      <p:ext uri="{BB962C8B-B14F-4D97-AF65-F5344CB8AC3E}">
        <p14:creationId xmlns:p14="http://schemas.microsoft.com/office/powerpoint/2010/main" val="3168911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73D8B67-9D8E-4A27-A6F9-68FB0F42A4D8}" type="slidenum">
              <a:rPr kumimoji="1" lang="ja-JP" altLang="en-US" smtClean="0"/>
              <a:pPr/>
              <a:t>8</a:t>
            </a:fld>
            <a:endParaRPr kumimoji="1" lang="ja-JP" altLang="en-US" dirty="0"/>
          </a:p>
        </p:txBody>
      </p:sp>
    </p:spTree>
    <p:extLst>
      <p:ext uri="{BB962C8B-B14F-4D97-AF65-F5344CB8AC3E}">
        <p14:creationId xmlns:p14="http://schemas.microsoft.com/office/powerpoint/2010/main" val="3280121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4173538" y="531813"/>
            <a:ext cx="1887537" cy="2665412"/>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73D8B67-9D8E-4A27-A6F9-68FB0F42A4D8}" type="slidenum">
              <a:rPr kumimoji="1" lang="ja-JP" altLang="en-US" smtClean="0"/>
              <a:pPr/>
              <a:t>9</a:t>
            </a:fld>
            <a:endParaRPr kumimoji="1" lang="ja-JP" altLang="en-US" dirty="0"/>
          </a:p>
        </p:txBody>
      </p:sp>
    </p:spTree>
    <p:extLst>
      <p:ext uri="{BB962C8B-B14F-4D97-AF65-F5344CB8AC3E}">
        <p14:creationId xmlns:p14="http://schemas.microsoft.com/office/powerpoint/2010/main" val="3058743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685">
              <a:defRPr/>
            </a:pPr>
            <a:endParaRPr kumimoji="1" lang="ja-JP" altLang="en-US" dirty="0"/>
          </a:p>
        </p:txBody>
      </p:sp>
      <p:sp>
        <p:nvSpPr>
          <p:cNvPr id="4" name="スライド番号プレースホルダー 3"/>
          <p:cNvSpPr>
            <a:spLocks noGrp="1"/>
          </p:cNvSpPr>
          <p:nvPr>
            <p:ph type="sldNum" sz="quarter" idx="5"/>
          </p:nvPr>
        </p:nvSpPr>
        <p:spPr/>
        <p:txBody>
          <a:bodyPr/>
          <a:lstStyle/>
          <a:p>
            <a:fld id="{C73D8B67-9D8E-4A27-A6F9-68FB0F42A4D8}" type="slidenum">
              <a:rPr kumimoji="1" lang="ja-JP" altLang="en-US" smtClean="0"/>
              <a:pPr/>
              <a:t>51</a:t>
            </a:fld>
            <a:endParaRPr kumimoji="1" lang="ja-JP" altLang="en-US" dirty="0"/>
          </a:p>
        </p:txBody>
      </p:sp>
    </p:spTree>
    <p:extLst>
      <p:ext uri="{BB962C8B-B14F-4D97-AF65-F5344CB8AC3E}">
        <p14:creationId xmlns:p14="http://schemas.microsoft.com/office/powerpoint/2010/main" val="3483183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685">
              <a:defRPr/>
            </a:pPr>
            <a:endParaRPr kumimoji="1" lang="ja-JP" altLang="en-US" dirty="0"/>
          </a:p>
        </p:txBody>
      </p:sp>
      <p:sp>
        <p:nvSpPr>
          <p:cNvPr id="4" name="スライド番号プレースホルダー 3"/>
          <p:cNvSpPr>
            <a:spLocks noGrp="1"/>
          </p:cNvSpPr>
          <p:nvPr>
            <p:ph type="sldNum" sz="quarter" idx="5"/>
          </p:nvPr>
        </p:nvSpPr>
        <p:spPr/>
        <p:txBody>
          <a:bodyPr/>
          <a:lstStyle/>
          <a:p>
            <a:fld id="{C73D8B67-9D8E-4A27-A6F9-68FB0F42A4D8}" type="slidenum">
              <a:rPr kumimoji="1" lang="ja-JP" altLang="en-US" smtClean="0"/>
              <a:pPr/>
              <a:t>52</a:t>
            </a:fld>
            <a:endParaRPr kumimoji="1" lang="ja-JP" altLang="en-US" dirty="0"/>
          </a:p>
        </p:txBody>
      </p:sp>
    </p:spTree>
    <p:extLst>
      <p:ext uri="{BB962C8B-B14F-4D97-AF65-F5344CB8AC3E}">
        <p14:creationId xmlns:p14="http://schemas.microsoft.com/office/powerpoint/2010/main" val="2463335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6013" y="2840038"/>
            <a:ext cx="5508149" cy="1960562"/>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972026" y="5181600"/>
            <a:ext cx="4536123"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57F7BE89-F534-4D6E-9902-BA9B38609BFA}" type="datetime1">
              <a:rPr kumimoji="1" lang="ja-JP" altLang="en-US" smtClean="0"/>
              <a:t>2024/4/1</a:t>
            </a:fld>
            <a:endParaRPr kumimoji="1" lang="ja-JP" altLang="en-US" dirty="0"/>
          </a:p>
        </p:txBody>
      </p:sp>
      <p:sp>
        <p:nvSpPr>
          <p:cNvPr id="5" name="フッター プレースホルダ 4"/>
          <p:cNvSpPr>
            <a:spLocks noGrp="1"/>
          </p:cNvSpPr>
          <p:nvPr>
            <p:ph type="ftr" sz="quarter" idx="11"/>
          </p:nvPr>
        </p:nvSpPr>
        <p:spPr>
          <a:xfrm>
            <a:off x="4428120" y="7884369"/>
            <a:ext cx="2052055" cy="485775"/>
          </a:xfrm>
        </p:spPr>
        <p:txBody>
          <a:bodyPr/>
          <a:lstStyle/>
          <a:p>
            <a:endParaRPr kumimoji="1" lang="ja-JP" altLang="en-US" dirty="0"/>
          </a:p>
        </p:txBody>
      </p:sp>
      <p:sp>
        <p:nvSpPr>
          <p:cNvPr id="6" name="スライド番号プレースホルダ 5">
            <a:extLst>
              <a:ext uri="{FF2B5EF4-FFF2-40B4-BE49-F238E27FC236}">
                <a16:creationId xmlns:a16="http://schemas.microsoft.com/office/drawing/2014/main" id="{668CAF0E-7F94-AEB6-E6AF-258FDF45F5EF}"/>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latin typeface="ＭＳ 明朝" panose="02020609040205080304" pitchFamily="17" charset="-128"/>
                <a:ea typeface="ＭＳ 明朝" panose="02020609040205080304" pitchFamily="17" charset="-128"/>
              </a:defRPr>
            </a:lvl1pPr>
          </a:lstStyle>
          <a:p>
            <a:fld id="{420EA04B-0610-44E1-BBA9-CB539F9A7CEB}" type="slidenum">
              <a:rPr lang="ja-JP" altLang="en-US" smtClean="0"/>
              <a:pPr/>
              <a:t>‹#›</a:t>
            </a:fld>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B45ACD7-EE80-46AE-AB9A-FE656B50A714}" type="datetime1">
              <a:rPr kumimoji="1" lang="ja-JP" altLang="en-US" smtClean="0"/>
              <a:t>2024/4/1</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5" name="スライド番号プレースホルダ 5">
            <a:extLst>
              <a:ext uri="{FF2B5EF4-FFF2-40B4-BE49-F238E27FC236}">
                <a16:creationId xmlns:a16="http://schemas.microsoft.com/office/drawing/2014/main" id="{C15FD534-012A-7E9D-17FD-5C7C76BD877E}"/>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latin typeface="ＭＳ 明朝" panose="02020609040205080304" pitchFamily="17" charset="-128"/>
                <a:ea typeface="ＭＳ 明朝" panose="02020609040205080304" pitchFamily="17" charset="-128"/>
              </a:defRPr>
            </a:lvl1pPr>
          </a:lstStyle>
          <a:p>
            <a:fld id="{420EA04B-0610-44E1-BBA9-CB539F9A7CEB}" type="slidenum">
              <a:rPr lang="ja-JP" altLang="en-US" smtClean="0"/>
              <a:pPr/>
              <a:t>‹#›</a:t>
            </a:fld>
            <a:endParaRPr lang="ja-JP" altLang="en-US" dirty="0"/>
          </a:p>
        </p:txBody>
      </p:sp>
    </p:spTree>
    <p:extLst>
      <p:ext uri="{BB962C8B-B14F-4D97-AF65-F5344CB8AC3E}">
        <p14:creationId xmlns:p14="http://schemas.microsoft.com/office/powerpoint/2010/main" val="2431750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C79061EE-1429-4B4F-A004-A2C0A6B5DFD9}" type="datetime1">
              <a:rPr kumimoji="1" lang="ja-JP" altLang="en-US" smtClean="0"/>
              <a:t>2024/4/1</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a:extLst>
              <a:ext uri="{FF2B5EF4-FFF2-40B4-BE49-F238E27FC236}">
                <a16:creationId xmlns:a16="http://schemas.microsoft.com/office/drawing/2014/main" id="{EE22F3E0-5C59-EAE8-6F8E-DBB6E4A45EF5}"/>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latin typeface="ＭＳ 明朝" panose="02020609040205080304" pitchFamily="17" charset="-128"/>
                <a:ea typeface="ＭＳ 明朝" panose="02020609040205080304" pitchFamily="17" charset="-128"/>
              </a:defRPr>
            </a:lvl1pPr>
          </a:lstStyle>
          <a:p>
            <a:fld id="{420EA04B-0610-44E1-BBA9-CB539F9A7CEB}" type="slidenum">
              <a:rPr lang="ja-JP" altLang="en-US" smtClean="0"/>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11514" y="5875338"/>
            <a:ext cx="5508149" cy="1816100"/>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511514" y="3875088"/>
            <a:ext cx="5508149"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87D8D6C8-7C58-48B1-936B-BA0366F9C66B}" type="datetime1">
              <a:rPr kumimoji="1" lang="ja-JP" altLang="en-US" smtClean="0"/>
              <a:t>2024/4/1</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7" name="正方形/長方形 6">
            <a:extLst>
              <a:ext uri="{FF2B5EF4-FFF2-40B4-BE49-F238E27FC236}">
                <a16:creationId xmlns:a16="http://schemas.microsoft.com/office/drawing/2014/main" id="{194256D9-74FB-4576-99BA-CA0F1B748EC1}"/>
              </a:ext>
            </a:extLst>
          </p:cNvPr>
          <p:cNvSpPr/>
          <p:nvPr userDrawn="1"/>
        </p:nvSpPr>
        <p:spPr>
          <a:xfrm>
            <a:off x="4896238" y="8601063"/>
            <a:ext cx="1512041" cy="48405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秘密情報関係者限り</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複製・配布不可</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8" name="スライド番号プレースホルダ 5">
            <a:extLst>
              <a:ext uri="{FF2B5EF4-FFF2-40B4-BE49-F238E27FC236}">
                <a16:creationId xmlns:a16="http://schemas.microsoft.com/office/drawing/2014/main" id="{FEDF1301-E7D2-BE64-13C4-DC756B9393D3}"/>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defRPr>
            </a:lvl1pPr>
          </a:lstStyle>
          <a:p>
            <a:fld id="{420EA04B-0610-44E1-BBA9-CB539F9A7CEB}" type="slidenum">
              <a:rPr lang="ja-JP" altLang="en-US" smtClean="0"/>
              <a:pPr/>
              <a:t>‹#›</a:t>
            </a:fld>
            <a:endParaRPr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324009" y="2133600"/>
            <a:ext cx="2844077"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3312089" y="2133600"/>
            <a:ext cx="2844077"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36DD7596-9C6D-4896-A8C5-5138800E4225}" type="datetime1">
              <a:rPr kumimoji="1" lang="ja-JP" altLang="en-US" smtClean="0"/>
              <a:t>2024/4/1</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9" name="正方形/長方形 8">
            <a:extLst>
              <a:ext uri="{FF2B5EF4-FFF2-40B4-BE49-F238E27FC236}">
                <a16:creationId xmlns:a16="http://schemas.microsoft.com/office/drawing/2014/main" id="{70752D8C-BFFA-4816-9BF8-5212314FCEA1}"/>
              </a:ext>
            </a:extLst>
          </p:cNvPr>
          <p:cNvSpPr/>
          <p:nvPr userDrawn="1"/>
        </p:nvSpPr>
        <p:spPr>
          <a:xfrm>
            <a:off x="4896238" y="8601063"/>
            <a:ext cx="1512041" cy="48405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秘密情報関係者限り</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複製・配布不可</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7" name="スライド番号プレースホルダ 5">
            <a:extLst>
              <a:ext uri="{FF2B5EF4-FFF2-40B4-BE49-F238E27FC236}">
                <a16:creationId xmlns:a16="http://schemas.microsoft.com/office/drawing/2014/main" id="{CAEE4152-19CB-4DBE-21DD-5537426293F3}"/>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latin typeface="ＭＳ 明朝" panose="02020609040205080304" pitchFamily="17" charset="-128"/>
                <a:ea typeface="ＭＳ 明朝" panose="02020609040205080304" pitchFamily="17" charset="-128"/>
              </a:defRPr>
            </a:lvl1pPr>
          </a:lstStyle>
          <a:p>
            <a:fld id="{420EA04B-0610-44E1-BBA9-CB539F9A7CEB}" type="slidenum">
              <a:rPr lang="ja-JP" altLang="en-US" smtClean="0"/>
              <a:pPr/>
              <a:t>‹#›</a:t>
            </a:fld>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324009" y="2046288"/>
            <a:ext cx="286357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324009" y="2900364"/>
            <a:ext cx="286357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292590" y="2046288"/>
            <a:ext cx="286357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3292590" y="2900364"/>
            <a:ext cx="286357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AD11BC6-FD8E-4E7E-BA33-6379BC0C2C42}" type="datetime1">
              <a:rPr kumimoji="1" lang="ja-JP" altLang="en-US" smtClean="0"/>
              <a:t>2024/4/1</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11" name="正方形/長方形 10">
            <a:extLst>
              <a:ext uri="{FF2B5EF4-FFF2-40B4-BE49-F238E27FC236}">
                <a16:creationId xmlns:a16="http://schemas.microsoft.com/office/drawing/2014/main" id="{C31F0E0D-BDA0-43BC-9B83-22458503BFD9}"/>
              </a:ext>
            </a:extLst>
          </p:cNvPr>
          <p:cNvSpPr/>
          <p:nvPr userDrawn="1"/>
        </p:nvSpPr>
        <p:spPr>
          <a:xfrm>
            <a:off x="4896238" y="8601063"/>
            <a:ext cx="1512041" cy="48405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秘密情報関係者限り</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複製・配布不可</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12" name="スライド番号プレースホルダ 5">
            <a:extLst>
              <a:ext uri="{FF2B5EF4-FFF2-40B4-BE49-F238E27FC236}">
                <a16:creationId xmlns:a16="http://schemas.microsoft.com/office/drawing/2014/main" id="{7FBAE813-1C09-B11D-44D5-16D4DBE629BD}"/>
              </a:ext>
            </a:extLst>
          </p:cNvPr>
          <p:cNvSpPr>
            <a:spLocks noGrp="1"/>
          </p:cNvSpPr>
          <p:nvPr>
            <p:ph type="sldNum" sz="quarter" idx="12"/>
          </p:nvPr>
        </p:nvSpPr>
        <p:spPr>
          <a:xfrm>
            <a:off x="2484067" y="8820472"/>
            <a:ext cx="1512041" cy="485775"/>
          </a:xfrm>
          <a:prstGeom prst="rect">
            <a:avLst/>
          </a:prstGeom>
        </p:spPr>
        <p:txBody>
          <a:bodyPr anchor="ctr"/>
          <a:lstStyle>
            <a:lvl1pPr algn="ctr">
              <a:defRPr sz="800">
                <a:solidFill>
                  <a:srgbClr val="898989"/>
                </a:solidFill>
              </a:defRPr>
            </a:lvl1pPr>
          </a:lstStyle>
          <a:p>
            <a:fld id="{420EA04B-0610-44E1-BBA9-CB539F9A7CEB}" type="slidenum">
              <a:rPr lang="ja-JP" altLang="en-US" smtClean="0"/>
              <a:pPr/>
              <a:t>‹#›</a:t>
            </a:fld>
            <a:endParaRPr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16215B01-C47D-4794-A698-EB3D936103EA}" type="datetime1">
              <a:rPr kumimoji="1" lang="ja-JP" altLang="en-US" smtClean="0"/>
              <a:t>2024/4/1</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8" name="正方形/長方形 7">
            <a:extLst>
              <a:ext uri="{FF2B5EF4-FFF2-40B4-BE49-F238E27FC236}">
                <a16:creationId xmlns:a16="http://schemas.microsoft.com/office/drawing/2014/main" id="{3F2F52DA-8C62-4E53-ACA7-03B864EA9804}"/>
              </a:ext>
            </a:extLst>
          </p:cNvPr>
          <p:cNvSpPr/>
          <p:nvPr userDrawn="1"/>
        </p:nvSpPr>
        <p:spPr>
          <a:xfrm>
            <a:off x="4896238" y="8601063"/>
            <a:ext cx="1512041" cy="48405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秘密情報関係者限り</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複製・配布不可</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7" name="スライド番号プレースホルダ 5">
            <a:extLst>
              <a:ext uri="{FF2B5EF4-FFF2-40B4-BE49-F238E27FC236}">
                <a16:creationId xmlns:a16="http://schemas.microsoft.com/office/drawing/2014/main" id="{C2D1E57D-88C0-2101-A3AF-D4842068309C}"/>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defRPr>
            </a:lvl1pPr>
          </a:lstStyle>
          <a:p>
            <a:fld id="{420EA04B-0610-44E1-BBA9-CB539F9A7CEB}" type="slidenum">
              <a:rPr lang="ja-JP" altLang="en-US" smtClean="0"/>
              <a:pPr/>
              <a:t>‹#›</a:t>
            </a:fld>
            <a:endParaRPr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24009" y="363538"/>
            <a:ext cx="2131558" cy="154940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2533569" y="363538"/>
            <a:ext cx="3622597"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24009" y="1912938"/>
            <a:ext cx="213155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28D47CBE-D0F6-4A2B-A616-7D14A952667B}" type="datetime1">
              <a:rPr kumimoji="1" lang="ja-JP" altLang="en-US" smtClean="0"/>
              <a:t>2024/4/1</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9" name="正方形/長方形 8">
            <a:extLst>
              <a:ext uri="{FF2B5EF4-FFF2-40B4-BE49-F238E27FC236}">
                <a16:creationId xmlns:a16="http://schemas.microsoft.com/office/drawing/2014/main" id="{8E15A789-ACC3-4FE9-AAFD-B2949CC2B0FB}"/>
              </a:ext>
            </a:extLst>
          </p:cNvPr>
          <p:cNvSpPr/>
          <p:nvPr userDrawn="1"/>
        </p:nvSpPr>
        <p:spPr>
          <a:xfrm>
            <a:off x="4896238" y="8601063"/>
            <a:ext cx="1512041" cy="48405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秘密情報関係者限り</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複製・配布不可</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10" name="スライド番号プレースホルダ 5">
            <a:extLst>
              <a:ext uri="{FF2B5EF4-FFF2-40B4-BE49-F238E27FC236}">
                <a16:creationId xmlns:a16="http://schemas.microsoft.com/office/drawing/2014/main" id="{5E04D625-B7D0-7486-4B08-3A8A69DA4BE1}"/>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defRPr>
            </a:lvl1pPr>
          </a:lstStyle>
          <a:p>
            <a:fld id="{420EA04B-0610-44E1-BBA9-CB539F9A7CEB}" type="slidenum">
              <a:rPr lang="ja-JP" altLang="en-US" smtClean="0"/>
              <a:pPr/>
              <a:t>‹#›</a:t>
            </a:fld>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FBABAFB7-7B71-41E5-B804-4D335D2683BE}" type="datetime1">
              <a:rPr kumimoji="1" lang="ja-JP" altLang="en-US" smtClean="0"/>
              <a:t>2024/4/1</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8" name="正方形/長方形 7">
            <a:extLst>
              <a:ext uri="{FF2B5EF4-FFF2-40B4-BE49-F238E27FC236}">
                <a16:creationId xmlns:a16="http://schemas.microsoft.com/office/drawing/2014/main" id="{0773EDE3-2621-4CA9-BC68-6020D31510AB}"/>
              </a:ext>
            </a:extLst>
          </p:cNvPr>
          <p:cNvSpPr/>
          <p:nvPr userDrawn="1"/>
        </p:nvSpPr>
        <p:spPr>
          <a:xfrm>
            <a:off x="4896238" y="8601063"/>
            <a:ext cx="1512041" cy="48405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秘密情報関係者限り</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複製・配布不可</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9" name="スライド番号プレースホルダ 5">
            <a:extLst>
              <a:ext uri="{FF2B5EF4-FFF2-40B4-BE49-F238E27FC236}">
                <a16:creationId xmlns:a16="http://schemas.microsoft.com/office/drawing/2014/main" id="{DEBB182C-64A8-657E-02E0-6C20BD327B33}"/>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defRPr>
            </a:lvl1pPr>
          </a:lstStyle>
          <a:p>
            <a:fld id="{420EA04B-0610-44E1-BBA9-CB539F9A7CEB}" type="slidenum">
              <a:rPr lang="ja-JP" altLang="en-US" smtClean="0"/>
              <a:pPr/>
              <a:t>‹#›</a:t>
            </a:fld>
            <a:endParaRPr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698127" y="366714"/>
            <a:ext cx="1458039" cy="780097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324009" y="366714"/>
            <a:ext cx="4230114" cy="780097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7093228-7FA1-48CA-899D-35D25FA6248A}" type="datetime1">
              <a:rPr kumimoji="1" lang="ja-JP" altLang="en-US" smtClean="0"/>
              <a:t>2024/4/1</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8" name="正方形/長方形 7">
            <a:extLst>
              <a:ext uri="{FF2B5EF4-FFF2-40B4-BE49-F238E27FC236}">
                <a16:creationId xmlns:a16="http://schemas.microsoft.com/office/drawing/2014/main" id="{BEE48450-C420-4946-964D-B543FE6F0601}"/>
              </a:ext>
            </a:extLst>
          </p:cNvPr>
          <p:cNvSpPr/>
          <p:nvPr userDrawn="1"/>
        </p:nvSpPr>
        <p:spPr>
          <a:xfrm>
            <a:off x="4896238" y="8601063"/>
            <a:ext cx="1512041" cy="484056"/>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秘密情報関係者限り</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a:p>
            <a:pPr algn="ctr"/>
            <a:r>
              <a:rPr lang="ja-JP" altLang="en-US"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rPr>
              <a:t>複製・配布不可</a:t>
            </a:r>
            <a:endParaRPr lang="en-US" altLang="ja-JP" sz="900" dirty="0">
              <a:solidFill>
                <a:srgbClr val="FF0000"/>
              </a:solidFill>
              <a:latin typeface="ＭＳ Ｐ明朝" panose="02020600040205080304" pitchFamily="18" charset="-128"/>
              <a:ea typeface="ＭＳ Ｐ明朝" panose="02020600040205080304" pitchFamily="18" charset="-128"/>
              <a:cs typeface="メイリオ" panose="020B0604030504040204" pitchFamily="50" charset="-128"/>
            </a:endParaRPr>
          </a:p>
        </p:txBody>
      </p:sp>
      <p:sp>
        <p:nvSpPr>
          <p:cNvPr id="9" name="スライド番号プレースホルダ 5">
            <a:extLst>
              <a:ext uri="{FF2B5EF4-FFF2-40B4-BE49-F238E27FC236}">
                <a16:creationId xmlns:a16="http://schemas.microsoft.com/office/drawing/2014/main" id="{DEA6A6F8-FBAD-D45D-0967-9FD62E3017BC}"/>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defRPr>
            </a:lvl1pPr>
          </a:lstStyle>
          <a:p>
            <a:fld id="{420EA04B-0610-44E1-BBA9-CB539F9A7CEB}" type="slidenum">
              <a:rPr lang="ja-JP" altLang="en-US" smtClean="0"/>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24009" y="366713"/>
            <a:ext cx="5832158" cy="1524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324009" y="2133600"/>
            <a:ext cx="5832158" cy="6034088"/>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324009" y="8475664"/>
            <a:ext cx="1512041"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8F5E4E31-1B51-4C4C-BE65-CF376DB9FC33}" type="datetime1">
              <a:rPr kumimoji="1" lang="ja-JP" altLang="en-US" smtClean="0"/>
              <a:t>2024/4/1</a:t>
            </a:fld>
            <a:endParaRPr kumimoji="1" lang="ja-JP" altLang="en-US" dirty="0"/>
          </a:p>
        </p:txBody>
      </p:sp>
      <p:sp>
        <p:nvSpPr>
          <p:cNvPr id="5" name="フッター プレースホルダ 4"/>
          <p:cNvSpPr>
            <a:spLocks noGrp="1"/>
          </p:cNvSpPr>
          <p:nvPr>
            <p:ph type="ftr" sz="quarter" idx="3"/>
          </p:nvPr>
        </p:nvSpPr>
        <p:spPr>
          <a:xfrm>
            <a:off x="3784415" y="7452321"/>
            <a:ext cx="2052055"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a:extLst>
              <a:ext uri="{FF2B5EF4-FFF2-40B4-BE49-F238E27FC236}">
                <a16:creationId xmlns:a16="http://schemas.microsoft.com/office/drawing/2014/main" id="{882C5D70-A905-6ED5-A09A-C7D686A59CC2}"/>
              </a:ext>
            </a:extLst>
          </p:cNvPr>
          <p:cNvSpPr>
            <a:spLocks noGrp="1"/>
          </p:cNvSpPr>
          <p:nvPr>
            <p:ph type="sldNum" sz="quarter" idx="4"/>
          </p:nvPr>
        </p:nvSpPr>
        <p:spPr>
          <a:xfrm>
            <a:off x="2484067" y="8820472"/>
            <a:ext cx="1512041" cy="485775"/>
          </a:xfrm>
          <a:prstGeom prst="rect">
            <a:avLst/>
          </a:prstGeom>
        </p:spPr>
        <p:txBody>
          <a:bodyPr anchor="ctr"/>
          <a:lstStyle>
            <a:lvl1pPr algn="ctr">
              <a:defRPr sz="800">
                <a:solidFill>
                  <a:srgbClr val="898989"/>
                </a:solidFill>
                <a:latin typeface="ＭＳ 明朝" panose="02020609040205080304" pitchFamily="17" charset="-128"/>
                <a:ea typeface="ＭＳ 明朝" panose="02020609040205080304" pitchFamily="17" charset="-128"/>
              </a:defRPr>
            </a:lvl1pPr>
          </a:lstStyle>
          <a:p>
            <a:fld id="{420EA04B-0610-44E1-BBA9-CB539F9A7CEB}"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70" r:id="rId8"/>
    <p:sldLayoutId id="2147483671" r:id="rId9"/>
    <p:sldLayoutId id="2147483672" r:id="rId10"/>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00.xml.rels><?xml version="1.0" encoding="UTF-8" standalone="yes"?>
<Relationships xmlns="http://schemas.openxmlformats.org/package/2006/relationships"><Relationship Id="rId3" Type="http://schemas.openxmlformats.org/officeDocument/2006/relationships/image" Target="../media/image130.emf"/><Relationship Id="rId2" Type="http://schemas.openxmlformats.org/officeDocument/2006/relationships/image" Target="../media/image129.emf"/><Relationship Id="rId1" Type="http://schemas.openxmlformats.org/officeDocument/2006/relationships/slideLayout" Target="../slideLayouts/slideLayout2.xml"/><Relationship Id="rId6" Type="http://schemas.openxmlformats.org/officeDocument/2006/relationships/image" Target="../media/image133.emf"/><Relationship Id="rId5" Type="http://schemas.openxmlformats.org/officeDocument/2006/relationships/image" Target="../media/image132.emf"/><Relationship Id="rId4" Type="http://schemas.openxmlformats.org/officeDocument/2006/relationships/image" Target="../media/image131.emf"/></Relationships>
</file>

<file path=ppt/slides/_rels/slide101.xml.rels><?xml version="1.0" encoding="UTF-8" standalone="yes"?>
<Relationships xmlns="http://schemas.openxmlformats.org/package/2006/relationships"><Relationship Id="rId3" Type="http://schemas.openxmlformats.org/officeDocument/2006/relationships/image" Target="../media/image135.emf"/><Relationship Id="rId2" Type="http://schemas.openxmlformats.org/officeDocument/2006/relationships/image" Target="../media/image134.emf"/><Relationship Id="rId1" Type="http://schemas.openxmlformats.org/officeDocument/2006/relationships/slideLayout" Target="../slideLayouts/slideLayout2.xml"/><Relationship Id="rId4" Type="http://schemas.openxmlformats.org/officeDocument/2006/relationships/image" Target="../media/image136.emf"/></Relationships>
</file>

<file path=ppt/slides/_rels/slide102.xml.rels><?xml version="1.0" encoding="UTF-8" standalone="yes"?>
<Relationships xmlns="http://schemas.openxmlformats.org/package/2006/relationships"><Relationship Id="rId3" Type="http://schemas.openxmlformats.org/officeDocument/2006/relationships/image" Target="../media/image138.emf"/><Relationship Id="rId2" Type="http://schemas.openxmlformats.org/officeDocument/2006/relationships/image" Target="../media/image137.emf"/><Relationship Id="rId1" Type="http://schemas.openxmlformats.org/officeDocument/2006/relationships/slideLayout" Target="../slideLayouts/slideLayout2.xml"/><Relationship Id="rId5" Type="http://schemas.openxmlformats.org/officeDocument/2006/relationships/image" Target="../media/image140.emf"/><Relationship Id="rId4" Type="http://schemas.openxmlformats.org/officeDocument/2006/relationships/image" Target="../media/image139.emf"/></Relationships>
</file>

<file path=ppt/slides/_rels/slide103.xml.rels><?xml version="1.0" encoding="UTF-8" standalone="yes"?>
<Relationships xmlns="http://schemas.openxmlformats.org/package/2006/relationships"><Relationship Id="rId2" Type="http://schemas.openxmlformats.org/officeDocument/2006/relationships/image" Target="../media/image141.em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43.emf"/><Relationship Id="rId2" Type="http://schemas.openxmlformats.org/officeDocument/2006/relationships/image" Target="../media/image142.e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45.emf"/><Relationship Id="rId2" Type="http://schemas.openxmlformats.org/officeDocument/2006/relationships/image" Target="../media/image144.emf"/><Relationship Id="rId1" Type="http://schemas.openxmlformats.org/officeDocument/2006/relationships/slideLayout" Target="../slideLayouts/slideLayout2.xml"/><Relationship Id="rId6" Type="http://schemas.openxmlformats.org/officeDocument/2006/relationships/image" Target="../media/image148.emf"/><Relationship Id="rId5" Type="http://schemas.openxmlformats.org/officeDocument/2006/relationships/image" Target="../media/image147.emf"/><Relationship Id="rId4" Type="http://schemas.openxmlformats.org/officeDocument/2006/relationships/image" Target="../media/image146.emf"/></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49.em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2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24.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38.emf"/><Relationship Id="rId7" Type="http://schemas.openxmlformats.org/officeDocument/2006/relationships/image" Target="../media/image42.emf"/><Relationship Id="rId2" Type="http://schemas.openxmlformats.org/officeDocument/2006/relationships/image" Target="../media/image37.emf"/><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0.emf"/></Relationships>
</file>

<file path=ppt/slides/_rels/slide53.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2.emf"/></Relationships>
</file>

<file path=ppt/slides/_rels/slide54.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5.emf"/></Relationships>
</file>

<file path=ppt/slides/_rels/slide56.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7.emf"/></Relationships>
</file>

<file path=ppt/slides/_rels/slide57.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image" Target="../media/image59.emf"/><Relationship Id="rId7" Type="http://schemas.openxmlformats.org/officeDocument/2006/relationships/image" Target="../media/image63.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2.emf"/><Relationship Id="rId5" Type="http://schemas.openxmlformats.org/officeDocument/2006/relationships/image" Target="../media/image61.emf"/><Relationship Id="rId10" Type="http://schemas.openxmlformats.org/officeDocument/2006/relationships/image" Target="../media/image66.emf"/><Relationship Id="rId4" Type="http://schemas.openxmlformats.org/officeDocument/2006/relationships/image" Target="../media/image60.emf"/><Relationship Id="rId9" Type="http://schemas.openxmlformats.org/officeDocument/2006/relationships/image" Target="../media/image65.emf"/></Relationships>
</file>

<file path=ppt/slides/_rels/slide59.xml.rels><?xml version="1.0" encoding="UTF-8" standalone="yes"?>
<Relationships xmlns="http://schemas.openxmlformats.org/package/2006/relationships"><Relationship Id="rId8" Type="http://schemas.openxmlformats.org/officeDocument/2006/relationships/image" Target="../media/image72.emf"/><Relationship Id="rId3" Type="http://schemas.openxmlformats.org/officeDocument/2006/relationships/image" Target="../media/image67.emf"/><Relationship Id="rId7" Type="http://schemas.openxmlformats.org/officeDocument/2006/relationships/image" Target="../media/image71.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0.emf"/><Relationship Id="rId5" Type="http://schemas.openxmlformats.org/officeDocument/2006/relationships/image" Target="../media/image69.emf"/><Relationship Id="rId10" Type="http://schemas.openxmlformats.org/officeDocument/2006/relationships/image" Target="../media/image74.emf"/><Relationship Id="rId4" Type="http://schemas.openxmlformats.org/officeDocument/2006/relationships/image" Target="../media/image68.emf"/><Relationship Id="rId9" Type="http://schemas.openxmlformats.org/officeDocument/2006/relationships/image" Target="../media/image73.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80.emf"/><Relationship Id="rId3" Type="http://schemas.openxmlformats.org/officeDocument/2006/relationships/image" Target="../media/image75.emf"/><Relationship Id="rId7" Type="http://schemas.openxmlformats.org/officeDocument/2006/relationships/image" Target="../media/image79.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8.emf"/><Relationship Id="rId5" Type="http://schemas.openxmlformats.org/officeDocument/2006/relationships/image" Target="../media/image77.emf"/><Relationship Id="rId10" Type="http://schemas.openxmlformats.org/officeDocument/2006/relationships/image" Target="../media/image82.emf"/><Relationship Id="rId4" Type="http://schemas.openxmlformats.org/officeDocument/2006/relationships/image" Target="../media/image76.emf"/><Relationship Id="rId9" Type="http://schemas.openxmlformats.org/officeDocument/2006/relationships/image" Target="../media/image81.emf"/></Relationships>
</file>

<file path=ppt/slides/_rels/slide61.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5.emf"/><Relationship Id="rId7" Type="http://schemas.openxmlformats.org/officeDocument/2006/relationships/image" Target="../media/image89.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8.emf"/><Relationship Id="rId5" Type="http://schemas.openxmlformats.org/officeDocument/2006/relationships/image" Target="../media/image87.emf"/><Relationship Id="rId4" Type="http://schemas.openxmlformats.org/officeDocument/2006/relationships/image" Target="../media/image86.emf"/></Relationships>
</file>

<file path=ppt/slides/_rels/slide63.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3.emf"/><Relationship Id="rId5" Type="http://schemas.openxmlformats.org/officeDocument/2006/relationships/image" Target="../media/image92.emf"/><Relationship Id="rId4" Type="http://schemas.openxmlformats.org/officeDocument/2006/relationships/image" Target="../media/image91.emf"/></Relationships>
</file>

<file path=ppt/slides/_rels/slide64.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7.emf"/><Relationship Id="rId5" Type="http://schemas.openxmlformats.org/officeDocument/2006/relationships/image" Target="../media/image96.emf"/><Relationship Id="rId4" Type="http://schemas.openxmlformats.org/officeDocument/2006/relationships/image" Target="../media/image95.emf"/></Relationships>
</file>

<file path=ppt/slides/_rels/slide65.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9.emf"/></Relationships>
</file>

<file path=ppt/slides/_rels/slide66.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0.emf"/></Relationships>
</file>

<file path=ppt/slides/_rels/slide67.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image" Target="../media/image104.emf"/><Relationship Id="rId1" Type="http://schemas.openxmlformats.org/officeDocument/2006/relationships/slideLayout" Target="../slideLayouts/slideLayout2.xml"/><Relationship Id="rId5" Type="http://schemas.openxmlformats.org/officeDocument/2006/relationships/image" Target="../media/image107.emf"/><Relationship Id="rId4" Type="http://schemas.openxmlformats.org/officeDocument/2006/relationships/image" Target="../media/image106.emf"/></Relationships>
</file>

<file path=ppt/slides/_rels/slide91.xml.rels><?xml version="1.0" encoding="UTF-8" standalone="yes"?>
<Relationships xmlns="http://schemas.openxmlformats.org/package/2006/relationships"><Relationship Id="rId3" Type="http://schemas.openxmlformats.org/officeDocument/2006/relationships/image" Target="../media/image109.emf"/><Relationship Id="rId2" Type="http://schemas.openxmlformats.org/officeDocument/2006/relationships/image" Target="../media/image108.emf"/><Relationship Id="rId1" Type="http://schemas.openxmlformats.org/officeDocument/2006/relationships/slideLayout" Target="../slideLayouts/slideLayout2.xml"/><Relationship Id="rId4" Type="http://schemas.openxmlformats.org/officeDocument/2006/relationships/image" Target="../media/image110.emf"/></Relationships>
</file>

<file path=ppt/slides/_rels/slide92.xml.rels><?xml version="1.0" encoding="UTF-8" standalone="yes"?>
<Relationships xmlns="http://schemas.openxmlformats.org/package/2006/relationships"><Relationship Id="rId2" Type="http://schemas.openxmlformats.org/officeDocument/2006/relationships/image" Target="../media/image111.e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12.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13.e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15.emf"/><Relationship Id="rId2" Type="http://schemas.openxmlformats.org/officeDocument/2006/relationships/image" Target="../media/image114.emf"/><Relationship Id="rId1" Type="http://schemas.openxmlformats.org/officeDocument/2006/relationships/slideLayout" Target="../slideLayouts/slideLayout2.xml"/><Relationship Id="rId5" Type="http://schemas.openxmlformats.org/officeDocument/2006/relationships/image" Target="../media/image117.emf"/><Relationship Id="rId4" Type="http://schemas.openxmlformats.org/officeDocument/2006/relationships/image" Target="../media/image116.emf"/></Relationships>
</file>

<file path=ppt/slides/_rels/slide96.xml.rels><?xml version="1.0" encoding="UTF-8" standalone="yes"?>
<Relationships xmlns="http://schemas.openxmlformats.org/package/2006/relationships"><Relationship Id="rId3" Type="http://schemas.openxmlformats.org/officeDocument/2006/relationships/image" Target="../media/image119.emf"/><Relationship Id="rId2" Type="http://schemas.openxmlformats.org/officeDocument/2006/relationships/image" Target="../media/image118.emf"/><Relationship Id="rId1" Type="http://schemas.openxmlformats.org/officeDocument/2006/relationships/slideLayout" Target="../slideLayouts/slideLayout2.xml"/><Relationship Id="rId6" Type="http://schemas.openxmlformats.org/officeDocument/2006/relationships/image" Target="../media/image122.emf"/><Relationship Id="rId5" Type="http://schemas.openxmlformats.org/officeDocument/2006/relationships/image" Target="../media/image121.emf"/><Relationship Id="rId4" Type="http://schemas.openxmlformats.org/officeDocument/2006/relationships/image" Target="../media/image120.emf"/></Relationships>
</file>

<file path=ppt/slides/_rels/slide97.xml.rels><?xml version="1.0" encoding="UTF-8" standalone="yes"?>
<Relationships xmlns="http://schemas.openxmlformats.org/package/2006/relationships"><Relationship Id="rId3" Type="http://schemas.openxmlformats.org/officeDocument/2006/relationships/image" Target="../media/image124.emf"/><Relationship Id="rId2" Type="http://schemas.openxmlformats.org/officeDocument/2006/relationships/image" Target="../media/image123.emf"/><Relationship Id="rId1" Type="http://schemas.openxmlformats.org/officeDocument/2006/relationships/slideLayout" Target="../slideLayouts/slideLayout2.xml"/><Relationship Id="rId4" Type="http://schemas.openxmlformats.org/officeDocument/2006/relationships/image" Target="../media/image125.emf"/></Relationships>
</file>

<file path=ppt/slides/_rels/slide98.xml.rels><?xml version="1.0" encoding="UTF-8" standalone="yes"?>
<Relationships xmlns="http://schemas.openxmlformats.org/package/2006/relationships"><Relationship Id="rId3" Type="http://schemas.openxmlformats.org/officeDocument/2006/relationships/image" Target="../media/image127.emf"/><Relationship Id="rId2" Type="http://schemas.openxmlformats.org/officeDocument/2006/relationships/image" Target="../media/image126.emf"/><Relationship Id="rId1" Type="http://schemas.openxmlformats.org/officeDocument/2006/relationships/slideLayout" Target="../slideLayouts/slideLayout2.xml"/><Relationship Id="rId4" Type="http://schemas.openxmlformats.org/officeDocument/2006/relationships/image" Target="../media/image128.e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33DEF618-BA4A-1967-FA98-779E45486619}"/>
              </a:ext>
            </a:extLst>
          </p:cNvPr>
          <p:cNvPicPr>
            <a:picLocks noChangeAspect="1"/>
          </p:cNvPicPr>
          <p:nvPr/>
        </p:nvPicPr>
        <p:blipFill>
          <a:blip r:embed="rId2"/>
          <a:stretch>
            <a:fillRect/>
          </a:stretch>
        </p:blipFill>
        <p:spPr>
          <a:xfrm>
            <a:off x="497649" y="459486"/>
            <a:ext cx="5484876" cy="8225028"/>
          </a:xfrm>
          <a:prstGeom prst="rect">
            <a:avLst/>
          </a:prstGeom>
        </p:spPr>
      </p:pic>
    </p:spTree>
    <p:extLst>
      <p:ext uri="{BB962C8B-B14F-4D97-AF65-F5344CB8AC3E}">
        <p14:creationId xmlns:p14="http://schemas.microsoft.com/office/powerpoint/2010/main" val="1076271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1"/>
          <p:cNvSpPr txBox="1">
            <a:spLocks noChangeAspect="1"/>
          </p:cNvSpPr>
          <p:nvPr/>
        </p:nvSpPr>
        <p:spPr>
          <a:xfrm>
            <a:off x="165100" y="293437"/>
            <a:ext cx="6238800" cy="1492268"/>
          </a:xfrm>
          <a:prstGeom prst="rect">
            <a:avLst/>
          </a:prstGeom>
          <a:ln>
            <a:noFill/>
          </a:ln>
        </p:spPr>
        <p:txBody>
          <a:bodyPr vert="horz" lIns="0" tIns="45720" rIns="90000" bIns="45720" rtlCol="0" anchor="t">
            <a:no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mj-cs"/>
              </a:rPr>
              <a:t>　以下は、本市の令和</a:t>
            </a:r>
            <a:r>
              <a:rPr lang="en-US" altLang="ja-JP" sz="1200" dirty="0">
                <a:latin typeface="ＭＳ 明朝" panose="02020609040205080304" pitchFamily="17" charset="-128"/>
                <a:ea typeface="ＭＳ 明朝" panose="02020609040205080304" pitchFamily="17" charset="-128"/>
                <a:cs typeface="+mj-cs"/>
              </a:rPr>
              <a:t>4</a:t>
            </a:r>
            <a:r>
              <a:rPr lang="ja-JP" altLang="en-US" sz="1200" dirty="0">
                <a:latin typeface="ＭＳ 明朝" panose="02020609040205080304" pitchFamily="17" charset="-128"/>
                <a:ea typeface="ＭＳ 明朝" panose="02020609040205080304" pitchFamily="17" charset="-128"/>
                <a:cs typeface="+mj-cs"/>
              </a:rPr>
              <a:t>年度における人口構成概要を</a:t>
            </a:r>
            <a:r>
              <a:rPr lang="ja-JP" altLang="en-US" sz="1200" dirty="0">
                <a:latin typeface="ＭＳ 明朝" panose="02020609040205080304" pitchFamily="17" charset="-128"/>
                <a:ea typeface="ＭＳ 明朝" panose="02020609040205080304" pitchFamily="17" charset="-128"/>
              </a:rPr>
              <a:t>示したものです</a:t>
            </a:r>
            <a:r>
              <a:rPr lang="ja-JP" altLang="en-US" sz="1200" dirty="0">
                <a:latin typeface="ＭＳ 明朝" panose="02020609040205080304" pitchFamily="17" charset="-128"/>
                <a:ea typeface="ＭＳ 明朝" panose="02020609040205080304" pitchFamily="17" charset="-128"/>
                <a:cs typeface="+mj-cs"/>
              </a:rPr>
              <a:t>。</a:t>
            </a:r>
            <a:r>
              <a:rPr lang="ja-JP" altLang="en-US" sz="1200" dirty="0">
                <a:latin typeface="ＭＳ 明朝" panose="02020609040205080304" pitchFamily="17" charset="-128"/>
                <a:ea typeface="ＭＳ 明朝" panose="02020609040205080304" pitchFamily="17" charset="-128"/>
              </a:rPr>
              <a:t>国民健康保険被保険者数は</a:t>
            </a:r>
            <a:r>
              <a:rPr lang="en-US" altLang="ja-JP" sz="1200" dirty="0">
                <a:latin typeface="ＭＳ 明朝" panose="02020609040205080304" pitchFamily="17" charset="-128"/>
                <a:ea typeface="ＭＳ 明朝" panose="02020609040205080304" pitchFamily="17" charset="-128"/>
              </a:rPr>
              <a:t>5,228</a:t>
            </a:r>
            <a:r>
              <a:rPr lang="ja-JP" altLang="en-US" sz="1200" dirty="0">
                <a:latin typeface="ＭＳ 明朝" panose="02020609040205080304" pitchFamily="17" charset="-128"/>
                <a:ea typeface="ＭＳ 明朝" panose="02020609040205080304" pitchFamily="17" charset="-128"/>
              </a:rPr>
              <a:t>人で、市の人口に占める国民健康保険加入率は</a:t>
            </a:r>
            <a:r>
              <a:rPr lang="en-US" altLang="ja-JP" sz="1200" dirty="0">
                <a:latin typeface="ＭＳ 明朝" panose="02020609040205080304" pitchFamily="17" charset="-128"/>
                <a:ea typeface="ＭＳ 明朝" panose="02020609040205080304" pitchFamily="17" charset="-128"/>
              </a:rPr>
              <a:t>22.3%</a:t>
            </a:r>
            <a:r>
              <a:rPr lang="ja-JP" altLang="en-US" sz="1200" dirty="0">
                <a:latin typeface="ＭＳ 明朝" panose="02020609040205080304" pitchFamily="17" charset="-128"/>
                <a:ea typeface="ＭＳ 明朝" panose="02020609040205080304" pitchFamily="17" charset="-128"/>
              </a:rPr>
              <a:t>です。国民健康保険被保険者平均年齢は</a:t>
            </a:r>
            <a:r>
              <a:rPr lang="en-US" altLang="ja-JP" sz="1200" dirty="0">
                <a:latin typeface="ＭＳ 明朝" panose="02020609040205080304" pitchFamily="17" charset="-128"/>
                <a:ea typeface="ＭＳ 明朝" panose="02020609040205080304" pitchFamily="17" charset="-128"/>
              </a:rPr>
              <a:t>59.5</a:t>
            </a:r>
            <a:r>
              <a:rPr lang="ja-JP" altLang="en-US" sz="1200" dirty="0">
                <a:latin typeface="ＭＳ 明朝" panose="02020609040205080304" pitchFamily="17" charset="-128"/>
                <a:ea typeface="ＭＳ 明朝" panose="02020609040205080304" pitchFamily="17" charset="-128"/>
              </a:rPr>
              <a:t>歳で、</a:t>
            </a:r>
            <a:r>
              <a:rPr lang="ja-JP" altLang="ja-JP" sz="1200" dirty="0">
                <a:latin typeface="MS Mincho"/>
                <a:ea typeface="MS Mincho"/>
                <a:cs typeface="MS Mincho"/>
                <a:sym typeface="MS Mincho"/>
              </a:rPr>
              <a:t>国</a:t>
            </a:r>
            <a:r>
              <a:rPr lang="en-US" altLang="ja-JP" sz="1200" dirty="0">
                <a:latin typeface="MS Mincho"/>
                <a:ea typeface="MS Mincho"/>
                <a:cs typeface="MS Mincho"/>
                <a:sym typeface="MS Mincho"/>
              </a:rPr>
              <a:t>53.4</a:t>
            </a:r>
            <a:r>
              <a:rPr lang="ja-JP" altLang="ja-JP" sz="1200" dirty="0">
                <a:latin typeface="MS Mincho"/>
                <a:ea typeface="MS Mincho"/>
                <a:cs typeface="MS Mincho"/>
                <a:sym typeface="MS Mincho"/>
              </a:rPr>
              <a:t>歳より</a:t>
            </a:r>
            <a:r>
              <a:rPr lang="en-US" altLang="ja-JP" sz="1200" dirty="0">
                <a:latin typeface="MS Mincho"/>
                <a:ea typeface="MS Mincho"/>
                <a:cs typeface="MS Mincho"/>
                <a:sym typeface="MS Mincho"/>
              </a:rPr>
              <a:t>6.1</a:t>
            </a:r>
            <a:r>
              <a:rPr lang="ja-JP" altLang="ja-JP" sz="1200" dirty="0">
                <a:latin typeface="MS Mincho"/>
                <a:ea typeface="MS Mincho"/>
                <a:cs typeface="MS Mincho"/>
                <a:sym typeface="MS Mincho"/>
              </a:rPr>
              <a:t>歳</a:t>
            </a:r>
            <a:r>
              <a:rPr lang="ja-JP" altLang="en-US" sz="1200" dirty="0">
                <a:latin typeface="MS Mincho"/>
                <a:ea typeface="MS Mincho"/>
                <a:cs typeface="MS Mincho"/>
                <a:sym typeface="MS Mincho"/>
              </a:rPr>
              <a:t>高く</a:t>
            </a:r>
            <a:r>
              <a:rPr lang="ja-JP" altLang="ja-JP" sz="1200" dirty="0">
                <a:latin typeface="MS Mincho"/>
                <a:ea typeface="MS Mincho"/>
                <a:cs typeface="MS Mincho"/>
                <a:sym typeface="MS Mincho"/>
              </a:rPr>
              <a:t>、</a:t>
            </a:r>
            <a:r>
              <a:rPr lang="ja-JP" altLang="en-US" sz="1200" dirty="0">
                <a:latin typeface="MS Mincho"/>
                <a:ea typeface="MS Mincho"/>
                <a:cs typeface="MS Mincho"/>
                <a:sym typeface="MS Mincho"/>
              </a:rPr>
              <a:t>秋田</a:t>
            </a:r>
            <a:r>
              <a:rPr lang="ja-JP" altLang="ja-JP" sz="1200" dirty="0">
                <a:latin typeface="MS Mincho"/>
                <a:ea typeface="MS Mincho"/>
                <a:cs typeface="MS Mincho"/>
                <a:sym typeface="MS Mincho"/>
              </a:rPr>
              <a:t>県</a:t>
            </a:r>
            <a:r>
              <a:rPr lang="en-US" altLang="ja-JP" sz="1200" dirty="0">
                <a:latin typeface="MS Mincho"/>
                <a:ea typeface="MS Mincho"/>
                <a:cs typeface="MS Mincho"/>
                <a:sym typeface="MS Mincho"/>
              </a:rPr>
              <a:t>58.9</a:t>
            </a:r>
            <a:r>
              <a:rPr lang="ja-JP" altLang="ja-JP" sz="1200" dirty="0">
                <a:latin typeface="MS Mincho"/>
                <a:ea typeface="MS Mincho"/>
                <a:cs typeface="MS Mincho"/>
                <a:sym typeface="MS Mincho"/>
              </a:rPr>
              <a:t>歳</a:t>
            </a:r>
            <a:r>
              <a:rPr lang="ja-JP" altLang="en-US" sz="1200" dirty="0">
                <a:latin typeface="MS Mincho"/>
                <a:ea typeface="MS Mincho"/>
                <a:cs typeface="MS Mincho"/>
                <a:sym typeface="MS Mincho"/>
              </a:rPr>
              <a:t>より</a:t>
            </a:r>
            <a:r>
              <a:rPr lang="en-US" altLang="ja-JP" sz="1200" dirty="0">
                <a:latin typeface="MS Mincho"/>
                <a:ea typeface="MS Mincho"/>
                <a:cs typeface="MS Mincho"/>
                <a:sym typeface="MS Mincho"/>
              </a:rPr>
              <a:t>0.6</a:t>
            </a:r>
            <a:r>
              <a:rPr lang="ja-JP" altLang="en-US" sz="1200" dirty="0">
                <a:latin typeface="MS Mincho"/>
                <a:ea typeface="MS Mincho"/>
                <a:cs typeface="MS Mincho"/>
                <a:sym typeface="MS Mincho"/>
              </a:rPr>
              <a:t>歳高い</a:t>
            </a:r>
            <a:r>
              <a:rPr lang="ja-JP" altLang="en-US" sz="1200" dirty="0">
                <a:latin typeface="ＭＳ 明朝" panose="02020609040205080304" pitchFamily="17" charset="-128"/>
                <a:ea typeface="ＭＳ 明朝" panose="02020609040205080304" pitchFamily="17" charset="-128"/>
              </a:rPr>
              <a:t>です。</a:t>
            </a:r>
            <a:endParaRPr lang="ja-JP" altLang="ja-JP" sz="1200" dirty="0">
              <a:latin typeface="ＭＳ 明朝" panose="02020609040205080304" pitchFamily="17" charset="-128"/>
              <a:ea typeface="ＭＳ 明朝" panose="02020609040205080304" pitchFamily="17" charset="-128"/>
            </a:endParaRPr>
          </a:p>
        </p:txBody>
      </p:sp>
      <p:sp>
        <p:nvSpPr>
          <p:cNvPr id="14" name="テキスト ボックス 13"/>
          <p:cNvSpPr txBox="1">
            <a:spLocks noChangeAspect="1"/>
          </p:cNvSpPr>
          <p:nvPr/>
        </p:nvSpPr>
        <p:spPr>
          <a:xfrm>
            <a:off x="165099" y="1499468"/>
            <a:ext cx="6318125" cy="276999"/>
          </a:xfrm>
          <a:prstGeom prst="rect">
            <a:avLst/>
          </a:prstGeom>
          <a:noFill/>
          <a:ln>
            <a:noFill/>
          </a:ln>
        </p:spPr>
        <p:txBody>
          <a:bodyPr wrap="square" lIns="0" rIns="0" rtlCol="0" anchor="ctr" anchorCtr="0">
            <a:spAutoFit/>
          </a:bodyPr>
          <a:lstStyle/>
          <a:p>
            <a:r>
              <a:rPr lang="ja-JP" altLang="en-US" sz="1200" dirty="0">
                <a:latin typeface="ＭＳ 明朝" panose="02020609040205080304" pitchFamily="17" charset="-128"/>
                <a:ea typeface="ＭＳ 明朝" panose="02020609040205080304" pitchFamily="17" charset="-128"/>
              </a:rPr>
              <a:t>人口構成</a:t>
            </a:r>
            <a:r>
              <a:rPr lang="ja-JP" altLang="en-US" sz="1200">
                <a:latin typeface="ＭＳ 明朝" panose="02020609040205080304" pitchFamily="17" charset="-128"/>
                <a:ea typeface="ＭＳ 明朝" panose="02020609040205080304" pitchFamily="17" charset="-128"/>
              </a:rPr>
              <a:t>概要</a:t>
            </a:r>
            <a:r>
              <a:rPr lang="en-US" altLang="ja-JP" sz="1200">
                <a:latin typeface="ＭＳ 明朝" panose="02020609040205080304" pitchFamily="17" charset="-128"/>
                <a:ea typeface="ＭＳ 明朝" panose="02020609040205080304" pitchFamily="17" charset="-128"/>
              </a:rPr>
              <a:t>(</a:t>
            </a:r>
            <a:r>
              <a:rPr lang="ja-JP" altLang="en-US" sz="1200">
                <a:latin typeface="ＭＳ 明朝" panose="02020609040205080304" pitchFamily="17" charset="-128"/>
                <a:ea typeface="ＭＳ 明朝" panose="02020609040205080304" pitchFamily="17" charset="-128"/>
              </a:rPr>
              <a:t>令和</a:t>
            </a:r>
            <a:r>
              <a:rPr lang="en-US" altLang="ja-JP" sz="120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年度</a:t>
            </a:r>
            <a:r>
              <a:rPr lang="en-US" altLang="ja-JP" sz="1200">
                <a:latin typeface="ＭＳ 明朝" panose="02020609040205080304" pitchFamily="17" charset="-128"/>
                <a:ea typeface="ＭＳ 明朝" panose="02020609040205080304" pitchFamily="17" charset="-128"/>
              </a:rPr>
              <a:t>)</a:t>
            </a:r>
            <a:endParaRPr lang="ja-JP" altLang="en-US" sz="1200" dirty="0">
              <a:latin typeface="ＭＳ 明朝" panose="02020609040205080304" pitchFamily="17" charset="-128"/>
              <a:ea typeface="ＭＳ 明朝" panose="02020609040205080304" pitchFamily="17" charset="-128"/>
            </a:endParaRPr>
          </a:p>
        </p:txBody>
      </p:sp>
      <p:sp>
        <p:nvSpPr>
          <p:cNvPr id="15" name="テキスト ボックス 14"/>
          <p:cNvSpPr txBox="1">
            <a:spLocks noChangeAspect="1"/>
          </p:cNvSpPr>
          <p:nvPr/>
        </p:nvSpPr>
        <p:spPr>
          <a:xfrm>
            <a:off x="165099" y="3729447"/>
            <a:ext cx="6318125" cy="276999"/>
          </a:xfrm>
          <a:prstGeom prst="rect">
            <a:avLst/>
          </a:prstGeom>
          <a:noFill/>
          <a:ln>
            <a:noFill/>
          </a:ln>
        </p:spPr>
        <p:txBody>
          <a:bodyPr wrap="square" lIns="0" rtlCol="0" anchor="ctr" anchorCtr="0">
            <a:spAutoFit/>
          </a:bodyPr>
          <a:lstStyle/>
          <a:p>
            <a:pPr>
              <a:spcBef>
                <a:spcPct val="0"/>
              </a:spcBef>
              <a:defRPr/>
            </a:pPr>
            <a:r>
              <a:rPr lang="ja-JP" altLang="en-US" sz="1200" dirty="0">
                <a:latin typeface="ＭＳ 明朝" panose="02020609040205080304" pitchFamily="17" charset="-128"/>
                <a:ea typeface="ＭＳ 明朝" panose="02020609040205080304" pitchFamily="17" charset="-128"/>
              </a:rPr>
              <a:t>男女･年齢階層別 被保険者数構成割合</a:t>
            </a:r>
            <a:r>
              <a:rPr lang="ja-JP" altLang="en-US" sz="1200">
                <a:latin typeface="ＭＳ 明朝" panose="02020609040205080304" pitchFamily="17" charset="-128"/>
                <a:ea typeface="ＭＳ 明朝" panose="02020609040205080304" pitchFamily="17" charset="-128"/>
              </a:rPr>
              <a:t>ピラミッド</a:t>
            </a:r>
            <a:r>
              <a:rPr lang="en-US" altLang="ja-JP" sz="1200">
                <a:latin typeface="ＭＳ 明朝" panose="02020609040205080304" pitchFamily="17" charset="-128"/>
                <a:ea typeface="ＭＳ 明朝" panose="02020609040205080304" pitchFamily="17" charset="-128"/>
              </a:rPr>
              <a:t>(</a:t>
            </a:r>
            <a:r>
              <a:rPr lang="ja-JP" altLang="en-US" sz="1200">
                <a:latin typeface="ＭＳ 明朝" panose="02020609040205080304" pitchFamily="17" charset="-128"/>
                <a:ea typeface="ＭＳ 明朝" panose="02020609040205080304" pitchFamily="17" charset="-128"/>
              </a:rPr>
              <a:t>令和</a:t>
            </a:r>
            <a:r>
              <a:rPr lang="en-US" altLang="ja-JP" sz="120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年度</a:t>
            </a:r>
            <a:r>
              <a:rPr lang="en-US" altLang="ja-JP" sz="1200">
                <a:latin typeface="ＭＳ 明朝" panose="02020609040205080304" pitchFamily="17" charset="-128"/>
                <a:ea typeface="ＭＳ 明朝" panose="02020609040205080304" pitchFamily="17" charset="-128"/>
              </a:rPr>
              <a:t>)</a:t>
            </a:r>
            <a:endParaRPr lang="en-US" altLang="ja-JP" sz="1200" dirty="0">
              <a:latin typeface="ＭＳ 明朝" panose="02020609040205080304" pitchFamily="17" charset="-128"/>
              <a:ea typeface="ＭＳ 明朝" panose="02020609040205080304" pitchFamily="17" charset="-128"/>
            </a:endParaRPr>
          </a:p>
        </p:txBody>
      </p:sp>
      <p:sp>
        <p:nvSpPr>
          <p:cNvPr id="16" name="注釈文章 18"/>
          <p:cNvSpPr txBox="1">
            <a:spLocks noChangeAspect="1"/>
          </p:cNvSpPr>
          <p:nvPr/>
        </p:nvSpPr>
        <p:spPr>
          <a:xfrm>
            <a:off x="170434" y="3201237"/>
            <a:ext cx="6318125" cy="338554"/>
          </a:xfrm>
          <a:prstGeom prst="rect">
            <a:avLst/>
          </a:prstGeom>
          <a:noFill/>
          <a:ln>
            <a:noFill/>
          </a:ln>
        </p:spPr>
        <p:txBody>
          <a:bodyPr wrap="square" lIns="0" rIns="90000" rtlCol="0">
            <a:spAutoFit/>
          </a:bodyPr>
          <a:lstStyle/>
          <a:p>
            <a:r>
              <a:rPr lang="en-US" altLang="ja-JP" sz="800">
                <a:latin typeface="ＭＳ 明朝" panose="02020609040205080304" pitchFamily="17" charset="-128"/>
                <a:ea typeface="ＭＳ 明朝" panose="02020609040205080304" pitchFamily="17" charset="-128"/>
              </a:rPr>
              <a:t>※｢</a:t>
            </a:r>
            <a:r>
              <a:rPr lang="ja-JP" altLang="en-US" sz="800">
                <a:latin typeface="ＭＳ 明朝" panose="02020609040205080304" pitchFamily="17" charset="-128"/>
                <a:ea typeface="ＭＳ 明朝" panose="02020609040205080304" pitchFamily="17" charset="-128"/>
              </a:rPr>
              <a:t>県</a:t>
            </a:r>
            <a:r>
              <a:rPr lang="en-US" altLang="ja-JP" sz="800">
                <a:latin typeface="ＭＳ 明朝" panose="02020609040205080304" pitchFamily="17" charset="-128"/>
                <a:ea typeface="ＭＳ 明朝" panose="02020609040205080304" pitchFamily="17" charset="-128"/>
              </a:rPr>
              <a:t>｣</a:t>
            </a:r>
            <a:r>
              <a:rPr lang="ja-JP" altLang="en-US" sz="800">
                <a:latin typeface="ＭＳ 明朝" panose="02020609040205080304" pitchFamily="17" charset="-128"/>
                <a:ea typeface="ＭＳ 明朝" panose="02020609040205080304" pitchFamily="17" charset="-128"/>
              </a:rPr>
              <a:t>は秋田県を</a:t>
            </a:r>
            <a:r>
              <a:rPr lang="ja-JP" altLang="en-US" sz="800" dirty="0">
                <a:latin typeface="ＭＳ 明朝" panose="02020609040205080304" pitchFamily="17" charset="-128"/>
                <a:ea typeface="ＭＳ 明朝" panose="02020609040205080304" pitchFamily="17" charset="-128"/>
              </a:rPr>
              <a:t>指す。以下全ての表において同様である。</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健診･医療･介護データからみる地域の健康課題</a:t>
            </a:r>
            <a:r>
              <a:rPr lang="en-US" altLang="ja-JP" sz="800" dirty="0">
                <a:latin typeface="ＭＳ 明朝" panose="02020609040205080304" pitchFamily="17" charset="-128"/>
                <a:ea typeface="ＭＳ 明朝" panose="02020609040205080304" pitchFamily="17" charset="-128"/>
              </a:rPr>
              <a:t>｣</a:t>
            </a:r>
            <a:endParaRPr lang="ja-JP" altLang="en-US" sz="800" dirty="0">
              <a:latin typeface="ＭＳ 明朝" panose="02020609040205080304" pitchFamily="17" charset="-128"/>
              <a:ea typeface="ＭＳ 明朝" panose="02020609040205080304" pitchFamily="17" charset="-128"/>
            </a:endParaRPr>
          </a:p>
        </p:txBody>
      </p:sp>
      <p:sp>
        <p:nvSpPr>
          <p:cNvPr id="10" name="注釈文章 9"/>
          <p:cNvSpPr txBox="1">
            <a:spLocks noChangeAspect="1"/>
          </p:cNvSpPr>
          <p:nvPr/>
        </p:nvSpPr>
        <p:spPr>
          <a:xfrm>
            <a:off x="170434" y="8167150"/>
            <a:ext cx="6318125" cy="216256"/>
          </a:xfrm>
          <a:prstGeom prst="rect">
            <a:avLst/>
          </a:prstGeom>
          <a:noFill/>
        </p:spPr>
        <p:txBody>
          <a:bodyPr wrap="square" lIns="0" rIns="9000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人口及び被保険者の状況</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A5566857-589B-4EF8-89D8-4B0544E162C4}"/>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9</a:t>
            </a:fld>
            <a:endParaRPr lang="ja-JP" altLang="en-US" dirty="0"/>
          </a:p>
        </p:txBody>
      </p:sp>
      <p:sp>
        <p:nvSpPr>
          <p:cNvPr id="21" name="テキスト ボックス 20">
            <a:extLst>
              <a:ext uri="{FF2B5EF4-FFF2-40B4-BE49-F238E27FC236}">
                <a16:creationId xmlns:a16="http://schemas.microsoft.com/office/drawing/2014/main" id="{D05E4338-8019-414B-81A3-15CB655A9E9A}"/>
              </a:ext>
            </a:extLst>
          </p:cNvPr>
          <p:cNvSpPr txBox="1">
            <a:spLocks noChangeAspect="1"/>
          </p:cNvSpPr>
          <p:nvPr/>
        </p:nvSpPr>
        <p:spPr>
          <a:xfrm>
            <a:off x="50800" y="6020"/>
            <a:ext cx="6242400" cy="338554"/>
          </a:xfrm>
          <a:prstGeom prst="rect">
            <a:avLst/>
          </a:prstGeom>
          <a:noFill/>
          <a:ln>
            <a:noFill/>
          </a:ln>
        </p:spPr>
        <p:txBody>
          <a:bodyPr wrap="square" lIns="0" rIns="90000" rtlCol="0">
            <a:spAutoFit/>
          </a:bodyPr>
          <a:lstStyle/>
          <a:p>
            <a:r>
              <a:rPr lang="en-US" altLang="ja-JP" sz="1600" b="1" dirty="0">
                <a:latin typeface="ＭＳ 明朝" panose="02020609040205080304" pitchFamily="17" charset="-128"/>
                <a:ea typeface="ＭＳ 明朝" panose="02020609040205080304" pitchFamily="17" charset="-128"/>
              </a:rPr>
              <a:t>2.</a:t>
            </a:r>
            <a:r>
              <a:rPr lang="ja-JP" altLang="en-US" sz="1600" b="1" dirty="0">
                <a:latin typeface="ＭＳ 明朝" panose="02020609040205080304" pitchFamily="17" charset="-128"/>
                <a:ea typeface="ＭＳ 明朝" panose="02020609040205080304" pitchFamily="17" charset="-128"/>
              </a:rPr>
              <a:t>人口構成</a:t>
            </a:r>
            <a:endParaRPr lang="ja-JP" altLang="ja-JP" sz="1600" dirty="0">
              <a:latin typeface="ＭＳ 明朝" panose="02020609040205080304" pitchFamily="17" charset="-128"/>
              <a:ea typeface="ＭＳ 明朝" panose="02020609040205080304" pitchFamily="17" charset="-128"/>
            </a:endParaRPr>
          </a:p>
        </p:txBody>
      </p:sp>
      <p:pic>
        <p:nvPicPr>
          <p:cNvPr id="3" name="table5">
            <a:extLst>
              <a:ext uri="{FF2B5EF4-FFF2-40B4-BE49-F238E27FC236}">
                <a16:creationId xmlns:a16="http://schemas.microsoft.com/office/drawing/2014/main" id="{658EF6A3-44B9-44F8-BEAC-26836AD86024}"/>
              </a:ext>
            </a:extLst>
          </p:cNvPr>
          <p:cNvPicPr>
            <a:picLocks noChangeAspect="1"/>
          </p:cNvPicPr>
          <p:nvPr/>
        </p:nvPicPr>
        <p:blipFill>
          <a:blip r:embed="rId3"/>
          <a:stretch>
            <a:fillRect/>
          </a:stretch>
        </p:blipFill>
        <p:spPr>
          <a:xfrm>
            <a:off x="165100" y="1765300"/>
            <a:ext cx="6096000" cy="1445814"/>
          </a:xfrm>
          <a:prstGeom prst="rect">
            <a:avLst/>
          </a:prstGeom>
        </p:spPr>
      </p:pic>
      <p:pic>
        <p:nvPicPr>
          <p:cNvPr id="4" name="table6">
            <a:extLst>
              <a:ext uri="{FF2B5EF4-FFF2-40B4-BE49-F238E27FC236}">
                <a16:creationId xmlns:a16="http://schemas.microsoft.com/office/drawing/2014/main" id="{1A373060-6E11-4625-A3EE-7F3A61D834C0}"/>
              </a:ext>
            </a:extLst>
          </p:cNvPr>
          <p:cNvPicPr>
            <a:picLocks noChangeAspect="1"/>
          </p:cNvPicPr>
          <p:nvPr/>
        </p:nvPicPr>
        <p:blipFill>
          <a:blip r:embed="rId4"/>
          <a:stretch>
            <a:fillRect/>
          </a:stretch>
        </p:blipFill>
        <p:spPr>
          <a:xfrm>
            <a:off x="165100" y="4000500"/>
            <a:ext cx="6096000" cy="4166273"/>
          </a:xfrm>
          <a:prstGeom prst="rect">
            <a:avLst/>
          </a:prstGeom>
        </p:spPr>
      </p:pic>
    </p:spTree>
    <p:extLst>
      <p:ext uri="{BB962C8B-B14F-4D97-AF65-F5344CB8AC3E}">
        <p14:creationId xmlns:p14="http://schemas.microsoft.com/office/powerpoint/2010/main" val="64052107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spect="1" noChangeArrowheads="1"/>
          </p:cNvSpPr>
          <p:nvPr/>
        </p:nvSpPr>
        <p:spPr bwMode="auto">
          <a:xfrm>
            <a:off x="165100" y="672935"/>
            <a:ext cx="6238800" cy="984885"/>
          </a:xfrm>
          <a:prstGeom prst="rect">
            <a:avLst/>
          </a:prstGeom>
          <a:noFill/>
          <a:ln w="9525">
            <a:noFill/>
            <a:miter lim="800000"/>
            <a:headEnd/>
            <a:tailEnd/>
          </a:ln>
          <a:effectLst/>
        </p:spPr>
        <p:txBody>
          <a:bodyPr vert="horz" wrap="square" lIns="0" tIns="45720" rIns="90000" bIns="45720" numCol="1" anchor="t" anchorCtr="0" compatLnSpc="1">
            <a:prstTxWarp prst="textNoShape">
              <a:avLst/>
            </a:prstTxWarp>
            <a:noAutofit/>
          </a:bodyPr>
          <a:lstStyle/>
          <a:p>
            <a:pPr algn="just" fontAlgn="base">
              <a:lnSpc>
                <a:spcPct val="125000"/>
              </a:lnSpc>
              <a:spcBef>
                <a:spcPct val="0"/>
              </a:spcBef>
              <a:spcAft>
                <a:spcPct val="0"/>
              </a:spcAft>
            </a:pPr>
            <a:r>
              <a:rPr lang="ja-JP" altLang="en-US" sz="1200" dirty="0">
                <a:solidFill>
                  <a:prstClr val="black"/>
                </a:solidFill>
                <a:latin typeface="ＭＳ 明朝" panose="02020609040205080304" pitchFamily="17" charset="-128"/>
                <a:ea typeface="ＭＳ 明朝" panose="02020609040205080304" pitchFamily="17" charset="-128"/>
              </a:rPr>
              <a:t>　以下は、特定健康診査受診状況別に、生活習慣病の医療機関受診状況を分析した結果を示したものです。</a:t>
            </a:r>
            <a:r>
              <a:rPr lang="zh-TW" altLang="en-US" sz="1200" dirty="0">
                <a:solidFill>
                  <a:prstClr val="black"/>
                </a:solidFill>
                <a:latin typeface="ＭＳ 明朝" panose="02020609040205080304" pitchFamily="17" charset="-128"/>
                <a:ea typeface="ＭＳ 明朝" panose="02020609040205080304" pitchFamily="17" charset="-128"/>
              </a:rPr>
              <a:t>特定健康診査</a:t>
            </a:r>
            <a:r>
              <a:rPr lang="ja-JP" altLang="en-US" sz="1200" dirty="0">
                <a:solidFill>
                  <a:prstClr val="black"/>
                </a:solidFill>
                <a:latin typeface="ＭＳ 明朝" panose="02020609040205080304" pitchFamily="17" charset="-128"/>
                <a:ea typeface="ＭＳ 明朝" panose="02020609040205080304" pitchFamily="17" charset="-128"/>
              </a:rPr>
              <a:t>受診者のうち生活習慣病のレセプトがあるのは</a:t>
            </a:r>
            <a:r>
              <a:rPr lang="zh-TW" altLang="en-US" sz="1200" dirty="0">
                <a:solidFill>
                  <a:prstClr val="black"/>
                </a:solidFill>
                <a:latin typeface="ＭＳ 明朝" panose="02020609040205080304" pitchFamily="17" charset="-128"/>
                <a:ea typeface="ＭＳ 明朝" panose="02020609040205080304" pitchFamily="17" charset="-128"/>
              </a:rPr>
              <a:t>特定健康診査</a:t>
            </a:r>
            <a:r>
              <a:rPr lang="ja-JP" altLang="en-US" sz="1200" dirty="0">
                <a:solidFill>
                  <a:prstClr val="black"/>
                </a:solidFill>
                <a:latin typeface="ＭＳ 明朝" panose="02020609040205080304" pitchFamily="17" charset="-128"/>
                <a:ea typeface="ＭＳ 明朝" panose="02020609040205080304" pitchFamily="17" charset="-128"/>
              </a:rPr>
              <a:t>受診者</a:t>
            </a:r>
            <a:r>
              <a:rPr lang="ja-JP" altLang="en-US" sz="1200">
                <a:solidFill>
                  <a:prstClr val="black"/>
                </a:solidFill>
                <a:latin typeface="ＭＳ 明朝" panose="02020609040205080304" pitchFamily="17" charset="-128"/>
                <a:ea typeface="ＭＳ 明朝" panose="02020609040205080304" pitchFamily="17" charset="-128"/>
              </a:rPr>
              <a:t>全体の</a:t>
            </a:r>
            <a:r>
              <a:rPr lang="en-US" altLang="ja-JP" sz="1200">
                <a:latin typeface="ＭＳ 明朝" panose="02020609040205080304" pitchFamily="17" charset="-128"/>
                <a:ea typeface="ＭＳ 明朝" panose="02020609040205080304" pitchFamily="17" charset="-128"/>
              </a:rPr>
              <a:t>64.9%</a:t>
            </a:r>
            <a:r>
              <a:rPr lang="ja-JP" altLang="en-US" sz="1200">
                <a:solidFill>
                  <a:prstClr val="black"/>
                </a:solidFill>
                <a:latin typeface="ＭＳ 明朝" panose="02020609040205080304" pitchFamily="17" charset="-128"/>
                <a:ea typeface="ＭＳ 明朝" panose="02020609040205080304" pitchFamily="17" charset="-128"/>
              </a:rPr>
              <a:t>です</a:t>
            </a:r>
            <a:r>
              <a:rPr lang="ja-JP" altLang="en-US" sz="1200" dirty="0">
                <a:solidFill>
                  <a:prstClr val="black"/>
                </a:solidFill>
                <a:latin typeface="ＭＳ 明朝" panose="02020609040205080304" pitchFamily="17" charset="-128"/>
                <a:ea typeface="ＭＳ 明朝" panose="02020609040205080304" pitchFamily="17" charset="-128"/>
              </a:rPr>
              <a:t>。</a:t>
            </a:r>
            <a:r>
              <a:rPr lang="zh-TW" altLang="en-US" sz="1200" dirty="0">
                <a:solidFill>
                  <a:prstClr val="black"/>
                </a:solidFill>
                <a:latin typeface="ＭＳ 明朝" panose="02020609040205080304" pitchFamily="17" charset="-128"/>
                <a:ea typeface="ＭＳ 明朝" panose="02020609040205080304" pitchFamily="17" charset="-128"/>
              </a:rPr>
              <a:t>特定健康診査</a:t>
            </a:r>
            <a:r>
              <a:rPr lang="ja-JP" altLang="en-US" sz="1200" dirty="0">
                <a:solidFill>
                  <a:prstClr val="black"/>
                </a:solidFill>
                <a:latin typeface="ＭＳ 明朝" panose="02020609040205080304" pitchFamily="17" charset="-128"/>
                <a:ea typeface="ＭＳ 明朝" panose="02020609040205080304" pitchFamily="17" charset="-128"/>
              </a:rPr>
              <a:t>未受診者のうち生活習慣病のレセプトがあるのは</a:t>
            </a:r>
            <a:r>
              <a:rPr lang="zh-TW" altLang="en-US" sz="1200" dirty="0">
                <a:solidFill>
                  <a:prstClr val="black"/>
                </a:solidFill>
                <a:latin typeface="ＭＳ 明朝" panose="02020609040205080304" pitchFamily="17" charset="-128"/>
                <a:ea typeface="ＭＳ 明朝" panose="02020609040205080304" pitchFamily="17" charset="-128"/>
              </a:rPr>
              <a:t>特定健康診査</a:t>
            </a:r>
            <a:r>
              <a:rPr lang="ja-JP" altLang="en-US" sz="1200" dirty="0">
                <a:solidFill>
                  <a:prstClr val="black"/>
                </a:solidFill>
                <a:latin typeface="ＭＳ 明朝" panose="02020609040205080304" pitchFamily="17" charset="-128"/>
                <a:ea typeface="ＭＳ 明朝" panose="02020609040205080304" pitchFamily="17" charset="-128"/>
              </a:rPr>
              <a:t>未受診者</a:t>
            </a:r>
            <a:r>
              <a:rPr lang="ja-JP" altLang="en-US" sz="1200">
                <a:solidFill>
                  <a:prstClr val="black"/>
                </a:solidFill>
                <a:latin typeface="ＭＳ 明朝" panose="02020609040205080304" pitchFamily="17" charset="-128"/>
                <a:ea typeface="ＭＳ 明朝" panose="02020609040205080304" pitchFamily="17" charset="-128"/>
              </a:rPr>
              <a:t>全体の</a:t>
            </a:r>
            <a:r>
              <a:rPr lang="en-US" altLang="ja-JP" sz="1200">
                <a:latin typeface="ＭＳ 明朝" panose="02020609040205080304" pitchFamily="17" charset="-128"/>
                <a:ea typeface="ＭＳ 明朝" panose="02020609040205080304" pitchFamily="17" charset="-128"/>
              </a:rPr>
              <a:t>52.2%</a:t>
            </a:r>
            <a:r>
              <a:rPr lang="ja-JP" altLang="en-US" sz="1200">
                <a:solidFill>
                  <a:prstClr val="black"/>
                </a:solidFill>
                <a:latin typeface="ＭＳ 明朝" panose="02020609040205080304" pitchFamily="17" charset="-128"/>
                <a:ea typeface="ＭＳ 明朝" panose="02020609040205080304" pitchFamily="17" charset="-128"/>
              </a:rPr>
              <a:t>です</a:t>
            </a:r>
            <a:r>
              <a:rPr lang="ja-JP" altLang="en-US" sz="1200" dirty="0">
                <a:latin typeface="ＭＳ 明朝" panose="02020609040205080304" pitchFamily="17" charset="-128"/>
                <a:ea typeface="ＭＳ 明朝" panose="02020609040205080304" pitchFamily="17" charset="-128"/>
              </a:rPr>
              <a:t>。</a:t>
            </a:r>
            <a:endParaRPr lang="en-US" altLang="ja-JP" sz="1200" dirty="0">
              <a:latin typeface="ＭＳ 明朝" panose="02020609040205080304" pitchFamily="17" charset="-128"/>
              <a:ea typeface="ＭＳ 明朝" panose="02020609040205080304" pitchFamily="17" charset="-128"/>
            </a:endParaRPr>
          </a:p>
        </p:txBody>
      </p:sp>
      <p:sp>
        <p:nvSpPr>
          <p:cNvPr id="21" name="正方形/長方形 20"/>
          <p:cNvSpPr>
            <a:spLocks noChangeAspect="1"/>
          </p:cNvSpPr>
          <p:nvPr/>
        </p:nvSpPr>
        <p:spPr>
          <a:xfrm>
            <a:off x="161150" y="1732351"/>
            <a:ext cx="5782833"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ja-JP" altLang="en-US" sz="1200" dirty="0">
                <a:solidFill>
                  <a:schemeClr val="tx1"/>
                </a:solidFill>
                <a:latin typeface="ＭＳ 明朝" panose="02020609040205080304" pitchFamily="17" charset="-128"/>
                <a:ea typeface="ＭＳ 明朝" panose="02020609040205080304" pitchFamily="17" charset="-128"/>
              </a:rPr>
              <a:t>特定健診受診状況別 生活習慣病の医療機関受診状況</a:t>
            </a:r>
            <a:endParaRPr kumimoji="1" lang="ja-JP" altLang="en-US" sz="1200" dirty="0">
              <a:solidFill>
                <a:schemeClr val="tx1"/>
              </a:solidFill>
              <a:latin typeface="ＭＳ 明朝" panose="02020609040205080304" pitchFamily="17" charset="-128"/>
              <a:ea typeface="ＭＳ 明朝" panose="02020609040205080304" pitchFamily="17" charset="-128"/>
            </a:endParaRPr>
          </a:p>
        </p:txBody>
      </p:sp>
      <p:sp>
        <p:nvSpPr>
          <p:cNvPr id="8" name="正方形/長方形 7">
            <a:extLst>
              <a:ext uri="{FF2B5EF4-FFF2-40B4-BE49-F238E27FC236}">
                <a16:creationId xmlns:a16="http://schemas.microsoft.com/office/drawing/2014/main" id="{0CD42FAB-D4F2-4729-B95B-4B38ADC87508}"/>
              </a:ext>
            </a:extLst>
          </p:cNvPr>
          <p:cNvSpPr>
            <a:spLocks noChangeAspect="1"/>
          </p:cNvSpPr>
          <p:nvPr/>
        </p:nvSpPr>
        <p:spPr>
          <a:xfrm>
            <a:off x="170434" y="4029796"/>
            <a:ext cx="6223825" cy="984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90000" bIns="0" rtlCol="0" anchor="t">
            <a:spAutoFit/>
          </a:bodyPr>
          <a:lstStyle/>
          <a:p>
            <a:r>
              <a:rPr lang="ja-JP" altLang="en-US" sz="800" b="1" dirty="0">
                <a:solidFill>
                  <a:schemeClr val="tx1"/>
                </a:solidFill>
                <a:latin typeface="ＭＳ 明朝" panose="02020609040205080304" pitchFamily="17" charset="-128"/>
                <a:ea typeface="ＭＳ 明朝" panose="02020609040205080304" pitchFamily="17" charset="-128"/>
              </a:rPr>
              <a:t>データ化範囲</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分析</a:t>
            </a:r>
            <a:r>
              <a:rPr lang="ja-JP" altLang="en-US" sz="800" b="1">
                <a:solidFill>
                  <a:schemeClr val="tx1"/>
                </a:solidFill>
                <a:latin typeface="ＭＳ 明朝" panose="02020609040205080304" pitchFamily="17" charset="-128"/>
                <a:ea typeface="ＭＳ 明朝" panose="02020609040205080304" pitchFamily="17" charset="-128"/>
              </a:rPr>
              <a:t>対象</a:t>
            </a:r>
            <a:r>
              <a:rPr lang="en-US" altLang="ja-JP" sz="800" b="1">
                <a:solidFill>
                  <a:schemeClr val="tx1"/>
                </a:solidFill>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入院</a:t>
            </a:r>
            <a:r>
              <a:rPr lang="en-US" altLang="ja-JP" sz="800" b="1">
                <a:solidFill>
                  <a:schemeClr val="tx1"/>
                </a:solidFill>
                <a:latin typeface="ＭＳ 明朝" panose="02020609040205080304" pitchFamily="17" charset="-128"/>
                <a:ea typeface="ＭＳ 明朝" panose="02020609040205080304" pitchFamily="17" charset="-128"/>
              </a:rPr>
              <a:t>(DPC</a:t>
            </a:r>
            <a:r>
              <a:rPr lang="ja-JP" altLang="en-US" sz="800" b="1">
                <a:solidFill>
                  <a:schemeClr val="tx1"/>
                </a:solidFill>
                <a:latin typeface="ＭＳ 明朝" panose="02020609040205080304" pitchFamily="17" charset="-128"/>
                <a:ea typeface="ＭＳ 明朝" panose="02020609040205080304" pitchFamily="17" charset="-128"/>
              </a:rPr>
              <a:t>を含む</a:t>
            </a:r>
            <a:r>
              <a:rPr lang="en-US" altLang="ja-JP" sz="800" b="1">
                <a:solidFill>
                  <a:schemeClr val="tx1"/>
                </a:solidFill>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、入院外、調剤の電子レセプト。</a:t>
            </a:r>
            <a:endParaRPr lang="en-US" altLang="ja-JP" sz="800" b="1" dirty="0">
              <a:solidFill>
                <a:schemeClr val="tx1"/>
              </a:solidFill>
              <a:latin typeface="ＭＳ 明朝" panose="02020609040205080304" pitchFamily="17" charset="-128"/>
              <a:ea typeface="ＭＳ 明朝" panose="02020609040205080304" pitchFamily="17" charset="-128"/>
            </a:endParaRPr>
          </a:p>
          <a:p>
            <a:r>
              <a:rPr lang="ja-JP" altLang="en-US" sz="800" b="1" dirty="0">
                <a:solidFill>
                  <a:schemeClr val="tx1"/>
                </a:solidFill>
                <a:latin typeface="ＭＳ 明朝" panose="02020609040205080304" pitchFamily="17" charset="-128"/>
                <a:ea typeface="ＭＳ 明朝" panose="02020609040205080304" pitchFamily="17" charset="-128"/>
              </a:rPr>
              <a:t>　　　　　　　　　　　　対象診療</a:t>
            </a:r>
            <a:r>
              <a:rPr lang="ja-JP" altLang="en-US" sz="800" b="1">
                <a:solidFill>
                  <a:schemeClr val="tx1"/>
                </a:solidFill>
                <a:latin typeface="ＭＳ 明朝" panose="02020609040205080304" pitchFamily="17" charset="-128"/>
                <a:ea typeface="ＭＳ 明朝" panose="02020609040205080304" pitchFamily="17" charset="-128"/>
              </a:rPr>
              <a:t>年月は令和</a:t>
            </a:r>
            <a:r>
              <a:rPr lang="en-US" altLang="ja-JP" sz="800" b="1">
                <a:solidFill>
                  <a:schemeClr val="tx1"/>
                </a:solidFill>
                <a:latin typeface="ＭＳ 明朝" panose="02020609040205080304" pitchFamily="17" charset="-128"/>
                <a:ea typeface="ＭＳ 明朝" panose="02020609040205080304" pitchFamily="17" charset="-128"/>
              </a:rPr>
              <a:t>4</a:t>
            </a:r>
            <a:r>
              <a:rPr lang="ja-JP" altLang="en-US" sz="800" b="1">
                <a:solidFill>
                  <a:schemeClr val="tx1"/>
                </a:solidFill>
                <a:latin typeface="ＭＳ 明朝" panose="02020609040205080304" pitchFamily="17" charset="-128"/>
                <a:ea typeface="ＭＳ 明朝" panose="02020609040205080304" pitchFamily="17" charset="-128"/>
              </a:rPr>
              <a:t>年</a:t>
            </a:r>
            <a:r>
              <a:rPr lang="en-US" altLang="ja-JP" sz="800" b="1">
                <a:solidFill>
                  <a:schemeClr val="tx1"/>
                </a:solidFill>
                <a:latin typeface="ＭＳ 明朝" panose="02020609040205080304" pitchFamily="17" charset="-128"/>
                <a:ea typeface="ＭＳ 明朝" panose="02020609040205080304" pitchFamily="17" charset="-128"/>
              </a:rPr>
              <a:t>4</a:t>
            </a:r>
            <a:r>
              <a:rPr lang="ja-JP" altLang="en-US" sz="800" b="1">
                <a:solidFill>
                  <a:schemeClr val="tx1"/>
                </a:solidFill>
                <a:latin typeface="ＭＳ 明朝" panose="02020609040205080304" pitchFamily="17" charset="-128"/>
                <a:ea typeface="ＭＳ 明朝" panose="02020609040205080304" pitchFamily="17" charset="-128"/>
              </a:rPr>
              <a:t>月～令和</a:t>
            </a:r>
            <a:r>
              <a:rPr lang="en-US" altLang="ja-JP" sz="800" b="1">
                <a:solidFill>
                  <a:schemeClr val="tx1"/>
                </a:solidFill>
                <a:latin typeface="ＭＳ 明朝" panose="02020609040205080304" pitchFamily="17" charset="-128"/>
                <a:ea typeface="ＭＳ 明朝" panose="02020609040205080304" pitchFamily="17" charset="-128"/>
              </a:rPr>
              <a:t>5</a:t>
            </a:r>
            <a:r>
              <a:rPr lang="ja-JP" altLang="en-US" sz="800" b="1">
                <a:solidFill>
                  <a:schemeClr val="tx1"/>
                </a:solidFill>
                <a:latin typeface="ＭＳ 明朝" panose="02020609040205080304" pitchFamily="17" charset="-128"/>
                <a:ea typeface="ＭＳ 明朝" panose="02020609040205080304" pitchFamily="17" charset="-128"/>
              </a:rPr>
              <a:t>年</a:t>
            </a:r>
            <a:r>
              <a:rPr lang="en-US" altLang="ja-JP" sz="800" b="1">
                <a:solidFill>
                  <a:schemeClr val="tx1"/>
                </a:solidFill>
                <a:latin typeface="ＭＳ 明朝" panose="02020609040205080304" pitchFamily="17" charset="-128"/>
                <a:ea typeface="ＭＳ 明朝" panose="02020609040205080304" pitchFamily="17" charset="-128"/>
              </a:rPr>
              <a:t>3</a:t>
            </a:r>
            <a:r>
              <a:rPr lang="ja-JP" altLang="en-US" sz="800" b="1">
                <a:solidFill>
                  <a:schemeClr val="tx1"/>
                </a:solidFill>
                <a:latin typeface="ＭＳ 明朝" panose="02020609040205080304" pitchFamily="17" charset="-128"/>
                <a:ea typeface="ＭＳ 明朝" panose="02020609040205080304" pitchFamily="17" charset="-128"/>
              </a:rPr>
              <a:t>月診療分</a:t>
            </a:r>
            <a:r>
              <a:rPr lang="en-US" altLang="ja-JP" sz="800" b="1">
                <a:solidFill>
                  <a:schemeClr val="tx1"/>
                </a:solidFill>
                <a:latin typeface="ＭＳ 明朝" panose="02020609040205080304" pitchFamily="17" charset="-128"/>
                <a:ea typeface="ＭＳ 明朝" panose="02020609040205080304" pitchFamily="17" charset="-128"/>
              </a:rPr>
              <a:t>(12</a:t>
            </a:r>
            <a:r>
              <a:rPr lang="ja-JP" altLang="en-US" sz="800" b="1">
                <a:solidFill>
                  <a:schemeClr val="tx1"/>
                </a:solidFill>
                <a:latin typeface="ＭＳ 明朝" panose="02020609040205080304" pitchFamily="17" charset="-128"/>
                <a:ea typeface="ＭＳ 明朝" panose="02020609040205080304" pitchFamily="17" charset="-128"/>
              </a:rPr>
              <a:t>カ月分</a:t>
            </a:r>
            <a:r>
              <a:rPr lang="en-US" altLang="ja-JP" sz="800" b="1">
                <a:solidFill>
                  <a:schemeClr val="tx1"/>
                </a:solidFill>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a:t>
            </a:r>
            <a:endParaRPr lang="en-US" altLang="ja-JP" sz="800" dirty="0">
              <a:solidFill>
                <a:schemeClr val="tx1"/>
              </a:solidFill>
              <a:latin typeface="ＭＳ 明朝" panose="02020609040205080304" pitchFamily="17" charset="-128"/>
              <a:ea typeface="ＭＳ 明朝" panose="02020609040205080304" pitchFamily="17" charset="-128"/>
            </a:endParaRPr>
          </a:p>
          <a:p>
            <a:r>
              <a:rPr lang="ja-JP" altLang="en-US" sz="800" b="1" dirty="0">
                <a:solidFill>
                  <a:schemeClr val="tx1"/>
                </a:solidFill>
                <a:latin typeface="ＭＳ 明朝" panose="02020609040205080304" pitchFamily="17" charset="-128"/>
                <a:ea typeface="ＭＳ 明朝" panose="02020609040205080304" pitchFamily="17" charset="-128"/>
              </a:rPr>
              <a:t>データ化範囲</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分析対象</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健康診査</a:t>
            </a:r>
            <a:r>
              <a:rPr lang="ja-JP" altLang="en-US" sz="800" b="1">
                <a:solidFill>
                  <a:schemeClr val="tx1"/>
                </a:solidFill>
                <a:latin typeface="ＭＳ 明朝" panose="02020609040205080304" pitchFamily="17" charset="-128"/>
                <a:ea typeface="ＭＳ 明朝" panose="02020609040205080304" pitchFamily="17" charset="-128"/>
              </a:rPr>
              <a:t>データは令和</a:t>
            </a:r>
            <a:r>
              <a:rPr lang="en-US" altLang="ja-JP" sz="800" b="1">
                <a:solidFill>
                  <a:schemeClr val="tx1"/>
                </a:solidFill>
                <a:latin typeface="ＭＳ 明朝" panose="02020609040205080304" pitchFamily="17" charset="-128"/>
                <a:ea typeface="ＭＳ 明朝" panose="02020609040205080304" pitchFamily="17" charset="-128"/>
              </a:rPr>
              <a:t>4</a:t>
            </a:r>
            <a:r>
              <a:rPr lang="ja-JP" altLang="en-US" sz="800" b="1">
                <a:solidFill>
                  <a:schemeClr val="tx1"/>
                </a:solidFill>
                <a:latin typeface="ＭＳ 明朝" panose="02020609040205080304" pitchFamily="17" charset="-128"/>
                <a:ea typeface="ＭＳ 明朝" panose="02020609040205080304" pitchFamily="17" charset="-128"/>
              </a:rPr>
              <a:t>年</a:t>
            </a:r>
            <a:r>
              <a:rPr lang="en-US" altLang="ja-JP" sz="800" b="1">
                <a:solidFill>
                  <a:schemeClr val="tx1"/>
                </a:solidFill>
                <a:latin typeface="ＭＳ 明朝" panose="02020609040205080304" pitchFamily="17" charset="-128"/>
                <a:ea typeface="ＭＳ 明朝" panose="02020609040205080304" pitchFamily="17" charset="-128"/>
              </a:rPr>
              <a:t>4</a:t>
            </a:r>
            <a:r>
              <a:rPr lang="ja-JP" altLang="en-US" sz="800" b="1">
                <a:solidFill>
                  <a:schemeClr val="tx1"/>
                </a:solidFill>
                <a:latin typeface="ＭＳ 明朝" panose="02020609040205080304" pitchFamily="17" charset="-128"/>
                <a:ea typeface="ＭＳ 明朝" panose="02020609040205080304" pitchFamily="17" charset="-128"/>
              </a:rPr>
              <a:t>月～令和</a:t>
            </a:r>
            <a:r>
              <a:rPr lang="en-US" altLang="ja-JP" sz="800" b="1">
                <a:solidFill>
                  <a:schemeClr val="tx1"/>
                </a:solidFill>
                <a:latin typeface="ＭＳ 明朝" panose="02020609040205080304" pitchFamily="17" charset="-128"/>
                <a:ea typeface="ＭＳ 明朝" panose="02020609040205080304" pitchFamily="17" charset="-128"/>
              </a:rPr>
              <a:t>5</a:t>
            </a:r>
            <a:r>
              <a:rPr lang="ja-JP" altLang="en-US" sz="800" b="1">
                <a:solidFill>
                  <a:schemeClr val="tx1"/>
                </a:solidFill>
                <a:latin typeface="ＭＳ 明朝" panose="02020609040205080304" pitchFamily="17" charset="-128"/>
                <a:ea typeface="ＭＳ 明朝" panose="02020609040205080304" pitchFamily="17" charset="-128"/>
              </a:rPr>
              <a:t>年</a:t>
            </a:r>
            <a:r>
              <a:rPr lang="en-US" altLang="ja-JP" sz="800" b="1">
                <a:solidFill>
                  <a:schemeClr val="tx1"/>
                </a:solidFill>
                <a:latin typeface="ＭＳ 明朝" panose="02020609040205080304" pitchFamily="17" charset="-128"/>
                <a:ea typeface="ＭＳ 明朝" panose="02020609040205080304" pitchFamily="17" charset="-128"/>
              </a:rPr>
              <a:t>3</a:t>
            </a:r>
            <a:r>
              <a:rPr lang="ja-JP" altLang="en-US" sz="800" b="1">
                <a:solidFill>
                  <a:schemeClr val="tx1"/>
                </a:solidFill>
                <a:latin typeface="ＭＳ 明朝" panose="02020609040205080304" pitchFamily="17" charset="-128"/>
                <a:ea typeface="ＭＳ 明朝" panose="02020609040205080304" pitchFamily="17" charset="-128"/>
              </a:rPr>
              <a:t>月健診分</a:t>
            </a:r>
            <a:r>
              <a:rPr lang="en-US" altLang="ja-JP" sz="800" b="1">
                <a:solidFill>
                  <a:schemeClr val="tx1"/>
                </a:solidFill>
                <a:latin typeface="ＭＳ 明朝" panose="02020609040205080304" pitchFamily="17" charset="-128"/>
                <a:ea typeface="ＭＳ 明朝" panose="02020609040205080304" pitchFamily="17" charset="-128"/>
              </a:rPr>
              <a:t>(12</a:t>
            </a:r>
            <a:r>
              <a:rPr lang="ja-JP" altLang="en-US" sz="800" b="1">
                <a:solidFill>
                  <a:schemeClr val="tx1"/>
                </a:solidFill>
                <a:latin typeface="ＭＳ 明朝" panose="02020609040205080304" pitchFamily="17" charset="-128"/>
                <a:ea typeface="ＭＳ 明朝" panose="02020609040205080304" pitchFamily="17" charset="-128"/>
              </a:rPr>
              <a:t>カ月分</a:t>
            </a:r>
            <a:r>
              <a:rPr lang="en-US" altLang="ja-JP" sz="800" b="1">
                <a:solidFill>
                  <a:schemeClr val="tx1"/>
                </a:solidFill>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a:t>
            </a:r>
            <a:endParaRPr lang="en-US" altLang="ja-JP" sz="800" b="1" dirty="0">
              <a:solidFill>
                <a:schemeClr val="tx1"/>
              </a:solidFill>
              <a:latin typeface="ＭＳ 明朝" panose="02020609040205080304" pitchFamily="17" charset="-128"/>
              <a:ea typeface="ＭＳ 明朝" panose="02020609040205080304" pitchFamily="17" charset="-128"/>
            </a:endParaRPr>
          </a:p>
          <a:p>
            <a:r>
              <a:rPr lang="ja-JP" altLang="en-US" sz="800" b="1" dirty="0">
                <a:solidFill>
                  <a:schemeClr val="tx1"/>
                </a:solidFill>
                <a:latin typeface="ＭＳ 明朝" panose="02020609040205080304" pitchFamily="17" charset="-128"/>
                <a:ea typeface="ＭＳ 明朝" panose="02020609040205080304" pitchFamily="17" charset="-128"/>
              </a:rPr>
              <a:t>資格確認</a:t>
            </a:r>
            <a:r>
              <a:rPr lang="ja-JP" altLang="en-US" sz="800" b="1">
                <a:solidFill>
                  <a:schemeClr val="tx1"/>
                </a:solidFill>
                <a:latin typeface="ＭＳ 明朝" panose="02020609040205080304" pitchFamily="17" charset="-128"/>
                <a:ea typeface="ＭＳ 明朝" panose="02020609040205080304" pitchFamily="17" charset="-128"/>
              </a:rPr>
              <a:t>日</a:t>
            </a:r>
            <a:r>
              <a:rPr lang="en-US" altLang="ja-JP" sz="800" b="1">
                <a:solidFill>
                  <a:schemeClr val="tx1"/>
                </a:solidFill>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令和</a:t>
            </a:r>
            <a:r>
              <a:rPr lang="en-US" altLang="ja-JP" sz="800" b="1">
                <a:solidFill>
                  <a:schemeClr val="tx1"/>
                </a:solidFill>
                <a:latin typeface="ＭＳ 明朝" panose="02020609040205080304" pitchFamily="17" charset="-128"/>
                <a:ea typeface="ＭＳ 明朝" panose="02020609040205080304" pitchFamily="17" charset="-128"/>
              </a:rPr>
              <a:t>5</a:t>
            </a:r>
            <a:r>
              <a:rPr lang="ja-JP" altLang="en-US" sz="800" b="1">
                <a:solidFill>
                  <a:schemeClr val="tx1"/>
                </a:solidFill>
                <a:latin typeface="ＭＳ 明朝" panose="02020609040205080304" pitchFamily="17" charset="-128"/>
                <a:ea typeface="ＭＳ 明朝" panose="02020609040205080304" pitchFamily="17" charset="-128"/>
              </a:rPr>
              <a:t>年</a:t>
            </a:r>
            <a:r>
              <a:rPr lang="en-US" altLang="ja-JP" sz="800" b="1">
                <a:solidFill>
                  <a:schemeClr val="tx1"/>
                </a:solidFill>
                <a:latin typeface="ＭＳ 明朝" panose="02020609040205080304" pitchFamily="17" charset="-128"/>
                <a:ea typeface="ＭＳ 明朝" panose="02020609040205080304" pitchFamily="17" charset="-128"/>
              </a:rPr>
              <a:t>3</a:t>
            </a:r>
            <a:r>
              <a:rPr lang="ja-JP" altLang="en-US" sz="800" b="1">
                <a:solidFill>
                  <a:schemeClr val="tx1"/>
                </a:solidFill>
                <a:latin typeface="ＭＳ 明朝" panose="02020609040205080304" pitchFamily="17" charset="-128"/>
                <a:ea typeface="ＭＳ 明朝" panose="02020609040205080304" pitchFamily="17" charset="-128"/>
              </a:rPr>
              <a:t>月</a:t>
            </a:r>
            <a:r>
              <a:rPr lang="en-US" altLang="ja-JP" sz="800" b="1">
                <a:solidFill>
                  <a:schemeClr val="tx1"/>
                </a:solidFill>
                <a:latin typeface="ＭＳ 明朝" panose="02020609040205080304" pitchFamily="17" charset="-128"/>
                <a:ea typeface="ＭＳ 明朝" panose="02020609040205080304" pitchFamily="17" charset="-128"/>
              </a:rPr>
              <a:t>31</a:t>
            </a:r>
            <a:r>
              <a:rPr lang="ja-JP" altLang="en-US" sz="800" b="1">
                <a:solidFill>
                  <a:schemeClr val="tx1"/>
                </a:solidFill>
                <a:latin typeface="ＭＳ 明朝" panose="02020609040205080304" pitchFamily="17" charset="-128"/>
                <a:ea typeface="ＭＳ 明朝" panose="02020609040205080304" pitchFamily="17" charset="-128"/>
              </a:rPr>
              <a:t>日時点。</a:t>
            </a:r>
            <a:endParaRPr lang="en-US" altLang="ja-JP" sz="800" b="1" dirty="0">
              <a:solidFill>
                <a:schemeClr val="tx1"/>
              </a:solidFill>
              <a:latin typeface="ＭＳ 明朝" panose="02020609040205080304" pitchFamily="17" charset="-128"/>
              <a:ea typeface="ＭＳ 明朝" panose="02020609040205080304" pitchFamily="17" charset="-128"/>
            </a:endParaRPr>
          </a:p>
          <a:p>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生活習慣病医療費</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糖尿病、高血圧症、脂質異常症</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で投薬のあった患者の生活習慣病医療費。</a:t>
            </a:r>
          </a:p>
          <a:p>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生活習慣病患者数</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糖尿病、高血圧症、脂質異常症</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で投薬のあった患者数。合計人数は、入院、入院外の区分けなく集計した実人数。</a:t>
            </a:r>
          </a:p>
          <a:p>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生活習慣病患者一人当たり医療費</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糖尿病、高血圧症、脂質異常症</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で投薬のあった患者一人当たりの生活習慣病医療費。</a:t>
            </a:r>
          </a:p>
        </p:txBody>
      </p:sp>
      <p:sp>
        <p:nvSpPr>
          <p:cNvPr id="9" name="正方形/長方形 8">
            <a:extLst>
              <a:ext uri="{FF2B5EF4-FFF2-40B4-BE49-F238E27FC236}">
                <a16:creationId xmlns:a16="http://schemas.microsoft.com/office/drawing/2014/main" id="{99FC3F35-226D-4D47-A50A-E3B77B61332D}"/>
              </a:ext>
            </a:extLst>
          </p:cNvPr>
          <p:cNvSpPr>
            <a:spLocks noChangeAspect="1"/>
          </p:cNvSpPr>
          <p:nvPr/>
        </p:nvSpPr>
        <p:spPr>
          <a:xfrm>
            <a:off x="165100" y="5116165"/>
            <a:ext cx="5782833"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zh-TW" altLang="en-US" sz="1200" dirty="0">
                <a:solidFill>
                  <a:schemeClr val="tx1"/>
                </a:solidFill>
                <a:latin typeface="ＭＳ 明朝" panose="02020609040205080304" pitchFamily="17" charset="-128"/>
                <a:ea typeface="ＭＳ 明朝" panose="02020609040205080304" pitchFamily="17" charset="-128"/>
              </a:rPr>
              <a:t>特定健診</a:t>
            </a:r>
            <a:r>
              <a:rPr lang="ja-JP" altLang="en-US" sz="1200" dirty="0">
                <a:solidFill>
                  <a:schemeClr val="tx1"/>
                </a:solidFill>
                <a:latin typeface="ＭＳ 明朝" panose="02020609040205080304" pitchFamily="17" charset="-128"/>
                <a:ea typeface="ＭＳ 明朝" panose="02020609040205080304" pitchFamily="17" charset="-128"/>
              </a:rPr>
              <a:t>受診状況別 生活習慣病の医療機関受診状況</a:t>
            </a:r>
            <a:endParaRPr kumimoji="1" lang="ja-JP" altLang="en-US" sz="1200" dirty="0">
              <a:solidFill>
                <a:schemeClr val="tx1"/>
              </a:solidFill>
              <a:latin typeface="ＭＳ 明朝" panose="02020609040205080304" pitchFamily="17" charset="-128"/>
              <a:ea typeface="ＭＳ 明朝" panose="02020609040205080304" pitchFamily="17" charset="-128"/>
            </a:endParaRPr>
          </a:p>
        </p:txBody>
      </p:sp>
      <p:sp>
        <p:nvSpPr>
          <p:cNvPr id="10" name="正方形/長方形 9">
            <a:extLst>
              <a:ext uri="{FF2B5EF4-FFF2-40B4-BE49-F238E27FC236}">
                <a16:creationId xmlns:a16="http://schemas.microsoft.com/office/drawing/2014/main" id="{D277276A-7827-4C0B-B8E6-60B871998015}"/>
              </a:ext>
            </a:extLst>
          </p:cNvPr>
          <p:cNvSpPr>
            <a:spLocks noChangeAspect="1"/>
          </p:cNvSpPr>
          <p:nvPr/>
        </p:nvSpPr>
        <p:spPr>
          <a:xfrm>
            <a:off x="170435" y="8175198"/>
            <a:ext cx="6247575" cy="8617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90000" bIns="0" rtlCol="0" anchor="t">
            <a:spAutoFit/>
          </a:bodyPr>
          <a:lstStyle/>
          <a:p>
            <a:r>
              <a:rPr lang="ja-JP" altLang="en-US" sz="800" b="1" dirty="0">
                <a:solidFill>
                  <a:schemeClr val="tx1"/>
                </a:solidFill>
                <a:latin typeface="ＭＳ 明朝" panose="02020609040205080304" pitchFamily="17" charset="-128"/>
                <a:ea typeface="ＭＳ 明朝" panose="02020609040205080304" pitchFamily="17" charset="-128"/>
              </a:rPr>
              <a:t>データ化範囲</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分析</a:t>
            </a:r>
            <a:r>
              <a:rPr lang="ja-JP" altLang="en-US" sz="800" b="1">
                <a:solidFill>
                  <a:schemeClr val="tx1"/>
                </a:solidFill>
                <a:latin typeface="ＭＳ 明朝" panose="02020609040205080304" pitchFamily="17" charset="-128"/>
                <a:ea typeface="ＭＳ 明朝" panose="02020609040205080304" pitchFamily="17" charset="-128"/>
              </a:rPr>
              <a:t>対象</a:t>
            </a:r>
            <a:r>
              <a:rPr lang="en-US" altLang="ja-JP" sz="800" b="1">
                <a:solidFill>
                  <a:schemeClr val="tx1"/>
                </a:solidFill>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入院</a:t>
            </a:r>
            <a:r>
              <a:rPr lang="en-US" altLang="ja-JP" sz="800" b="1">
                <a:solidFill>
                  <a:schemeClr val="tx1"/>
                </a:solidFill>
                <a:latin typeface="ＭＳ 明朝" panose="02020609040205080304" pitchFamily="17" charset="-128"/>
                <a:ea typeface="ＭＳ 明朝" panose="02020609040205080304" pitchFamily="17" charset="-128"/>
              </a:rPr>
              <a:t>(DPC</a:t>
            </a:r>
            <a:r>
              <a:rPr lang="ja-JP" altLang="en-US" sz="800" b="1">
                <a:solidFill>
                  <a:schemeClr val="tx1"/>
                </a:solidFill>
                <a:latin typeface="ＭＳ 明朝" panose="02020609040205080304" pitchFamily="17" charset="-128"/>
                <a:ea typeface="ＭＳ 明朝" panose="02020609040205080304" pitchFamily="17" charset="-128"/>
              </a:rPr>
              <a:t>を含む</a:t>
            </a:r>
            <a:r>
              <a:rPr lang="en-US" altLang="ja-JP" sz="800" b="1">
                <a:solidFill>
                  <a:schemeClr val="tx1"/>
                </a:solidFill>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、入院外、調剤の電子レセプト。</a:t>
            </a:r>
            <a:endParaRPr lang="en-US" altLang="ja-JP" sz="800" b="1" dirty="0">
              <a:solidFill>
                <a:schemeClr val="tx1"/>
              </a:solidFill>
              <a:latin typeface="ＭＳ 明朝" panose="02020609040205080304" pitchFamily="17" charset="-128"/>
              <a:ea typeface="ＭＳ 明朝" panose="02020609040205080304" pitchFamily="17" charset="-128"/>
            </a:endParaRPr>
          </a:p>
          <a:p>
            <a:r>
              <a:rPr lang="ja-JP" altLang="en-US" sz="800" b="1" dirty="0">
                <a:solidFill>
                  <a:schemeClr val="tx1"/>
                </a:solidFill>
                <a:latin typeface="ＭＳ 明朝" panose="02020609040205080304" pitchFamily="17" charset="-128"/>
                <a:ea typeface="ＭＳ 明朝" panose="02020609040205080304" pitchFamily="17" charset="-128"/>
              </a:rPr>
              <a:t>　　　　　　　　　　　　対象診療</a:t>
            </a:r>
            <a:r>
              <a:rPr lang="ja-JP" altLang="en-US" sz="800" b="1">
                <a:solidFill>
                  <a:schemeClr val="tx1"/>
                </a:solidFill>
                <a:latin typeface="ＭＳ 明朝" panose="02020609040205080304" pitchFamily="17" charset="-128"/>
                <a:ea typeface="ＭＳ 明朝" panose="02020609040205080304" pitchFamily="17" charset="-128"/>
              </a:rPr>
              <a:t>年月は令和</a:t>
            </a:r>
            <a:r>
              <a:rPr lang="en-US" altLang="ja-JP" sz="800" b="1">
                <a:solidFill>
                  <a:schemeClr val="tx1"/>
                </a:solidFill>
                <a:latin typeface="ＭＳ 明朝" panose="02020609040205080304" pitchFamily="17" charset="-128"/>
                <a:ea typeface="ＭＳ 明朝" panose="02020609040205080304" pitchFamily="17" charset="-128"/>
              </a:rPr>
              <a:t>4</a:t>
            </a:r>
            <a:r>
              <a:rPr lang="ja-JP" altLang="en-US" sz="800" b="1">
                <a:solidFill>
                  <a:schemeClr val="tx1"/>
                </a:solidFill>
                <a:latin typeface="ＭＳ 明朝" panose="02020609040205080304" pitchFamily="17" charset="-128"/>
                <a:ea typeface="ＭＳ 明朝" panose="02020609040205080304" pitchFamily="17" charset="-128"/>
              </a:rPr>
              <a:t>年</a:t>
            </a:r>
            <a:r>
              <a:rPr lang="en-US" altLang="ja-JP" sz="800" b="1">
                <a:solidFill>
                  <a:schemeClr val="tx1"/>
                </a:solidFill>
                <a:latin typeface="ＭＳ 明朝" panose="02020609040205080304" pitchFamily="17" charset="-128"/>
                <a:ea typeface="ＭＳ 明朝" panose="02020609040205080304" pitchFamily="17" charset="-128"/>
              </a:rPr>
              <a:t>4</a:t>
            </a:r>
            <a:r>
              <a:rPr lang="ja-JP" altLang="en-US" sz="800" b="1">
                <a:solidFill>
                  <a:schemeClr val="tx1"/>
                </a:solidFill>
                <a:latin typeface="ＭＳ 明朝" panose="02020609040205080304" pitchFamily="17" charset="-128"/>
                <a:ea typeface="ＭＳ 明朝" panose="02020609040205080304" pitchFamily="17" charset="-128"/>
              </a:rPr>
              <a:t>月～令和</a:t>
            </a:r>
            <a:r>
              <a:rPr lang="en-US" altLang="ja-JP" sz="800" b="1">
                <a:solidFill>
                  <a:schemeClr val="tx1"/>
                </a:solidFill>
                <a:latin typeface="ＭＳ 明朝" panose="02020609040205080304" pitchFamily="17" charset="-128"/>
                <a:ea typeface="ＭＳ 明朝" panose="02020609040205080304" pitchFamily="17" charset="-128"/>
              </a:rPr>
              <a:t>5</a:t>
            </a:r>
            <a:r>
              <a:rPr lang="ja-JP" altLang="en-US" sz="800" b="1">
                <a:solidFill>
                  <a:schemeClr val="tx1"/>
                </a:solidFill>
                <a:latin typeface="ＭＳ 明朝" panose="02020609040205080304" pitchFamily="17" charset="-128"/>
                <a:ea typeface="ＭＳ 明朝" panose="02020609040205080304" pitchFamily="17" charset="-128"/>
              </a:rPr>
              <a:t>年</a:t>
            </a:r>
            <a:r>
              <a:rPr lang="en-US" altLang="ja-JP" sz="800" b="1">
                <a:solidFill>
                  <a:schemeClr val="tx1"/>
                </a:solidFill>
                <a:latin typeface="ＭＳ 明朝" panose="02020609040205080304" pitchFamily="17" charset="-128"/>
                <a:ea typeface="ＭＳ 明朝" panose="02020609040205080304" pitchFamily="17" charset="-128"/>
              </a:rPr>
              <a:t>3</a:t>
            </a:r>
            <a:r>
              <a:rPr lang="ja-JP" altLang="en-US" sz="800" b="1">
                <a:solidFill>
                  <a:schemeClr val="tx1"/>
                </a:solidFill>
                <a:latin typeface="ＭＳ 明朝" panose="02020609040205080304" pitchFamily="17" charset="-128"/>
                <a:ea typeface="ＭＳ 明朝" panose="02020609040205080304" pitchFamily="17" charset="-128"/>
              </a:rPr>
              <a:t>月診療分</a:t>
            </a:r>
            <a:r>
              <a:rPr lang="en-US" altLang="ja-JP" sz="800" b="1">
                <a:solidFill>
                  <a:schemeClr val="tx1"/>
                </a:solidFill>
                <a:latin typeface="ＭＳ 明朝" panose="02020609040205080304" pitchFamily="17" charset="-128"/>
                <a:ea typeface="ＭＳ 明朝" panose="02020609040205080304" pitchFamily="17" charset="-128"/>
              </a:rPr>
              <a:t>(12</a:t>
            </a:r>
            <a:r>
              <a:rPr lang="ja-JP" altLang="en-US" sz="800" b="1">
                <a:solidFill>
                  <a:schemeClr val="tx1"/>
                </a:solidFill>
                <a:latin typeface="ＭＳ 明朝" panose="02020609040205080304" pitchFamily="17" charset="-128"/>
                <a:ea typeface="ＭＳ 明朝" panose="02020609040205080304" pitchFamily="17" charset="-128"/>
              </a:rPr>
              <a:t>カ月分</a:t>
            </a:r>
            <a:r>
              <a:rPr lang="en-US" altLang="ja-JP" sz="800" b="1">
                <a:solidFill>
                  <a:schemeClr val="tx1"/>
                </a:solidFill>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a:t>
            </a:r>
            <a:endParaRPr lang="en-US" altLang="ja-JP" sz="800" dirty="0">
              <a:solidFill>
                <a:schemeClr val="tx1"/>
              </a:solidFill>
              <a:latin typeface="ＭＳ 明朝" panose="02020609040205080304" pitchFamily="17" charset="-128"/>
              <a:ea typeface="ＭＳ 明朝" panose="02020609040205080304" pitchFamily="17" charset="-128"/>
            </a:endParaRPr>
          </a:p>
          <a:p>
            <a:r>
              <a:rPr lang="ja-JP" altLang="en-US" sz="800" b="1" dirty="0">
                <a:solidFill>
                  <a:schemeClr val="tx1"/>
                </a:solidFill>
                <a:latin typeface="ＭＳ 明朝" panose="02020609040205080304" pitchFamily="17" charset="-128"/>
                <a:ea typeface="ＭＳ 明朝" panose="02020609040205080304" pitchFamily="17" charset="-128"/>
              </a:rPr>
              <a:t>データ化範囲</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分析対象</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健康診査</a:t>
            </a:r>
            <a:r>
              <a:rPr lang="ja-JP" altLang="en-US" sz="800" b="1">
                <a:solidFill>
                  <a:schemeClr val="tx1"/>
                </a:solidFill>
                <a:latin typeface="ＭＳ 明朝" panose="02020609040205080304" pitchFamily="17" charset="-128"/>
                <a:ea typeface="ＭＳ 明朝" panose="02020609040205080304" pitchFamily="17" charset="-128"/>
              </a:rPr>
              <a:t>データは令和</a:t>
            </a:r>
            <a:r>
              <a:rPr lang="en-US" altLang="ja-JP" sz="800" b="1">
                <a:solidFill>
                  <a:schemeClr val="tx1"/>
                </a:solidFill>
                <a:latin typeface="ＭＳ 明朝" panose="02020609040205080304" pitchFamily="17" charset="-128"/>
                <a:ea typeface="ＭＳ 明朝" panose="02020609040205080304" pitchFamily="17" charset="-128"/>
              </a:rPr>
              <a:t>4</a:t>
            </a:r>
            <a:r>
              <a:rPr lang="ja-JP" altLang="en-US" sz="800" b="1">
                <a:solidFill>
                  <a:schemeClr val="tx1"/>
                </a:solidFill>
                <a:latin typeface="ＭＳ 明朝" panose="02020609040205080304" pitchFamily="17" charset="-128"/>
                <a:ea typeface="ＭＳ 明朝" panose="02020609040205080304" pitchFamily="17" charset="-128"/>
              </a:rPr>
              <a:t>年</a:t>
            </a:r>
            <a:r>
              <a:rPr lang="en-US" altLang="ja-JP" sz="800" b="1">
                <a:solidFill>
                  <a:schemeClr val="tx1"/>
                </a:solidFill>
                <a:latin typeface="ＭＳ 明朝" panose="02020609040205080304" pitchFamily="17" charset="-128"/>
                <a:ea typeface="ＭＳ 明朝" panose="02020609040205080304" pitchFamily="17" charset="-128"/>
              </a:rPr>
              <a:t>4</a:t>
            </a:r>
            <a:r>
              <a:rPr lang="ja-JP" altLang="en-US" sz="800" b="1">
                <a:solidFill>
                  <a:schemeClr val="tx1"/>
                </a:solidFill>
                <a:latin typeface="ＭＳ 明朝" panose="02020609040205080304" pitchFamily="17" charset="-128"/>
                <a:ea typeface="ＭＳ 明朝" panose="02020609040205080304" pitchFamily="17" charset="-128"/>
              </a:rPr>
              <a:t>月～令和</a:t>
            </a:r>
            <a:r>
              <a:rPr lang="en-US" altLang="ja-JP" sz="800" b="1">
                <a:solidFill>
                  <a:schemeClr val="tx1"/>
                </a:solidFill>
                <a:latin typeface="ＭＳ 明朝" panose="02020609040205080304" pitchFamily="17" charset="-128"/>
                <a:ea typeface="ＭＳ 明朝" panose="02020609040205080304" pitchFamily="17" charset="-128"/>
              </a:rPr>
              <a:t>5</a:t>
            </a:r>
            <a:r>
              <a:rPr lang="ja-JP" altLang="en-US" sz="800" b="1">
                <a:solidFill>
                  <a:schemeClr val="tx1"/>
                </a:solidFill>
                <a:latin typeface="ＭＳ 明朝" panose="02020609040205080304" pitchFamily="17" charset="-128"/>
                <a:ea typeface="ＭＳ 明朝" panose="02020609040205080304" pitchFamily="17" charset="-128"/>
              </a:rPr>
              <a:t>年</a:t>
            </a:r>
            <a:r>
              <a:rPr lang="en-US" altLang="ja-JP" sz="800" b="1">
                <a:solidFill>
                  <a:schemeClr val="tx1"/>
                </a:solidFill>
                <a:latin typeface="ＭＳ 明朝" panose="02020609040205080304" pitchFamily="17" charset="-128"/>
                <a:ea typeface="ＭＳ 明朝" panose="02020609040205080304" pitchFamily="17" charset="-128"/>
              </a:rPr>
              <a:t>3</a:t>
            </a:r>
            <a:r>
              <a:rPr lang="ja-JP" altLang="en-US" sz="800" b="1">
                <a:solidFill>
                  <a:schemeClr val="tx1"/>
                </a:solidFill>
                <a:latin typeface="ＭＳ 明朝" panose="02020609040205080304" pitchFamily="17" charset="-128"/>
                <a:ea typeface="ＭＳ 明朝" panose="02020609040205080304" pitchFamily="17" charset="-128"/>
              </a:rPr>
              <a:t>月健診分</a:t>
            </a:r>
            <a:r>
              <a:rPr lang="en-US" altLang="ja-JP" sz="800" b="1">
                <a:solidFill>
                  <a:schemeClr val="tx1"/>
                </a:solidFill>
                <a:latin typeface="ＭＳ 明朝" panose="02020609040205080304" pitchFamily="17" charset="-128"/>
                <a:ea typeface="ＭＳ 明朝" panose="02020609040205080304" pitchFamily="17" charset="-128"/>
              </a:rPr>
              <a:t>(12</a:t>
            </a:r>
            <a:r>
              <a:rPr lang="ja-JP" altLang="en-US" sz="800" b="1">
                <a:solidFill>
                  <a:schemeClr val="tx1"/>
                </a:solidFill>
                <a:latin typeface="ＭＳ 明朝" panose="02020609040205080304" pitchFamily="17" charset="-128"/>
                <a:ea typeface="ＭＳ 明朝" panose="02020609040205080304" pitchFamily="17" charset="-128"/>
              </a:rPr>
              <a:t>カ月分</a:t>
            </a:r>
            <a:r>
              <a:rPr lang="en-US" altLang="ja-JP" sz="800" b="1">
                <a:solidFill>
                  <a:schemeClr val="tx1"/>
                </a:solidFill>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a:t>
            </a:r>
            <a:endParaRPr lang="en-US" altLang="ja-JP" sz="800" b="1" dirty="0">
              <a:solidFill>
                <a:schemeClr val="tx1"/>
              </a:solidFill>
              <a:latin typeface="ＭＳ 明朝" panose="02020609040205080304" pitchFamily="17" charset="-128"/>
              <a:ea typeface="ＭＳ 明朝" panose="02020609040205080304" pitchFamily="17" charset="-128"/>
            </a:endParaRPr>
          </a:p>
          <a:p>
            <a:r>
              <a:rPr lang="ja-JP" altLang="en-US" sz="800" b="1" dirty="0">
                <a:solidFill>
                  <a:schemeClr val="tx1"/>
                </a:solidFill>
                <a:latin typeface="ＭＳ 明朝" panose="02020609040205080304" pitchFamily="17" charset="-128"/>
                <a:ea typeface="ＭＳ 明朝" panose="02020609040205080304" pitchFamily="17" charset="-128"/>
              </a:rPr>
              <a:t>資格確認</a:t>
            </a:r>
            <a:r>
              <a:rPr lang="ja-JP" altLang="en-US" sz="800" b="1">
                <a:solidFill>
                  <a:schemeClr val="tx1"/>
                </a:solidFill>
                <a:latin typeface="ＭＳ 明朝" panose="02020609040205080304" pitchFamily="17" charset="-128"/>
                <a:ea typeface="ＭＳ 明朝" panose="02020609040205080304" pitchFamily="17" charset="-128"/>
              </a:rPr>
              <a:t>日</a:t>
            </a:r>
            <a:r>
              <a:rPr lang="en-US" altLang="ja-JP" sz="800" b="1">
                <a:solidFill>
                  <a:schemeClr val="tx1"/>
                </a:solidFill>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令和</a:t>
            </a:r>
            <a:r>
              <a:rPr lang="en-US" altLang="ja-JP" sz="800" b="1">
                <a:solidFill>
                  <a:schemeClr val="tx1"/>
                </a:solidFill>
                <a:latin typeface="ＭＳ 明朝" panose="02020609040205080304" pitchFamily="17" charset="-128"/>
                <a:ea typeface="ＭＳ 明朝" panose="02020609040205080304" pitchFamily="17" charset="-128"/>
              </a:rPr>
              <a:t>5</a:t>
            </a:r>
            <a:r>
              <a:rPr lang="ja-JP" altLang="en-US" sz="800" b="1">
                <a:solidFill>
                  <a:schemeClr val="tx1"/>
                </a:solidFill>
                <a:latin typeface="ＭＳ 明朝" panose="02020609040205080304" pitchFamily="17" charset="-128"/>
                <a:ea typeface="ＭＳ 明朝" panose="02020609040205080304" pitchFamily="17" charset="-128"/>
              </a:rPr>
              <a:t>年</a:t>
            </a:r>
            <a:r>
              <a:rPr lang="en-US" altLang="ja-JP" sz="800" b="1">
                <a:solidFill>
                  <a:schemeClr val="tx1"/>
                </a:solidFill>
                <a:latin typeface="ＭＳ 明朝" panose="02020609040205080304" pitchFamily="17" charset="-128"/>
                <a:ea typeface="ＭＳ 明朝" panose="02020609040205080304" pitchFamily="17" charset="-128"/>
              </a:rPr>
              <a:t>3</a:t>
            </a:r>
            <a:r>
              <a:rPr lang="ja-JP" altLang="en-US" sz="800" b="1">
                <a:solidFill>
                  <a:schemeClr val="tx1"/>
                </a:solidFill>
                <a:latin typeface="ＭＳ 明朝" panose="02020609040205080304" pitchFamily="17" charset="-128"/>
                <a:ea typeface="ＭＳ 明朝" panose="02020609040205080304" pitchFamily="17" charset="-128"/>
              </a:rPr>
              <a:t>月</a:t>
            </a:r>
            <a:r>
              <a:rPr lang="en-US" altLang="ja-JP" sz="800" b="1">
                <a:solidFill>
                  <a:schemeClr val="tx1"/>
                </a:solidFill>
                <a:latin typeface="ＭＳ 明朝" panose="02020609040205080304" pitchFamily="17" charset="-128"/>
                <a:ea typeface="ＭＳ 明朝" panose="02020609040205080304" pitchFamily="17" charset="-128"/>
              </a:rPr>
              <a:t>31</a:t>
            </a:r>
            <a:r>
              <a:rPr lang="ja-JP" altLang="en-US" sz="800" b="1">
                <a:solidFill>
                  <a:schemeClr val="tx1"/>
                </a:solidFill>
                <a:latin typeface="ＭＳ 明朝" panose="02020609040205080304" pitchFamily="17" charset="-128"/>
                <a:ea typeface="ＭＳ 明朝" panose="02020609040205080304" pitchFamily="17" charset="-128"/>
              </a:rPr>
              <a:t>日時点。</a:t>
            </a:r>
            <a:endParaRPr lang="en-US" altLang="ja-JP" sz="800" b="1" dirty="0">
              <a:solidFill>
                <a:schemeClr val="tx1"/>
              </a:solidFill>
              <a:latin typeface="ＭＳ 明朝" panose="02020609040205080304" pitchFamily="17" charset="-128"/>
              <a:ea typeface="ＭＳ 明朝" panose="02020609040205080304" pitchFamily="17" charset="-128"/>
            </a:endParaRPr>
          </a:p>
          <a:p>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生活習慣病患者一人当たり医療費</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糖尿病、高血圧症、脂質異常症</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で投薬のあった患者一人当たりの生活習慣病医療費。</a:t>
            </a:r>
          </a:p>
          <a:p>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生活習慣病患者数割合</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健診受診者、健診未受診者それぞれに占める、生活習慣病</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糖尿病、高血圧症、脂質異常症</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で投薬のあった患者数の割合。</a:t>
            </a:r>
          </a:p>
        </p:txBody>
      </p:sp>
      <p:sp>
        <p:nvSpPr>
          <p:cNvPr id="2" name="スライド番号プレースホルダー 1">
            <a:extLst>
              <a:ext uri="{FF2B5EF4-FFF2-40B4-BE49-F238E27FC236}">
                <a16:creationId xmlns:a16="http://schemas.microsoft.com/office/drawing/2014/main" id="{9D04AD85-FF71-480D-B5FF-8EC5CB2F5368}"/>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99</a:t>
            </a:fld>
            <a:endParaRPr lang="ja-JP" altLang="en-US" dirty="0"/>
          </a:p>
        </p:txBody>
      </p:sp>
      <p:sp>
        <p:nvSpPr>
          <p:cNvPr id="11" name="タイトル_大_3">
            <a:extLst>
              <a:ext uri="{FF2B5EF4-FFF2-40B4-BE49-F238E27FC236}">
                <a16:creationId xmlns:a16="http://schemas.microsoft.com/office/drawing/2014/main" id="{6AE1572A-DDE0-4DF7-88BE-15EB71290805}"/>
              </a:ext>
            </a:extLst>
          </p:cNvPr>
          <p:cNvSpPr txBox="1">
            <a:spLocks noChangeAspect="1"/>
          </p:cNvSpPr>
          <p:nvPr/>
        </p:nvSpPr>
        <p:spPr>
          <a:xfrm>
            <a:off x="-1" y="-600"/>
            <a:ext cx="6483927" cy="389392"/>
          </a:xfrm>
          <a:prstGeom prst="rect">
            <a:avLst/>
          </a:prstGeom>
          <a:solidFill>
            <a:srgbClr val="D9D9D9"/>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p>
            <a:pPr>
              <a:spcBef>
                <a:spcPct val="0"/>
              </a:spcBef>
              <a:defRPr/>
            </a:pPr>
            <a:r>
              <a:rPr kumimoji="0" lang="ja-JP" altLang="en-US" b="1" kern="0" dirty="0">
                <a:solidFill>
                  <a:schemeClr val="tx1"/>
                </a:solidFill>
                <a:latin typeface="ＭＳ 明朝" panose="02020609040205080304" pitchFamily="17" charset="-128"/>
                <a:ea typeface="ＭＳ 明朝" panose="02020609040205080304" pitchFamily="17" charset="-128"/>
              </a:rPr>
              <a:t>第</a:t>
            </a:r>
            <a:r>
              <a:rPr kumimoji="0" lang="en-US" altLang="ja-JP" b="1" kern="0" dirty="0">
                <a:solidFill>
                  <a:schemeClr val="tx1"/>
                </a:solidFill>
                <a:latin typeface="ＭＳ 明朝" panose="02020609040205080304" pitchFamily="17" charset="-128"/>
                <a:ea typeface="ＭＳ 明朝" panose="02020609040205080304" pitchFamily="17" charset="-128"/>
              </a:rPr>
              <a:t>3</a:t>
            </a:r>
            <a:r>
              <a:rPr kumimoji="0" lang="ja-JP" altLang="en-US" b="1" kern="0" dirty="0">
                <a:solidFill>
                  <a:schemeClr val="tx1"/>
                </a:solidFill>
                <a:latin typeface="ＭＳ 明朝" panose="02020609040205080304" pitchFamily="17" charset="-128"/>
                <a:ea typeface="ＭＳ 明朝" panose="02020609040205080304" pitchFamily="17" charset="-128"/>
              </a:rPr>
              <a:t>章　</a:t>
            </a:r>
            <a:r>
              <a:rPr lang="ja-JP" altLang="en-US" sz="1800" b="1" dirty="0">
                <a:latin typeface="ＭＳ 明朝" panose="02020609040205080304" pitchFamily="17" charset="-128"/>
                <a:ea typeface="ＭＳ 明朝" panose="02020609040205080304" pitchFamily="17" charset="-128"/>
              </a:rPr>
              <a:t>特定健康診査に係る詳細分析</a:t>
            </a:r>
            <a:endParaRPr kumimoji="0" lang="ja-JP" altLang="en-US" b="1" kern="0" dirty="0">
              <a:solidFill>
                <a:schemeClr val="tx1"/>
              </a:solidFill>
              <a:latin typeface="ＭＳ 明朝" panose="02020609040205080304" pitchFamily="17" charset="-128"/>
              <a:ea typeface="ＭＳ 明朝" panose="02020609040205080304" pitchFamily="17" charset="-128"/>
            </a:endParaRPr>
          </a:p>
        </p:txBody>
      </p:sp>
      <p:sp>
        <p:nvSpPr>
          <p:cNvPr id="12" name="テキスト ボックス 11">
            <a:extLst>
              <a:ext uri="{FF2B5EF4-FFF2-40B4-BE49-F238E27FC236}">
                <a16:creationId xmlns:a16="http://schemas.microsoft.com/office/drawing/2014/main" id="{9DC1916D-C76F-4AE8-8600-58FFA7DF3B6B}"/>
              </a:ext>
            </a:extLst>
          </p:cNvPr>
          <p:cNvSpPr txBox="1">
            <a:spLocks noChangeAspect="1"/>
          </p:cNvSpPr>
          <p:nvPr/>
        </p:nvSpPr>
        <p:spPr>
          <a:xfrm>
            <a:off x="50800" y="400641"/>
            <a:ext cx="5782833" cy="338554"/>
          </a:xfrm>
          <a:prstGeom prst="rect">
            <a:avLst/>
          </a:prstGeom>
          <a:noFill/>
          <a:ln>
            <a:noFill/>
          </a:ln>
        </p:spPr>
        <p:txBody>
          <a:bodyPr wrap="square" lIns="0" rIns="90000" rtlCol="0" anchor="ctr" anchorCtr="0">
            <a:spAutoFit/>
          </a:bodyPr>
          <a:lstStyle/>
          <a:p>
            <a:r>
              <a:rPr lang="en-US" altLang="ja-JP" sz="1600" b="1" dirty="0">
                <a:latin typeface="ＭＳ 明朝" panose="02020609040205080304" pitchFamily="17" charset="-128"/>
                <a:ea typeface="ＭＳ 明朝" panose="02020609040205080304" pitchFamily="17" charset="-128"/>
              </a:rPr>
              <a:t>1.</a:t>
            </a:r>
            <a:r>
              <a:rPr lang="ja-JP" altLang="en-US" sz="1600" b="1" dirty="0">
                <a:solidFill>
                  <a:prstClr val="black"/>
                </a:solidFill>
                <a:latin typeface="ＭＳ 明朝" panose="02020609040205080304" pitchFamily="17" charset="-128"/>
                <a:ea typeface="ＭＳ 明朝" panose="02020609040205080304" pitchFamily="17" charset="-128"/>
              </a:rPr>
              <a:t>特定健診の受診者と未受診者の生活習慣病治療状況</a:t>
            </a:r>
            <a:endParaRPr lang="en-US" altLang="ja-JP" sz="1600" b="1" dirty="0">
              <a:solidFill>
                <a:prstClr val="black"/>
              </a:solidFill>
              <a:latin typeface="ＭＳ 明朝" panose="02020609040205080304" pitchFamily="17" charset="-128"/>
              <a:ea typeface="ＭＳ 明朝" panose="02020609040205080304" pitchFamily="17" charset="-128"/>
            </a:endParaRPr>
          </a:p>
        </p:txBody>
      </p:sp>
      <p:pic>
        <p:nvPicPr>
          <p:cNvPr id="3" name="table165">
            <a:extLst>
              <a:ext uri="{FF2B5EF4-FFF2-40B4-BE49-F238E27FC236}">
                <a16:creationId xmlns:a16="http://schemas.microsoft.com/office/drawing/2014/main" id="{4FFEC211-C93A-4CD8-A5FD-2FF83D67411E}"/>
              </a:ext>
            </a:extLst>
          </p:cNvPr>
          <p:cNvPicPr>
            <a:picLocks/>
          </p:cNvPicPr>
          <p:nvPr/>
        </p:nvPicPr>
        <p:blipFill>
          <a:blip r:embed="rId2"/>
          <a:stretch>
            <a:fillRect/>
          </a:stretch>
        </p:blipFill>
        <p:spPr>
          <a:xfrm>
            <a:off x="165100" y="1993900"/>
            <a:ext cx="723900" cy="988060"/>
          </a:xfrm>
          <a:prstGeom prst="rect">
            <a:avLst/>
          </a:prstGeom>
        </p:spPr>
      </p:pic>
      <p:pic>
        <p:nvPicPr>
          <p:cNvPr id="4" name="table166">
            <a:extLst>
              <a:ext uri="{FF2B5EF4-FFF2-40B4-BE49-F238E27FC236}">
                <a16:creationId xmlns:a16="http://schemas.microsoft.com/office/drawing/2014/main" id="{A148D2D2-9CE0-4359-8644-ABD7C2A88EB1}"/>
              </a:ext>
            </a:extLst>
          </p:cNvPr>
          <p:cNvPicPr>
            <a:picLocks noChangeAspect="1"/>
          </p:cNvPicPr>
          <p:nvPr/>
        </p:nvPicPr>
        <p:blipFill>
          <a:blip r:embed="rId3"/>
          <a:stretch>
            <a:fillRect/>
          </a:stretch>
        </p:blipFill>
        <p:spPr>
          <a:xfrm>
            <a:off x="876301" y="1993900"/>
            <a:ext cx="3114265" cy="988060"/>
          </a:xfrm>
          <a:prstGeom prst="rect">
            <a:avLst/>
          </a:prstGeom>
        </p:spPr>
      </p:pic>
      <p:pic>
        <p:nvPicPr>
          <p:cNvPr id="5" name="table167">
            <a:extLst>
              <a:ext uri="{FF2B5EF4-FFF2-40B4-BE49-F238E27FC236}">
                <a16:creationId xmlns:a16="http://schemas.microsoft.com/office/drawing/2014/main" id="{85F1C19E-478A-4611-9B10-3DE9C46B7C58}"/>
              </a:ext>
            </a:extLst>
          </p:cNvPr>
          <p:cNvPicPr>
            <a:picLocks noChangeAspect="1"/>
          </p:cNvPicPr>
          <p:nvPr/>
        </p:nvPicPr>
        <p:blipFill>
          <a:blip r:embed="rId4"/>
          <a:stretch>
            <a:fillRect/>
          </a:stretch>
        </p:blipFill>
        <p:spPr>
          <a:xfrm>
            <a:off x="165100" y="3009900"/>
            <a:ext cx="719158" cy="988060"/>
          </a:xfrm>
          <a:prstGeom prst="rect">
            <a:avLst/>
          </a:prstGeom>
        </p:spPr>
      </p:pic>
      <p:pic>
        <p:nvPicPr>
          <p:cNvPr id="6" name="table168">
            <a:extLst>
              <a:ext uri="{FF2B5EF4-FFF2-40B4-BE49-F238E27FC236}">
                <a16:creationId xmlns:a16="http://schemas.microsoft.com/office/drawing/2014/main" id="{280D6EFE-4686-4CD7-A41B-A91645705035}"/>
              </a:ext>
            </a:extLst>
          </p:cNvPr>
          <p:cNvPicPr>
            <a:picLocks noChangeAspect="1"/>
          </p:cNvPicPr>
          <p:nvPr/>
        </p:nvPicPr>
        <p:blipFill>
          <a:blip r:embed="rId5"/>
          <a:stretch>
            <a:fillRect/>
          </a:stretch>
        </p:blipFill>
        <p:spPr>
          <a:xfrm>
            <a:off x="876300" y="3009900"/>
            <a:ext cx="5528135" cy="988060"/>
          </a:xfrm>
          <a:prstGeom prst="rect">
            <a:avLst/>
          </a:prstGeom>
        </p:spPr>
      </p:pic>
      <p:pic>
        <p:nvPicPr>
          <p:cNvPr id="13" name="table169">
            <a:extLst>
              <a:ext uri="{FF2B5EF4-FFF2-40B4-BE49-F238E27FC236}">
                <a16:creationId xmlns:a16="http://schemas.microsoft.com/office/drawing/2014/main" id="{9DC1EACA-B958-4D98-93B6-C5F462352C2C}"/>
              </a:ext>
            </a:extLst>
          </p:cNvPr>
          <p:cNvPicPr>
            <a:picLocks noChangeAspect="1"/>
          </p:cNvPicPr>
          <p:nvPr/>
        </p:nvPicPr>
        <p:blipFill>
          <a:blip r:embed="rId6"/>
          <a:stretch>
            <a:fillRect/>
          </a:stretch>
        </p:blipFill>
        <p:spPr>
          <a:xfrm>
            <a:off x="165100" y="5384800"/>
            <a:ext cx="5757484" cy="2755900"/>
          </a:xfrm>
          <a:prstGeom prst="rect">
            <a:avLst/>
          </a:prstGeom>
        </p:spPr>
      </p:pic>
    </p:spTree>
    <p:extLst>
      <p:ext uri="{BB962C8B-B14F-4D97-AF65-F5344CB8AC3E}">
        <p14:creationId xmlns:p14="http://schemas.microsoft.com/office/powerpoint/2010/main" val="285683863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
          <p:cNvSpPr>
            <a:spLocks noChangeAspect="1" noChangeArrowheads="1"/>
          </p:cNvSpPr>
          <p:nvPr/>
        </p:nvSpPr>
        <p:spPr bwMode="auto">
          <a:xfrm>
            <a:off x="165100" y="323528"/>
            <a:ext cx="6238800" cy="1024784"/>
          </a:xfrm>
          <a:prstGeom prst="rect">
            <a:avLst/>
          </a:prstGeom>
          <a:noFill/>
          <a:ln w="9525">
            <a:noFill/>
            <a:miter lim="800000"/>
            <a:headEnd/>
            <a:tailEnd/>
          </a:ln>
          <a:effectLst/>
        </p:spPr>
        <p:txBody>
          <a:bodyPr vert="horz" wrap="square" lIns="0" tIns="45720" rIns="90000" bIns="45720" numCol="1" anchor="t" anchorCtr="0" compatLnSpc="1">
            <a:prstTxWarp prst="textNoShape">
              <a:avLst/>
            </a:prstTxWarp>
            <a:noAutofit/>
          </a:bodyPr>
          <a:lstStyle/>
          <a:p>
            <a:pPr algn="just" fontAlgn="base">
              <a:lnSpc>
                <a:spcPct val="125000"/>
              </a:lnSpc>
              <a:spcBef>
                <a:spcPct val="0"/>
              </a:spcBef>
              <a:spcAft>
                <a:spcPct val="0"/>
              </a:spcAft>
            </a:pPr>
            <a:r>
              <a:rPr lang="en-US" altLang="ja-JP" sz="1400" dirty="0">
                <a:latin typeface="ＭＳ 明朝" panose="02020609040205080304" pitchFamily="17" charset="-128"/>
                <a:ea typeface="ＭＳ 明朝" panose="02020609040205080304" pitchFamily="17" charset="-128"/>
              </a:rPr>
              <a:t>(1)</a:t>
            </a:r>
            <a:r>
              <a:rPr lang="ja-JP" altLang="en-US" sz="1400" dirty="0">
                <a:latin typeface="ＭＳ 明朝" panose="02020609040205080304" pitchFamily="17" charset="-128"/>
                <a:ea typeface="ＭＳ 明朝" panose="02020609040205080304" pitchFamily="17" charset="-128"/>
              </a:rPr>
              <a:t>保健指導レベル該当状況</a:t>
            </a:r>
            <a:endParaRPr lang="en-US" altLang="ja-JP" sz="1400" dirty="0">
              <a:solidFill>
                <a:prstClr val="black"/>
              </a:solidFill>
              <a:latin typeface="ＭＳ 明朝" panose="02020609040205080304" pitchFamily="17" charset="-128"/>
              <a:ea typeface="ＭＳ 明朝" panose="02020609040205080304" pitchFamily="17" charset="-128"/>
            </a:endParaRPr>
          </a:p>
          <a:p>
            <a:pPr algn="just" fontAlgn="base">
              <a:lnSpc>
                <a:spcPct val="125000"/>
              </a:lnSpc>
              <a:spcBef>
                <a:spcPct val="0"/>
              </a:spcBef>
              <a:spcAft>
                <a:spcPct val="0"/>
              </a:spcAft>
            </a:pPr>
            <a:r>
              <a:rPr lang="ja-JP" altLang="en-US" sz="1200" dirty="0">
                <a:solidFill>
                  <a:prstClr val="black"/>
                </a:solidFill>
                <a:latin typeface="ＭＳ 明朝" panose="02020609040205080304" pitchFamily="17" charset="-128"/>
                <a:ea typeface="ＭＳ 明朝" panose="02020609040205080304" pitchFamily="17" charset="-128"/>
              </a:rPr>
              <a:t>　以下</a:t>
            </a:r>
            <a:r>
              <a:rPr lang="ja-JP" altLang="en-US" sz="1200">
                <a:solidFill>
                  <a:prstClr val="black"/>
                </a:solidFill>
                <a:latin typeface="ＭＳ 明朝" panose="02020609040205080304" pitchFamily="17" charset="-128"/>
                <a:ea typeface="ＭＳ 明朝" panose="02020609040205080304" pitchFamily="17" charset="-128"/>
              </a:rPr>
              <a:t>は、</a:t>
            </a:r>
            <a:r>
              <a:rPr lang="ja-JP" altLang="en-US" sz="1200">
                <a:latin typeface="ＭＳ 明朝" panose="02020609040205080304" pitchFamily="17" charset="-128"/>
                <a:ea typeface="ＭＳ 明朝" panose="02020609040205080304" pitchFamily="17" charset="-128"/>
              </a:rPr>
              <a:t>令和</a:t>
            </a:r>
            <a:r>
              <a:rPr lang="en-US" altLang="ja-JP" sz="120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年</a:t>
            </a:r>
            <a:r>
              <a:rPr lang="en-US" altLang="ja-JP" sz="120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月～令和</a:t>
            </a:r>
            <a:r>
              <a:rPr lang="en-US" altLang="ja-JP" sz="1200">
                <a:latin typeface="ＭＳ 明朝" panose="02020609040205080304" pitchFamily="17" charset="-128"/>
                <a:ea typeface="ＭＳ 明朝" panose="02020609040205080304" pitchFamily="17" charset="-128"/>
              </a:rPr>
              <a:t>5</a:t>
            </a:r>
            <a:r>
              <a:rPr lang="ja-JP" altLang="en-US" sz="1200">
                <a:latin typeface="ＭＳ 明朝" panose="02020609040205080304" pitchFamily="17" charset="-128"/>
                <a:ea typeface="ＭＳ 明朝" panose="02020609040205080304" pitchFamily="17" charset="-128"/>
              </a:rPr>
              <a:t>年</a:t>
            </a:r>
            <a:r>
              <a:rPr lang="en-US" altLang="ja-JP" sz="1200">
                <a:latin typeface="ＭＳ 明朝" panose="02020609040205080304" pitchFamily="17" charset="-128"/>
                <a:ea typeface="ＭＳ 明朝" panose="02020609040205080304" pitchFamily="17" charset="-128"/>
              </a:rPr>
              <a:t>3</a:t>
            </a:r>
            <a:r>
              <a:rPr lang="ja-JP" altLang="en-US" sz="1200">
                <a:latin typeface="ＭＳ 明朝" panose="02020609040205080304" pitchFamily="17" charset="-128"/>
                <a:ea typeface="ＭＳ 明朝" panose="02020609040205080304" pitchFamily="17" charset="-128"/>
              </a:rPr>
              <a:t>月健診分</a:t>
            </a:r>
            <a:r>
              <a:rPr lang="en-US" altLang="ja-JP" sz="1200">
                <a:latin typeface="ＭＳ 明朝" panose="02020609040205080304" pitchFamily="17" charset="-128"/>
                <a:ea typeface="ＭＳ 明朝" panose="02020609040205080304" pitchFamily="17" charset="-128"/>
              </a:rPr>
              <a:t>(12</a:t>
            </a:r>
            <a:r>
              <a:rPr lang="ja-JP" altLang="en-US" sz="1200">
                <a:latin typeface="ＭＳ 明朝" panose="02020609040205080304" pitchFamily="17" charset="-128"/>
                <a:ea typeface="ＭＳ 明朝" panose="02020609040205080304" pitchFamily="17" charset="-128"/>
              </a:rPr>
              <a:t>カ月分</a:t>
            </a:r>
            <a:r>
              <a:rPr lang="en-US" altLang="ja-JP" sz="1200">
                <a:latin typeface="ＭＳ 明朝" panose="02020609040205080304" pitchFamily="17" charset="-128"/>
                <a:ea typeface="ＭＳ 明朝" panose="02020609040205080304" pitchFamily="17" charset="-128"/>
              </a:rPr>
              <a:t>)</a:t>
            </a:r>
            <a:r>
              <a:rPr lang="ja-JP" altLang="en-US" sz="1200">
                <a:latin typeface="ＭＳ 明朝" panose="02020609040205080304" pitchFamily="17" charset="-128"/>
                <a:ea typeface="ＭＳ 明朝" panose="02020609040205080304" pitchFamily="17" charset="-128"/>
              </a:rPr>
              <a:t>に</a:t>
            </a:r>
            <a:r>
              <a:rPr lang="ja-JP" altLang="en-US" sz="1200" dirty="0">
                <a:latin typeface="ＭＳ 明朝" panose="02020609040205080304" pitchFamily="17" charset="-128"/>
                <a:ea typeface="ＭＳ 明朝" panose="02020609040205080304" pitchFamily="17" charset="-128"/>
              </a:rPr>
              <a:t>おける、保健指導レベル該当状況を示したものです。積極的支援対象者</a:t>
            </a:r>
            <a:r>
              <a:rPr lang="ja-JP" altLang="en-US" sz="1200">
                <a:latin typeface="ＭＳ 明朝" panose="02020609040205080304" pitchFamily="17" charset="-128"/>
                <a:ea typeface="ＭＳ 明朝" panose="02020609040205080304" pitchFamily="17" charset="-128"/>
              </a:rPr>
              <a:t>割合は</a:t>
            </a:r>
            <a:r>
              <a:rPr lang="en-US" altLang="zh-TW" sz="1200">
                <a:latin typeface="ＭＳ 明朝" panose="02020609040205080304" pitchFamily="17" charset="-128"/>
                <a:ea typeface="ＭＳ 明朝" panose="02020609040205080304" pitchFamily="17" charset="-128"/>
              </a:rPr>
              <a:t>1.7%</a:t>
            </a:r>
            <a:r>
              <a:rPr lang="ja-JP" altLang="en-US" sz="120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動機付け支援対象者</a:t>
            </a:r>
            <a:r>
              <a:rPr lang="ja-JP" altLang="en-US" sz="1200">
                <a:latin typeface="ＭＳ 明朝" panose="02020609040205080304" pitchFamily="17" charset="-128"/>
                <a:ea typeface="ＭＳ 明朝" panose="02020609040205080304" pitchFamily="17" charset="-128"/>
              </a:rPr>
              <a:t>割合は</a:t>
            </a:r>
            <a:r>
              <a:rPr lang="en-US" altLang="zh-TW" sz="1200">
                <a:latin typeface="ＭＳ 明朝" panose="02020609040205080304" pitchFamily="17" charset="-128"/>
                <a:ea typeface="ＭＳ 明朝" panose="02020609040205080304" pitchFamily="17" charset="-128"/>
              </a:rPr>
              <a:t>7.5%</a:t>
            </a:r>
            <a:r>
              <a:rPr lang="ja-JP" altLang="en-US" sz="1200">
                <a:latin typeface="ＭＳ 明朝" panose="02020609040205080304" pitchFamily="17" charset="-128"/>
                <a:ea typeface="ＭＳ 明朝" panose="02020609040205080304" pitchFamily="17" charset="-128"/>
              </a:rPr>
              <a:t>です</a:t>
            </a:r>
            <a:r>
              <a:rPr lang="ja-JP" altLang="en-US" sz="1200" dirty="0">
                <a:latin typeface="ＭＳ 明朝" panose="02020609040205080304" pitchFamily="17" charset="-128"/>
                <a:ea typeface="ＭＳ 明朝" panose="02020609040205080304" pitchFamily="17" charset="-128"/>
              </a:rPr>
              <a:t>。</a:t>
            </a:r>
            <a:endParaRPr lang="en-US" altLang="ja-JP" sz="1200" dirty="0">
              <a:latin typeface="ＭＳ 明朝" panose="02020609040205080304" pitchFamily="17" charset="-128"/>
              <a:ea typeface="ＭＳ 明朝" panose="02020609040205080304" pitchFamily="17" charset="-128"/>
            </a:endParaRPr>
          </a:p>
        </p:txBody>
      </p:sp>
      <p:sp>
        <p:nvSpPr>
          <p:cNvPr id="27" name="タイトル_小_1_3_1"/>
          <p:cNvSpPr txBox="1">
            <a:spLocks noChangeAspect="1"/>
          </p:cNvSpPr>
          <p:nvPr/>
        </p:nvSpPr>
        <p:spPr>
          <a:xfrm>
            <a:off x="170434" y="2814191"/>
            <a:ext cx="5341644" cy="3517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noAutofit/>
          </a:bodyPr>
          <a:lstStyle/>
          <a:p>
            <a:pPr marR="4343"/>
            <a:r>
              <a:rPr lang="ja-JP" altLang="en-US" sz="800" b="1" dirty="0">
                <a:solidFill>
                  <a:schemeClr val="tx1"/>
                </a:solidFill>
                <a:latin typeface="ＭＳ 明朝" panose="02020609040205080304" pitchFamily="17" charset="-128"/>
                <a:ea typeface="ＭＳ 明朝" panose="02020609040205080304" pitchFamily="17" charset="-128"/>
              </a:rPr>
              <a:t>データ化範囲</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分析対象</a:t>
            </a:r>
            <a:r>
              <a:rPr lang="en-US" altLang="ja-JP" sz="800" b="1" dirty="0">
                <a:solidFill>
                  <a:schemeClr val="tx1"/>
                </a:solidFill>
                <a:latin typeface="ＭＳ 明朝" panose="02020609040205080304" pitchFamily="17" charset="-128"/>
                <a:ea typeface="ＭＳ 明朝" panose="02020609040205080304" pitchFamily="17" charset="-128"/>
              </a:rPr>
              <a:t>)…</a:t>
            </a:r>
            <a:r>
              <a:rPr lang="zh-TW" altLang="en-US" sz="800" b="1" dirty="0">
                <a:latin typeface="ＭＳ 明朝" panose="02020609040205080304" pitchFamily="17" charset="-128"/>
                <a:ea typeface="ＭＳ 明朝" panose="02020609040205080304" pitchFamily="17" charset="-128"/>
              </a:rPr>
              <a:t>健康診査</a:t>
            </a:r>
            <a:r>
              <a:rPr lang="ja-JP" altLang="en-US" sz="800" b="1">
                <a:latin typeface="ＭＳ 明朝" panose="02020609040205080304" pitchFamily="17" charset="-128"/>
                <a:ea typeface="ＭＳ 明朝" panose="02020609040205080304" pitchFamily="17" charset="-128"/>
              </a:rPr>
              <a:t>データは令和</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月～令和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月健診分</a:t>
            </a:r>
            <a:r>
              <a:rPr lang="en-US" altLang="ja-JP" sz="800" b="1">
                <a:latin typeface="ＭＳ 明朝" panose="02020609040205080304" pitchFamily="17" charset="-128"/>
                <a:ea typeface="ＭＳ 明朝" panose="02020609040205080304" pitchFamily="17" charset="-128"/>
              </a:rPr>
              <a:t>(12</a:t>
            </a:r>
            <a:r>
              <a:rPr lang="ja-JP" altLang="en-US" sz="800" b="1">
                <a:latin typeface="ＭＳ 明朝" panose="02020609040205080304" pitchFamily="17" charset="-128"/>
                <a:ea typeface="ＭＳ 明朝" panose="02020609040205080304" pitchFamily="17" charset="-128"/>
              </a:rPr>
              <a:t>カ月分</a:t>
            </a:r>
            <a:r>
              <a:rPr lang="en-US" altLang="ja-JP" sz="800" b="1">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a:t>
            </a:r>
            <a:endParaRPr lang="en-US" altLang="ja-JP" sz="800" b="1" dirty="0">
              <a:solidFill>
                <a:schemeClr val="tx1"/>
              </a:solidFill>
              <a:latin typeface="ＭＳ 明朝" panose="02020609040205080304" pitchFamily="17" charset="-128"/>
              <a:ea typeface="ＭＳ 明朝" panose="02020609040205080304" pitchFamily="17" charset="-128"/>
            </a:endParaRPr>
          </a:p>
          <a:p>
            <a:pPr marR="4343"/>
            <a:r>
              <a:rPr lang="ja-JP" altLang="en-US" sz="800" b="1" dirty="0">
                <a:latin typeface="ＭＳ 明朝" panose="02020609040205080304" pitchFamily="17" charset="-128"/>
                <a:ea typeface="ＭＳ 明朝" panose="02020609040205080304" pitchFamily="17" charset="-128"/>
              </a:rPr>
              <a:t>資格確認</a:t>
            </a:r>
            <a:r>
              <a:rPr lang="ja-JP" altLang="en-US" sz="800" b="1">
                <a:latin typeface="ＭＳ 明朝" panose="02020609040205080304" pitchFamily="17" charset="-128"/>
                <a:ea typeface="ＭＳ 明朝" panose="02020609040205080304" pitchFamily="17" charset="-128"/>
              </a:rPr>
              <a:t>日</a:t>
            </a:r>
            <a:r>
              <a:rPr lang="en-US" altLang="ja-JP" sz="800" b="1">
                <a:latin typeface="ＭＳ 明朝" panose="02020609040205080304" pitchFamily="17" charset="-128"/>
                <a:ea typeface="ＭＳ 明朝" panose="02020609040205080304" pitchFamily="17" charset="-128"/>
              </a:rPr>
              <a:t>…</a:t>
            </a:r>
            <a:r>
              <a:rPr lang="ja-JP" altLang="en-US" sz="800" b="1">
                <a:latin typeface="ＭＳ 明朝" panose="02020609040205080304" pitchFamily="17" charset="-128"/>
                <a:ea typeface="ＭＳ 明朝" panose="02020609040205080304" pitchFamily="17" charset="-128"/>
              </a:rPr>
              <a:t>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a:t>
            </a:r>
            <a:r>
              <a:rPr lang="en-US" altLang="ja-JP" sz="800" b="1">
                <a:latin typeface="ＭＳ 明朝" panose="02020609040205080304" pitchFamily="17" charset="-128"/>
                <a:ea typeface="ＭＳ 明朝" panose="02020609040205080304" pitchFamily="17" charset="-128"/>
              </a:rPr>
              <a:t>31</a:t>
            </a:r>
            <a:r>
              <a:rPr lang="ja-JP" altLang="en-US" sz="800" b="1">
                <a:latin typeface="ＭＳ 明朝" panose="02020609040205080304" pitchFamily="17" charset="-128"/>
                <a:ea typeface="ＭＳ 明朝" panose="02020609040205080304" pitchFamily="17" charset="-128"/>
              </a:rPr>
              <a:t>日時点。</a:t>
            </a:r>
            <a:endParaRPr lang="en-US" altLang="ja-JP" sz="800" b="1" dirty="0">
              <a:solidFill>
                <a:schemeClr val="tx1"/>
              </a:solidFill>
              <a:latin typeface="ＭＳ 明朝" panose="02020609040205080304" pitchFamily="17" charset="-128"/>
              <a:ea typeface="ＭＳ 明朝" panose="02020609040205080304" pitchFamily="17" charset="-128"/>
            </a:endParaRPr>
          </a:p>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割合</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特定健康診査受診者のうち、各レベルに該当した人の割合。</a:t>
            </a:r>
            <a:endParaRPr lang="en-US" altLang="ja-JP" sz="800" dirty="0">
              <a:solidFill>
                <a:schemeClr val="tx1"/>
              </a:solidFill>
              <a:latin typeface="ＭＳ 明朝" panose="02020609040205080304" pitchFamily="17" charset="-128"/>
              <a:ea typeface="ＭＳ 明朝" panose="02020609040205080304" pitchFamily="17" charset="-128"/>
            </a:endParaRPr>
          </a:p>
        </p:txBody>
      </p:sp>
      <p:sp>
        <p:nvSpPr>
          <p:cNvPr id="28" name="タイトル_小_1_3_1"/>
          <p:cNvSpPr txBox="1">
            <a:spLocks noChangeAspect="1"/>
          </p:cNvSpPr>
          <p:nvPr/>
        </p:nvSpPr>
        <p:spPr>
          <a:xfrm>
            <a:off x="170434" y="5982543"/>
            <a:ext cx="5341644" cy="3517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noAutofit/>
          </a:bodyPr>
          <a:lstStyle/>
          <a:p>
            <a:pPr marR="4343"/>
            <a:r>
              <a:rPr lang="ja-JP" altLang="en-US" sz="800" b="1" dirty="0">
                <a:solidFill>
                  <a:schemeClr val="tx1"/>
                </a:solidFill>
                <a:latin typeface="ＭＳ 明朝" panose="02020609040205080304" pitchFamily="17" charset="-128"/>
                <a:ea typeface="ＭＳ 明朝" panose="02020609040205080304" pitchFamily="17" charset="-128"/>
              </a:rPr>
              <a:t>データ化範囲</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分析対象</a:t>
            </a:r>
            <a:r>
              <a:rPr lang="en-US" altLang="ja-JP" sz="800" b="1" dirty="0">
                <a:solidFill>
                  <a:schemeClr val="tx1"/>
                </a:solidFill>
                <a:latin typeface="ＭＳ 明朝" panose="02020609040205080304" pitchFamily="17" charset="-128"/>
                <a:ea typeface="ＭＳ 明朝" panose="02020609040205080304" pitchFamily="17" charset="-128"/>
              </a:rPr>
              <a:t>)…</a:t>
            </a:r>
            <a:r>
              <a:rPr lang="zh-TW" altLang="en-US" sz="800" b="1" dirty="0">
                <a:latin typeface="ＭＳ 明朝" panose="02020609040205080304" pitchFamily="17" charset="-128"/>
                <a:ea typeface="ＭＳ 明朝" panose="02020609040205080304" pitchFamily="17" charset="-128"/>
              </a:rPr>
              <a:t>健康診査</a:t>
            </a:r>
            <a:r>
              <a:rPr lang="ja-JP" altLang="en-US" sz="800" b="1">
                <a:latin typeface="ＭＳ 明朝" panose="02020609040205080304" pitchFamily="17" charset="-128"/>
                <a:ea typeface="ＭＳ 明朝" panose="02020609040205080304" pitchFamily="17" charset="-128"/>
              </a:rPr>
              <a:t>データは令和</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月～令和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月健診分</a:t>
            </a:r>
            <a:r>
              <a:rPr lang="en-US" altLang="ja-JP" sz="800" b="1">
                <a:latin typeface="ＭＳ 明朝" panose="02020609040205080304" pitchFamily="17" charset="-128"/>
                <a:ea typeface="ＭＳ 明朝" panose="02020609040205080304" pitchFamily="17" charset="-128"/>
              </a:rPr>
              <a:t>(12</a:t>
            </a:r>
            <a:r>
              <a:rPr lang="ja-JP" altLang="en-US" sz="800" b="1">
                <a:latin typeface="ＭＳ 明朝" panose="02020609040205080304" pitchFamily="17" charset="-128"/>
                <a:ea typeface="ＭＳ 明朝" panose="02020609040205080304" pitchFamily="17" charset="-128"/>
              </a:rPr>
              <a:t>カ月分</a:t>
            </a:r>
            <a:r>
              <a:rPr lang="en-US" altLang="ja-JP" sz="800" b="1">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a:t>
            </a:r>
            <a:endParaRPr lang="en-US" altLang="ja-JP" sz="800" b="1" dirty="0">
              <a:solidFill>
                <a:schemeClr val="tx1"/>
              </a:solidFill>
              <a:latin typeface="ＭＳ 明朝" panose="02020609040205080304" pitchFamily="17" charset="-128"/>
              <a:ea typeface="ＭＳ 明朝" panose="02020609040205080304" pitchFamily="17" charset="-128"/>
            </a:endParaRPr>
          </a:p>
          <a:p>
            <a:pPr marR="4343"/>
            <a:r>
              <a:rPr lang="ja-JP" altLang="en-US" sz="800" b="1" dirty="0">
                <a:latin typeface="ＭＳ 明朝" panose="02020609040205080304" pitchFamily="17" charset="-128"/>
                <a:ea typeface="ＭＳ 明朝" panose="02020609040205080304" pitchFamily="17" charset="-128"/>
              </a:rPr>
              <a:t>資格確認</a:t>
            </a:r>
            <a:r>
              <a:rPr lang="ja-JP" altLang="en-US" sz="800" b="1">
                <a:latin typeface="ＭＳ 明朝" panose="02020609040205080304" pitchFamily="17" charset="-128"/>
                <a:ea typeface="ＭＳ 明朝" panose="02020609040205080304" pitchFamily="17" charset="-128"/>
              </a:rPr>
              <a:t>日</a:t>
            </a:r>
            <a:r>
              <a:rPr lang="en-US" altLang="ja-JP" sz="800" b="1">
                <a:latin typeface="ＭＳ 明朝" panose="02020609040205080304" pitchFamily="17" charset="-128"/>
                <a:ea typeface="ＭＳ 明朝" panose="02020609040205080304" pitchFamily="17" charset="-128"/>
              </a:rPr>
              <a:t>…</a:t>
            </a:r>
            <a:r>
              <a:rPr lang="ja-JP" altLang="en-US" sz="800" b="1">
                <a:latin typeface="ＭＳ 明朝" panose="02020609040205080304" pitchFamily="17" charset="-128"/>
                <a:ea typeface="ＭＳ 明朝" panose="02020609040205080304" pitchFamily="17" charset="-128"/>
              </a:rPr>
              <a:t>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a:t>
            </a:r>
            <a:r>
              <a:rPr lang="en-US" altLang="ja-JP" sz="800" b="1">
                <a:latin typeface="ＭＳ 明朝" panose="02020609040205080304" pitchFamily="17" charset="-128"/>
                <a:ea typeface="ＭＳ 明朝" panose="02020609040205080304" pitchFamily="17" charset="-128"/>
              </a:rPr>
              <a:t>31</a:t>
            </a:r>
            <a:r>
              <a:rPr lang="ja-JP" altLang="en-US" sz="800" b="1">
                <a:latin typeface="ＭＳ 明朝" panose="02020609040205080304" pitchFamily="17" charset="-128"/>
                <a:ea typeface="ＭＳ 明朝" panose="02020609040205080304" pitchFamily="17" charset="-128"/>
              </a:rPr>
              <a:t>日時点。</a:t>
            </a:r>
            <a:endParaRPr lang="en-US" altLang="ja-JP" sz="800" b="1" dirty="0">
              <a:solidFill>
                <a:schemeClr val="tx1"/>
              </a:solidFill>
              <a:latin typeface="ＭＳ 明朝" panose="02020609040205080304" pitchFamily="17" charset="-128"/>
              <a:ea typeface="ＭＳ 明朝" panose="02020609040205080304" pitchFamily="17" charset="-128"/>
            </a:endParaRPr>
          </a:p>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割合</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特定健康診査受診者のうち、各レベルに該当した人の割合。</a:t>
            </a:r>
            <a:endParaRPr lang="en-US" altLang="ja-JP" sz="800" dirty="0">
              <a:solidFill>
                <a:schemeClr val="tx1"/>
              </a:solidFill>
              <a:latin typeface="ＭＳ 明朝" panose="02020609040205080304" pitchFamily="17" charset="-128"/>
              <a:ea typeface="ＭＳ 明朝" panose="02020609040205080304" pitchFamily="17" charset="-128"/>
            </a:endParaRPr>
          </a:p>
        </p:txBody>
      </p:sp>
      <p:sp>
        <p:nvSpPr>
          <p:cNvPr id="14" name="タイトル_小_1_3_1"/>
          <p:cNvSpPr txBox="1">
            <a:spLocks noChangeAspect="1"/>
          </p:cNvSpPr>
          <p:nvPr/>
        </p:nvSpPr>
        <p:spPr>
          <a:xfrm>
            <a:off x="165100" y="6521724"/>
            <a:ext cx="5341644" cy="21544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4343"/>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特定保健指導の対象者</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階層化の基準</a:t>
            </a:r>
            <a:r>
              <a:rPr lang="en-US" altLang="ja-JP" sz="800" b="1" dirty="0">
                <a:solidFill>
                  <a:schemeClr val="tx1"/>
                </a:solidFill>
                <a:latin typeface="ＭＳ 明朝" panose="02020609040205080304" pitchFamily="17" charset="-128"/>
                <a:ea typeface="ＭＳ 明朝" panose="02020609040205080304" pitchFamily="17" charset="-128"/>
              </a:rPr>
              <a:t>)</a:t>
            </a:r>
          </a:p>
        </p:txBody>
      </p:sp>
      <p:pic>
        <p:nvPicPr>
          <p:cNvPr id="2412" name="Picture 36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100" y="6671512"/>
            <a:ext cx="4608124" cy="1312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a:extLst>
              <a:ext uri="{FF2B5EF4-FFF2-40B4-BE49-F238E27FC236}">
                <a16:creationId xmlns:a16="http://schemas.microsoft.com/office/drawing/2014/main" id="{62909366-EE7B-4245-90C4-CB6295446274}"/>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100</a:t>
            </a:fld>
            <a:endParaRPr lang="ja-JP" altLang="en-US" dirty="0"/>
          </a:p>
        </p:txBody>
      </p:sp>
      <p:sp>
        <p:nvSpPr>
          <p:cNvPr id="12" name="テキスト ボックス 11">
            <a:extLst>
              <a:ext uri="{FF2B5EF4-FFF2-40B4-BE49-F238E27FC236}">
                <a16:creationId xmlns:a16="http://schemas.microsoft.com/office/drawing/2014/main" id="{8905480D-1685-4ECC-8EF5-A55D361F3567}"/>
              </a:ext>
            </a:extLst>
          </p:cNvPr>
          <p:cNvSpPr txBox="1">
            <a:spLocks noChangeAspect="1"/>
          </p:cNvSpPr>
          <p:nvPr/>
        </p:nvSpPr>
        <p:spPr>
          <a:xfrm>
            <a:off x="121550" y="6240"/>
            <a:ext cx="5782833" cy="338554"/>
          </a:xfrm>
          <a:prstGeom prst="rect">
            <a:avLst/>
          </a:prstGeom>
          <a:noFill/>
          <a:ln>
            <a:noFill/>
          </a:ln>
        </p:spPr>
        <p:txBody>
          <a:bodyPr wrap="square" lIns="0" rIns="90000" rtlCol="0" anchor="ctr" anchorCtr="0">
            <a:spAutoFit/>
          </a:bodyPr>
          <a:lstStyle/>
          <a:p>
            <a:r>
              <a:rPr lang="en-US" altLang="ja-JP" sz="1600" b="1" dirty="0">
                <a:latin typeface="ＭＳ 明朝" panose="02020609040205080304" pitchFamily="17" charset="-128"/>
                <a:ea typeface="ＭＳ 明朝" panose="02020609040205080304" pitchFamily="17" charset="-128"/>
              </a:rPr>
              <a:t>2.</a:t>
            </a:r>
            <a:r>
              <a:rPr lang="ja-JP" altLang="en-US" sz="1600" b="1" dirty="0">
                <a:solidFill>
                  <a:prstClr val="black"/>
                </a:solidFill>
                <a:latin typeface="ＭＳ 明朝" panose="02020609040205080304" pitchFamily="17" charset="-128"/>
                <a:ea typeface="ＭＳ 明朝" panose="02020609040205080304" pitchFamily="17" charset="-128"/>
              </a:rPr>
              <a:t>特定保健指導対象者に係る分析</a:t>
            </a:r>
            <a:endParaRPr lang="en-US" altLang="ja-JP" sz="1600" b="1" dirty="0">
              <a:solidFill>
                <a:prstClr val="black"/>
              </a:solidFill>
              <a:latin typeface="ＭＳ 明朝" panose="02020609040205080304" pitchFamily="17" charset="-128"/>
              <a:ea typeface="ＭＳ 明朝" panose="02020609040205080304" pitchFamily="17" charset="-128"/>
            </a:endParaRPr>
          </a:p>
        </p:txBody>
      </p:sp>
      <p:sp>
        <p:nvSpPr>
          <p:cNvPr id="6" name="タイトル_小_1_3_1">
            <a:extLst>
              <a:ext uri="{FF2B5EF4-FFF2-40B4-BE49-F238E27FC236}">
                <a16:creationId xmlns:a16="http://schemas.microsoft.com/office/drawing/2014/main" id="{0E7CE064-FD8F-DEB2-886A-448CB4DFD3CA}"/>
              </a:ext>
            </a:extLst>
          </p:cNvPr>
          <p:cNvSpPr txBox="1">
            <a:spLocks noChangeAspect="1"/>
          </p:cNvSpPr>
          <p:nvPr/>
        </p:nvSpPr>
        <p:spPr>
          <a:xfrm>
            <a:off x="186207" y="7969616"/>
            <a:ext cx="6242400" cy="110888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36000" tIns="36000" rIns="36000" bIns="36000" rtlCol="0" anchor="t">
            <a:spAutoFit/>
          </a:bodyPr>
          <a:lstStyle/>
          <a:p>
            <a:pPr marR="4104">
              <a:spcAft>
                <a:spcPts val="200"/>
              </a:spcAft>
            </a:pP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注</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喫煙歴の欄の斜線は、階層化の判定が喫煙歴の有無と無関係であることを意味する。	</a:t>
            </a:r>
            <a:endParaRPr lang="en-US" altLang="ja-JP" sz="800" dirty="0">
              <a:solidFill>
                <a:schemeClr val="tx1"/>
              </a:solidFill>
              <a:latin typeface="ＭＳ 明朝" panose="02020609040205080304" pitchFamily="17" charset="-128"/>
              <a:ea typeface="ＭＳ 明朝" panose="02020609040205080304" pitchFamily="17" charset="-128"/>
            </a:endParaRPr>
          </a:p>
          <a:p>
            <a:pPr marR="4104"/>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追加リスクの基準値は以下のとおりである。				</a:t>
            </a:r>
            <a:endParaRPr lang="en-US" altLang="ja-JP" sz="800" dirty="0">
              <a:solidFill>
                <a:schemeClr val="tx1"/>
              </a:solidFill>
              <a:latin typeface="ＭＳ 明朝" panose="02020609040205080304" pitchFamily="17" charset="-128"/>
              <a:ea typeface="ＭＳ 明朝" panose="02020609040205080304" pitchFamily="17" charset="-128"/>
            </a:endParaRPr>
          </a:p>
          <a:p>
            <a:pPr marL="495300" marR="4104" indent="-495300"/>
            <a:r>
              <a:rPr lang="en-US" altLang="ja-JP" sz="800" dirty="0">
                <a:solidFill>
                  <a:schemeClr val="tx1"/>
                </a:solidFill>
                <a:latin typeface="ＭＳ 明朝" panose="02020609040205080304" pitchFamily="17" charset="-128"/>
                <a:ea typeface="ＭＳ 明朝" panose="02020609040205080304" pitchFamily="17" charset="-128"/>
              </a:rPr>
              <a:t>  </a:t>
            </a:r>
            <a:r>
              <a:rPr lang="ja-JP" altLang="en-US" sz="800" dirty="0">
                <a:solidFill>
                  <a:schemeClr val="tx1"/>
                </a:solidFill>
                <a:latin typeface="ＭＳ 明朝" panose="02020609040205080304" pitchFamily="17" charset="-128"/>
                <a:ea typeface="ＭＳ 明朝" panose="02020609040205080304" pitchFamily="17" charset="-128"/>
              </a:rPr>
              <a:t>①血糖：空腹時血糖が</a:t>
            </a:r>
            <a:r>
              <a:rPr lang="en-US" altLang="ja-JP" sz="800" dirty="0">
                <a:solidFill>
                  <a:schemeClr val="tx1"/>
                </a:solidFill>
                <a:latin typeface="ＭＳ 明朝" panose="02020609040205080304" pitchFamily="17" charset="-128"/>
                <a:ea typeface="ＭＳ 明朝" panose="02020609040205080304" pitchFamily="17" charset="-128"/>
              </a:rPr>
              <a:t>100mg/dl</a:t>
            </a:r>
            <a:r>
              <a:rPr lang="ja-JP" altLang="en-US" sz="800" dirty="0">
                <a:solidFill>
                  <a:schemeClr val="tx1"/>
                </a:solidFill>
                <a:latin typeface="ＭＳ 明朝" panose="02020609040205080304" pitchFamily="17" charset="-128"/>
                <a:ea typeface="ＭＳ 明朝" panose="02020609040205080304" pitchFamily="17" charset="-128"/>
              </a:rPr>
              <a:t>以上 または </a:t>
            </a:r>
            <a:r>
              <a:rPr lang="en-US" altLang="ja-JP" sz="800" dirty="0">
                <a:solidFill>
                  <a:schemeClr val="tx1"/>
                </a:solidFill>
                <a:latin typeface="ＭＳ 明朝" panose="02020609040205080304" pitchFamily="17" charset="-128"/>
                <a:ea typeface="ＭＳ 明朝" panose="02020609040205080304" pitchFamily="17" charset="-128"/>
              </a:rPr>
              <a:t>HbA1c(NGSP</a:t>
            </a:r>
            <a:r>
              <a:rPr lang="ja-JP" altLang="en-US" sz="800" dirty="0">
                <a:solidFill>
                  <a:schemeClr val="tx1"/>
                </a:solidFill>
                <a:latin typeface="ＭＳ 明朝" panose="02020609040205080304" pitchFamily="17" charset="-128"/>
                <a:ea typeface="ＭＳ 明朝" panose="02020609040205080304" pitchFamily="17" charset="-128"/>
              </a:rPr>
              <a:t>値</a:t>
            </a:r>
            <a:r>
              <a:rPr lang="en-US" altLang="ja-JP" sz="800" dirty="0">
                <a:solidFill>
                  <a:schemeClr val="tx1"/>
                </a:solidFill>
                <a:latin typeface="ＭＳ 明朝" panose="02020609040205080304" pitchFamily="17" charset="-128"/>
                <a:ea typeface="ＭＳ 明朝" panose="02020609040205080304" pitchFamily="17" charset="-128"/>
              </a:rPr>
              <a:t>)5.6%</a:t>
            </a:r>
            <a:r>
              <a:rPr lang="ja-JP" altLang="en-US" sz="800" dirty="0">
                <a:solidFill>
                  <a:schemeClr val="tx1"/>
                </a:solidFill>
                <a:latin typeface="ＭＳ 明朝" panose="02020609040205080304" pitchFamily="17" charset="-128"/>
                <a:ea typeface="ＭＳ 明朝" panose="02020609040205080304" pitchFamily="17" charset="-128"/>
              </a:rPr>
              <a:t>以上</a:t>
            </a:r>
            <a:br>
              <a:rPr lang="en-US" altLang="ja-JP" sz="800" dirty="0">
                <a:solidFill>
                  <a:schemeClr val="tx1"/>
                </a:solidFill>
                <a:latin typeface="ＭＳ 明朝" panose="02020609040205080304" pitchFamily="17" charset="-128"/>
                <a:ea typeface="ＭＳ 明朝" panose="02020609040205080304" pitchFamily="17" charset="-128"/>
              </a:rPr>
            </a:b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空腹時血糖及び</a:t>
            </a:r>
            <a:r>
              <a:rPr lang="en-US" altLang="ja-JP" sz="800" dirty="0">
                <a:solidFill>
                  <a:schemeClr val="tx1"/>
                </a:solidFill>
                <a:latin typeface="ＭＳ 明朝" panose="02020609040205080304" pitchFamily="17" charset="-128"/>
                <a:ea typeface="ＭＳ 明朝" panose="02020609040205080304" pitchFamily="17" charset="-128"/>
              </a:rPr>
              <a:t>HbA1c(NGSP</a:t>
            </a:r>
            <a:r>
              <a:rPr lang="ja-JP" altLang="en-US" sz="800" dirty="0">
                <a:solidFill>
                  <a:schemeClr val="tx1"/>
                </a:solidFill>
                <a:latin typeface="ＭＳ 明朝" panose="02020609040205080304" pitchFamily="17" charset="-128"/>
                <a:ea typeface="ＭＳ 明朝" panose="02020609040205080304" pitchFamily="17" charset="-128"/>
              </a:rPr>
              <a:t>値</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の両方を測定している場合には、空腹時血糖の値を優先。</a:t>
            </a:r>
            <a:r>
              <a:rPr lang="en-US" altLang="ja-JP" sz="800" dirty="0">
                <a:solidFill>
                  <a:schemeClr val="tx1"/>
                </a:solidFill>
                <a:latin typeface="ＭＳ 明朝" panose="02020609040205080304" pitchFamily="17" charset="-128"/>
                <a:ea typeface="ＭＳ 明朝" panose="02020609040205080304" pitchFamily="17" charset="-128"/>
              </a:rPr>
              <a:t>)</a:t>
            </a:r>
          </a:p>
          <a:p>
            <a:pPr marL="523875" marR="4104" indent="-523875"/>
            <a:r>
              <a:rPr lang="ja-JP" altLang="en-US" sz="800" dirty="0">
                <a:solidFill>
                  <a:schemeClr val="tx1"/>
                </a:solidFill>
                <a:latin typeface="ＭＳ 明朝" panose="02020609040205080304" pitchFamily="17" charset="-128"/>
                <a:ea typeface="ＭＳ 明朝" panose="02020609040205080304" pitchFamily="17" charset="-128"/>
              </a:rPr>
              <a:t>　②脂質：中性脂肪</a:t>
            </a:r>
            <a:r>
              <a:rPr lang="en-US" altLang="ja-JP" sz="800" dirty="0">
                <a:solidFill>
                  <a:schemeClr val="tx1"/>
                </a:solidFill>
                <a:latin typeface="ＭＳ 明朝" panose="02020609040205080304" pitchFamily="17" charset="-128"/>
                <a:ea typeface="ＭＳ 明朝" panose="02020609040205080304" pitchFamily="17" charset="-128"/>
              </a:rPr>
              <a:t>150mg/dl</a:t>
            </a:r>
            <a:r>
              <a:rPr lang="ja-JP" altLang="en-US" sz="800" dirty="0">
                <a:solidFill>
                  <a:schemeClr val="tx1"/>
                </a:solidFill>
                <a:latin typeface="ＭＳ 明朝" panose="02020609040205080304" pitchFamily="17" charset="-128"/>
                <a:ea typeface="ＭＳ 明朝" panose="02020609040205080304" pitchFamily="17" charset="-128"/>
              </a:rPr>
              <a:t>以上 または </a:t>
            </a:r>
            <a:r>
              <a:rPr lang="en-US" altLang="ja-JP" sz="800" dirty="0">
                <a:solidFill>
                  <a:schemeClr val="tx1"/>
                </a:solidFill>
                <a:latin typeface="ＭＳ 明朝" panose="02020609040205080304" pitchFamily="17" charset="-128"/>
                <a:ea typeface="ＭＳ 明朝" panose="02020609040205080304" pitchFamily="17" charset="-128"/>
              </a:rPr>
              <a:t>HDL</a:t>
            </a:r>
            <a:r>
              <a:rPr lang="ja-JP" altLang="en-US" sz="800" dirty="0">
                <a:solidFill>
                  <a:schemeClr val="tx1"/>
                </a:solidFill>
                <a:latin typeface="ＭＳ 明朝" panose="02020609040205080304" pitchFamily="17" charset="-128"/>
                <a:ea typeface="ＭＳ 明朝" panose="02020609040205080304" pitchFamily="17" charset="-128"/>
              </a:rPr>
              <a:t>コレステロール</a:t>
            </a:r>
            <a:r>
              <a:rPr lang="en-US" altLang="ja-JP" sz="800" dirty="0">
                <a:solidFill>
                  <a:schemeClr val="tx1"/>
                </a:solidFill>
                <a:latin typeface="ＭＳ 明朝" panose="02020609040205080304" pitchFamily="17" charset="-128"/>
                <a:ea typeface="ＭＳ 明朝" panose="02020609040205080304" pitchFamily="17" charset="-128"/>
              </a:rPr>
              <a:t>40mg/dl</a:t>
            </a:r>
            <a:r>
              <a:rPr lang="ja-JP" altLang="en-US" sz="800" dirty="0">
                <a:solidFill>
                  <a:schemeClr val="tx1"/>
                </a:solidFill>
                <a:latin typeface="ＭＳ 明朝" panose="02020609040205080304" pitchFamily="17" charset="-128"/>
                <a:ea typeface="ＭＳ 明朝" panose="02020609040205080304" pitchFamily="17" charset="-128"/>
              </a:rPr>
              <a:t>未満</a:t>
            </a:r>
            <a:endParaRPr lang="en-US" altLang="ja-JP" sz="800" dirty="0">
              <a:solidFill>
                <a:schemeClr val="tx1"/>
              </a:solidFill>
              <a:latin typeface="ＭＳ 明朝" panose="02020609040205080304" pitchFamily="17" charset="-128"/>
              <a:ea typeface="ＭＳ 明朝" panose="02020609040205080304" pitchFamily="17" charset="-128"/>
            </a:endParaRPr>
          </a:p>
          <a:p>
            <a:pPr marR="4104">
              <a:spcAft>
                <a:spcPts val="200"/>
              </a:spcAft>
            </a:pPr>
            <a:r>
              <a:rPr lang="en-US" altLang="ja-JP" sz="800" dirty="0">
                <a:solidFill>
                  <a:schemeClr val="tx1"/>
                </a:solidFill>
                <a:latin typeface="ＭＳ 明朝" panose="02020609040205080304" pitchFamily="17" charset="-128"/>
                <a:ea typeface="ＭＳ 明朝" panose="02020609040205080304" pitchFamily="17" charset="-128"/>
              </a:rPr>
              <a:t>  </a:t>
            </a:r>
            <a:r>
              <a:rPr lang="ja-JP" altLang="en-US" sz="800" dirty="0">
                <a:solidFill>
                  <a:schemeClr val="tx1"/>
                </a:solidFill>
                <a:latin typeface="ＭＳ 明朝" panose="02020609040205080304" pitchFamily="17" charset="-128"/>
                <a:ea typeface="ＭＳ 明朝" panose="02020609040205080304" pitchFamily="17" charset="-128"/>
              </a:rPr>
              <a:t>③血圧：収縮期血圧</a:t>
            </a:r>
            <a:r>
              <a:rPr lang="en-US" altLang="ja-JP" sz="800" dirty="0">
                <a:solidFill>
                  <a:schemeClr val="tx1"/>
                </a:solidFill>
                <a:latin typeface="ＭＳ 明朝" panose="02020609040205080304" pitchFamily="17" charset="-128"/>
                <a:ea typeface="ＭＳ 明朝" panose="02020609040205080304" pitchFamily="17" charset="-128"/>
              </a:rPr>
              <a:t>130mmHg</a:t>
            </a:r>
            <a:r>
              <a:rPr lang="ja-JP" altLang="en-US" sz="800" dirty="0">
                <a:solidFill>
                  <a:schemeClr val="tx1"/>
                </a:solidFill>
                <a:latin typeface="ＭＳ 明朝" panose="02020609040205080304" pitchFamily="17" charset="-128"/>
                <a:ea typeface="ＭＳ 明朝" panose="02020609040205080304" pitchFamily="17" charset="-128"/>
              </a:rPr>
              <a:t>以上 または 拡張期血圧</a:t>
            </a:r>
            <a:r>
              <a:rPr lang="en-US" altLang="ja-JP" sz="800" dirty="0">
                <a:solidFill>
                  <a:schemeClr val="tx1"/>
                </a:solidFill>
                <a:latin typeface="ＭＳ 明朝" panose="02020609040205080304" pitchFamily="17" charset="-128"/>
                <a:ea typeface="ＭＳ 明朝" panose="02020609040205080304" pitchFamily="17" charset="-128"/>
              </a:rPr>
              <a:t>85mmHg</a:t>
            </a:r>
            <a:r>
              <a:rPr lang="ja-JP" altLang="en-US" sz="800" dirty="0">
                <a:solidFill>
                  <a:schemeClr val="tx1"/>
                </a:solidFill>
                <a:latin typeface="ＭＳ 明朝" panose="02020609040205080304" pitchFamily="17" charset="-128"/>
                <a:ea typeface="ＭＳ 明朝" panose="02020609040205080304" pitchFamily="17" charset="-128"/>
              </a:rPr>
              <a:t>以上			</a:t>
            </a:r>
          </a:p>
          <a:p>
            <a:pPr marR="4104"/>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特定保健指導では、糖尿病、高血圧症または脂質異常症の治療に係る薬剤を服用している者については、対象から除いている。</a:t>
            </a:r>
            <a:endParaRPr lang="en-US" altLang="ja-JP" sz="800" dirty="0">
              <a:solidFill>
                <a:schemeClr val="tx1"/>
              </a:solidFill>
              <a:latin typeface="ＭＳ 明朝" panose="02020609040205080304" pitchFamily="17" charset="-128"/>
              <a:ea typeface="ＭＳ 明朝" panose="02020609040205080304" pitchFamily="17" charset="-128"/>
            </a:endParaRPr>
          </a:p>
          <a:p>
            <a:pPr marR="4104"/>
            <a:r>
              <a:rPr lang="en-US" altLang="ja-JP" sz="800" dirty="0">
                <a:solidFill>
                  <a:schemeClr val="tx1"/>
                </a:solidFill>
                <a:latin typeface="ＭＳ 明朝" panose="02020609040205080304" pitchFamily="17" charset="-128"/>
                <a:ea typeface="ＭＳ 明朝" panose="02020609040205080304" pitchFamily="17" charset="-128"/>
              </a:rPr>
              <a:t>※65</a:t>
            </a:r>
            <a:r>
              <a:rPr lang="ja-JP" altLang="en-US" sz="800" dirty="0">
                <a:solidFill>
                  <a:schemeClr val="tx1"/>
                </a:solidFill>
                <a:latin typeface="ＭＳ 明朝" panose="02020609040205080304" pitchFamily="17" charset="-128"/>
                <a:ea typeface="ＭＳ 明朝" panose="02020609040205080304" pitchFamily="17" charset="-128"/>
              </a:rPr>
              <a:t>歳以上</a:t>
            </a:r>
            <a:r>
              <a:rPr lang="en-US" altLang="ja-JP" sz="800" dirty="0">
                <a:solidFill>
                  <a:schemeClr val="tx1"/>
                </a:solidFill>
                <a:latin typeface="ＭＳ 明朝" panose="02020609040205080304" pitchFamily="17" charset="-128"/>
                <a:ea typeface="ＭＳ 明朝" panose="02020609040205080304" pitchFamily="17" charset="-128"/>
              </a:rPr>
              <a:t>75</a:t>
            </a:r>
            <a:r>
              <a:rPr lang="ja-JP" altLang="en-US" sz="800" dirty="0">
                <a:solidFill>
                  <a:schemeClr val="tx1"/>
                </a:solidFill>
                <a:latin typeface="ＭＳ 明朝" panose="02020609040205080304" pitchFamily="17" charset="-128"/>
                <a:ea typeface="ＭＳ 明朝" panose="02020609040205080304" pitchFamily="17" charset="-128"/>
              </a:rPr>
              <a:t>歳未満の者については、積極的支援の対象となった場合でも動機付け支援とする。</a:t>
            </a:r>
            <a:r>
              <a:rPr lang="ja-JP" altLang="en-US" sz="800" b="1" dirty="0">
                <a:solidFill>
                  <a:schemeClr val="tx1"/>
                </a:solidFill>
                <a:latin typeface="ＭＳ 明朝" panose="02020609040205080304" pitchFamily="17" charset="-128"/>
                <a:ea typeface="ＭＳ 明朝" panose="02020609040205080304" pitchFamily="17" charset="-128"/>
              </a:rPr>
              <a:t>		</a:t>
            </a:r>
          </a:p>
        </p:txBody>
      </p:sp>
      <p:sp>
        <p:nvSpPr>
          <p:cNvPr id="3" name="タイトル_小_1_3_1">
            <a:extLst>
              <a:ext uri="{FF2B5EF4-FFF2-40B4-BE49-F238E27FC236}">
                <a16:creationId xmlns:a16="http://schemas.microsoft.com/office/drawing/2014/main" id="{8DF74C42-9757-167D-377B-67F6D8AEAC77}"/>
              </a:ext>
            </a:extLst>
          </p:cNvPr>
          <p:cNvSpPr txBox="1">
            <a:spLocks noChangeAspect="1"/>
          </p:cNvSpPr>
          <p:nvPr/>
        </p:nvSpPr>
        <p:spPr>
          <a:xfrm>
            <a:off x="165100" y="1428203"/>
            <a:ext cx="5581143" cy="20728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r>
              <a:rPr lang="ja-JP" altLang="en-US" sz="1200" dirty="0">
                <a:solidFill>
                  <a:schemeClr val="tx1"/>
                </a:solidFill>
                <a:latin typeface="ＭＳ 明朝" panose="02020609040205080304" pitchFamily="17" charset="-128"/>
                <a:ea typeface="ＭＳ 明朝" panose="02020609040205080304" pitchFamily="17" charset="-128"/>
              </a:rPr>
              <a:t>保健指導レベル該当状況</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4" name="タイトル_小_1_3_1">
            <a:extLst>
              <a:ext uri="{FF2B5EF4-FFF2-40B4-BE49-F238E27FC236}">
                <a16:creationId xmlns:a16="http://schemas.microsoft.com/office/drawing/2014/main" id="{5727A1E5-A85D-C1AA-74E0-EAA8794B0A50}"/>
              </a:ext>
            </a:extLst>
          </p:cNvPr>
          <p:cNvSpPr txBox="1">
            <a:spLocks noChangeAspect="1"/>
          </p:cNvSpPr>
          <p:nvPr/>
        </p:nvSpPr>
        <p:spPr>
          <a:xfrm>
            <a:off x="165100" y="3396201"/>
            <a:ext cx="5581143" cy="20728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a:r>
              <a:rPr lang="ja-JP" altLang="en-US" sz="1200" dirty="0">
                <a:solidFill>
                  <a:schemeClr val="tx1"/>
                </a:solidFill>
                <a:latin typeface="ＭＳ 明朝" panose="02020609040205080304" pitchFamily="17" charset="-128"/>
                <a:ea typeface="ＭＳ 明朝" panose="02020609040205080304" pitchFamily="17" charset="-128"/>
              </a:rPr>
              <a:t>保健指導レベル該当状況</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pic>
        <p:nvPicPr>
          <p:cNvPr id="5" name="table170">
            <a:extLst>
              <a:ext uri="{FF2B5EF4-FFF2-40B4-BE49-F238E27FC236}">
                <a16:creationId xmlns:a16="http://schemas.microsoft.com/office/drawing/2014/main" id="{AAF7DCAF-170C-4FFD-A1D1-0DF91F484606}"/>
              </a:ext>
            </a:extLst>
          </p:cNvPr>
          <p:cNvPicPr>
            <a:picLocks noChangeAspect="1"/>
          </p:cNvPicPr>
          <p:nvPr/>
        </p:nvPicPr>
        <p:blipFill>
          <a:blip r:embed="rId3"/>
          <a:stretch>
            <a:fillRect/>
          </a:stretch>
        </p:blipFill>
        <p:spPr>
          <a:xfrm>
            <a:off x="165100" y="1648460"/>
            <a:ext cx="5651498" cy="1168400"/>
          </a:xfrm>
          <a:prstGeom prst="rect">
            <a:avLst/>
          </a:prstGeom>
        </p:spPr>
      </p:pic>
      <p:pic>
        <p:nvPicPr>
          <p:cNvPr id="7" name="table171">
            <a:extLst>
              <a:ext uri="{FF2B5EF4-FFF2-40B4-BE49-F238E27FC236}">
                <a16:creationId xmlns:a16="http://schemas.microsoft.com/office/drawing/2014/main" id="{71D10DB3-FCB9-4A6B-A143-3EE4A8996707}"/>
              </a:ext>
            </a:extLst>
          </p:cNvPr>
          <p:cNvPicPr>
            <a:picLocks noChangeAspect="1"/>
          </p:cNvPicPr>
          <p:nvPr/>
        </p:nvPicPr>
        <p:blipFill>
          <a:blip r:embed="rId4"/>
          <a:stretch>
            <a:fillRect/>
          </a:stretch>
        </p:blipFill>
        <p:spPr>
          <a:xfrm>
            <a:off x="165101" y="3606800"/>
            <a:ext cx="3717035" cy="2374900"/>
          </a:xfrm>
          <a:prstGeom prst="rect">
            <a:avLst/>
          </a:prstGeom>
        </p:spPr>
      </p:pic>
    </p:spTree>
    <p:extLst>
      <p:ext uri="{BB962C8B-B14F-4D97-AF65-F5344CB8AC3E}">
        <p14:creationId xmlns:p14="http://schemas.microsoft.com/office/powerpoint/2010/main" val="165709755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a:spLocks noChangeAspect="1"/>
          </p:cNvSpPr>
          <p:nvPr/>
        </p:nvSpPr>
        <p:spPr>
          <a:xfrm>
            <a:off x="165100" y="190500"/>
            <a:ext cx="6238800" cy="343619"/>
          </a:xfrm>
          <a:prstGeom prst="rect">
            <a:avLst/>
          </a:prstGeom>
          <a:noFill/>
          <a:ln>
            <a:noFill/>
          </a:ln>
        </p:spPr>
        <p:txBody>
          <a:bodyPr wrap="square" lIns="0" rIns="90000" rtlCol="0">
            <a:no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　</a:t>
            </a:r>
            <a:r>
              <a:rPr lang="ja-JP" altLang="en-US" sz="1200" dirty="0">
                <a:latin typeface="ＭＳ 明朝" panose="02020609040205080304" pitchFamily="17" charset="-128"/>
                <a:ea typeface="ＭＳ 明朝" panose="02020609040205080304" pitchFamily="17" charset="-128"/>
              </a:rPr>
              <a:t>以下は、保健指導レベル該当状況を年齢階層別に示したものです。</a:t>
            </a:r>
            <a:endParaRPr lang="ja-JP" altLang="en-US" sz="1200" dirty="0">
              <a:latin typeface="ＭＳ 明朝" panose="02020609040205080304" pitchFamily="17" charset="-128"/>
              <a:ea typeface="ＭＳ 明朝" panose="02020609040205080304" pitchFamily="17" charset="-128"/>
              <a:cs typeface="ＭＳ Ｐゴシック" pitchFamily="50" charset="-128"/>
            </a:endParaRPr>
          </a:p>
        </p:txBody>
      </p:sp>
      <p:sp>
        <p:nvSpPr>
          <p:cNvPr id="27" name="テキスト ボックス 26"/>
          <p:cNvSpPr txBox="1">
            <a:spLocks noChangeAspect="1"/>
          </p:cNvSpPr>
          <p:nvPr/>
        </p:nvSpPr>
        <p:spPr>
          <a:xfrm>
            <a:off x="165100" y="602770"/>
            <a:ext cx="5737088" cy="233718"/>
          </a:xfrm>
          <a:prstGeom prst="rect">
            <a:avLst/>
          </a:prstGeom>
          <a:noFill/>
        </p:spPr>
        <p:txBody>
          <a:bodyPr wrap="square" lIns="0" tIns="0" rIns="0" bIns="0" rtlCol="0">
            <a:spAutoFit/>
          </a:bodyPr>
          <a:lstStyle/>
          <a:p>
            <a:pPr>
              <a:lnSpc>
                <a:spcPct val="150000"/>
              </a:lnSpc>
            </a:pPr>
            <a:r>
              <a:rPr lang="ja-JP" altLang="en-US" sz="1200" dirty="0">
                <a:latin typeface="ＭＳ 明朝" panose="02020609040205080304" pitchFamily="17" charset="-128"/>
                <a:ea typeface="ＭＳ 明朝" panose="02020609040205080304" pitchFamily="17" charset="-128"/>
              </a:rPr>
              <a:t>年齢階層別 保健指導レベル該当状況</a:t>
            </a:r>
            <a:endParaRPr kumimoji="1" lang="ja-JP" altLang="en-US" sz="1200" dirty="0">
              <a:latin typeface="ＭＳ 明朝" panose="02020609040205080304" pitchFamily="17" charset="-128"/>
              <a:ea typeface="ＭＳ 明朝" panose="02020609040205080304" pitchFamily="17" charset="-128"/>
            </a:endParaRPr>
          </a:p>
        </p:txBody>
      </p:sp>
      <p:sp>
        <p:nvSpPr>
          <p:cNvPr id="28" name="タイトル_小_1_3_1"/>
          <p:cNvSpPr txBox="1">
            <a:spLocks noChangeAspect="1"/>
          </p:cNvSpPr>
          <p:nvPr/>
        </p:nvSpPr>
        <p:spPr>
          <a:xfrm>
            <a:off x="170434" y="5196503"/>
            <a:ext cx="5341644" cy="3517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noAutofit/>
          </a:bodyPr>
          <a:lstStyle/>
          <a:p>
            <a:pPr marR="4343"/>
            <a:r>
              <a:rPr lang="ja-JP" altLang="en-US" sz="800" b="1" dirty="0">
                <a:solidFill>
                  <a:schemeClr val="tx1"/>
                </a:solidFill>
                <a:latin typeface="ＭＳ 明朝" panose="02020609040205080304" pitchFamily="17" charset="-128"/>
                <a:ea typeface="ＭＳ 明朝" panose="02020609040205080304" pitchFamily="17" charset="-128"/>
              </a:rPr>
              <a:t>データ化範囲</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分析対象</a:t>
            </a:r>
            <a:r>
              <a:rPr lang="en-US" altLang="ja-JP" sz="800" b="1" dirty="0">
                <a:solidFill>
                  <a:schemeClr val="tx1"/>
                </a:solidFill>
                <a:latin typeface="ＭＳ 明朝" panose="02020609040205080304" pitchFamily="17" charset="-128"/>
                <a:ea typeface="ＭＳ 明朝" panose="02020609040205080304" pitchFamily="17" charset="-128"/>
              </a:rPr>
              <a:t>)…</a:t>
            </a:r>
            <a:r>
              <a:rPr lang="zh-TW" altLang="en-US" sz="800" b="1" dirty="0">
                <a:latin typeface="ＭＳ 明朝" panose="02020609040205080304" pitchFamily="17" charset="-128"/>
                <a:ea typeface="ＭＳ 明朝" panose="02020609040205080304" pitchFamily="17" charset="-128"/>
              </a:rPr>
              <a:t>健康診査</a:t>
            </a:r>
            <a:r>
              <a:rPr lang="ja-JP" altLang="en-US" sz="800" b="1">
                <a:latin typeface="ＭＳ 明朝" panose="02020609040205080304" pitchFamily="17" charset="-128"/>
                <a:ea typeface="ＭＳ 明朝" panose="02020609040205080304" pitchFamily="17" charset="-128"/>
              </a:rPr>
              <a:t>データは令和</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月～令和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月健診分</a:t>
            </a:r>
            <a:r>
              <a:rPr lang="en-US" altLang="ja-JP" sz="800" b="1">
                <a:latin typeface="ＭＳ 明朝" panose="02020609040205080304" pitchFamily="17" charset="-128"/>
                <a:ea typeface="ＭＳ 明朝" panose="02020609040205080304" pitchFamily="17" charset="-128"/>
              </a:rPr>
              <a:t>(12</a:t>
            </a:r>
            <a:r>
              <a:rPr lang="ja-JP" altLang="en-US" sz="800" b="1">
                <a:latin typeface="ＭＳ 明朝" panose="02020609040205080304" pitchFamily="17" charset="-128"/>
                <a:ea typeface="ＭＳ 明朝" panose="02020609040205080304" pitchFamily="17" charset="-128"/>
              </a:rPr>
              <a:t>カ月分</a:t>
            </a:r>
            <a:r>
              <a:rPr lang="en-US" altLang="ja-JP" sz="800" b="1">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a:t>
            </a:r>
            <a:endParaRPr lang="en-US" altLang="ja-JP" sz="800" b="1" dirty="0">
              <a:solidFill>
                <a:schemeClr val="tx1"/>
              </a:solidFill>
              <a:latin typeface="ＭＳ 明朝" panose="02020609040205080304" pitchFamily="17" charset="-128"/>
              <a:ea typeface="ＭＳ 明朝" panose="02020609040205080304" pitchFamily="17" charset="-128"/>
            </a:endParaRPr>
          </a:p>
          <a:p>
            <a:pPr marR="4343"/>
            <a:r>
              <a:rPr lang="ja-JP" altLang="en-US" sz="800" b="1" dirty="0">
                <a:latin typeface="ＭＳ 明朝" panose="02020609040205080304" pitchFamily="17" charset="-128"/>
                <a:ea typeface="ＭＳ 明朝" panose="02020609040205080304" pitchFamily="17" charset="-128"/>
              </a:rPr>
              <a:t>資格確認</a:t>
            </a:r>
            <a:r>
              <a:rPr lang="ja-JP" altLang="en-US" sz="800" b="1">
                <a:latin typeface="ＭＳ 明朝" panose="02020609040205080304" pitchFamily="17" charset="-128"/>
                <a:ea typeface="ＭＳ 明朝" panose="02020609040205080304" pitchFamily="17" charset="-128"/>
              </a:rPr>
              <a:t>日</a:t>
            </a:r>
            <a:r>
              <a:rPr lang="en-US" altLang="ja-JP" sz="800" b="1">
                <a:latin typeface="ＭＳ 明朝" panose="02020609040205080304" pitchFamily="17" charset="-128"/>
                <a:ea typeface="ＭＳ 明朝" panose="02020609040205080304" pitchFamily="17" charset="-128"/>
              </a:rPr>
              <a:t>…</a:t>
            </a:r>
            <a:r>
              <a:rPr lang="ja-JP" altLang="en-US" sz="800" b="1">
                <a:latin typeface="ＭＳ 明朝" panose="02020609040205080304" pitchFamily="17" charset="-128"/>
                <a:ea typeface="ＭＳ 明朝" panose="02020609040205080304" pitchFamily="17" charset="-128"/>
              </a:rPr>
              <a:t>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a:t>
            </a:r>
            <a:r>
              <a:rPr lang="en-US" altLang="ja-JP" sz="800" b="1">
                <a:latin typeface="ＭＳ 明朝" panose="02020609040205080304" pitchFamily="17" charset="-128"/>
                <a:ea typeface="ＭＳ 明朝" panose="02020609040205080304" pitchFamily="17" charset="-128"/>
              </a:rPr>
              <a:t>31</a:t>
            </a:r>
            <a:r>
              <a:rPr lang="ja-JP" altLang="en-US" sz="800" b="1">
                <a:latin typeface="ＭＳ 明朝" panose="02020609040205080304" pitchFamily="17" charset="-128"/>
                <a:ea typeface="ＭＳ 明朝" panose="02020609040205080304" pitchFamily="17" charset="-128"/>
              </a:rPr>
              <a:t>日時点。</a:t>
            </a:r>
            <a:endParaRPr lang="en-US" altLang="ja-JP" sz="800" b="1" dirty="0">
              <a:solidFill>
                <a:schemeClr val="tx1"/>
              </a:solidFill>
              <a:latin typeface="ＭＳ 明朝" panose="02020609040205080304" pitchFamily="17" charset="-128"/>
              <a:ea typeface="ＭＳ 明朝" panose="02020609040205080304" pitchFamily="17" charset="-128"/>
            </a:endParaRPr>
          </a:p>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割合</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特定健康診査受診者のうち、各レベルに該当した人の割合。</a:t>
            </a:r>
            <a:endParaRPr lang="en-US" altLang="ja-JP" sz="800" dirty="0">
              <a:solidFill>
                <a:schemeClr val="tx1"/>
              </a:solidFill>
              <a:latin typeface="ＭＳ 明朝" panose="02020609040205080304" pitchFamily="17" charset="-128"/>
              <a:ea typeface="ＭＳ 明朝" panose="02020609040205080304" pitchFamily="17" charset="-128"/>
            </a:endParaRPr>
          </a:p>
        </p:txBody>
      </p:sp>
      <p:sp>
        <p:nvSpPr>
          <p:cNvPr id="29" name="テキスト ボックス 28"/>
          <p:cNvSpPr txBox="1">
            <a:spLocks noChangeAspect="1"/>
          </p:cNvSpPr>
          <p:nvPr/>
        </p:nvSpPr>
        <p:spPr>
          <a:xfrm>
            <a:off x="165100" y="5760018"/>
            <a:ext cx="5791841" cy="276999"/>
          </a:xfrm>
          <a:prstGeom prst="rect">
            <a:avLst/>
          </a:prstGeom>
          <a:noFill/>
        </p:spPr>
        <p:txBody>
          <a:bodyPr wrap="square" lIns="0" rtlCol="0">
            <a:spAutoFit/>
          </a:bodyPr>
          <a:lstStyle/>
          <a:p>
            <a:r>
              <a:rPr lang="ja-JP" altLang="en-US" sz="1200" dirty="0">
                <a:latin typeface="ＭＳ 明朝" panose="02020609040205080304" pitchFamily="17" charset="-128"/>
                <a:ea typeface="ＭＳ 明朝" panose="02020609040205080304" pitchFamily="17" charset="-128"/>
              </a:rPr>
              <a:t>年齢階層別 保健指導レベル該当状況</a:t>
            </a:r>
            <a:endParaRPr kumimoji="1" lang="ja-JP" altLang="en-US" sz="1200" dirty="0">
              <a:latin typeface="ＭＳ 明朝" panose="02020609040205080304" pitchFamily="17" charset="-128"/>
              <a:ea typeface="ＭＳ 明朝" panose="02020609040205080304" pitchFamily="17" charset="-128"/>
            </a:endParaRPr>
          </a:p>
        </p:txBody>
      </p:sp>
      <p:sp>
        <p:nvSpPr>
          <p:cNvPr id="30" name="タイトル_小_1_3_1"/>
          <p:cNvSpPr txBox="1">
            <a:spLocks noChangeAspect="1"/>
          </p:cNvSpPr>
          <p:nvPr/>
        </p:nvSpPr>
        <p:spPr>
          <a:xfrm>
            <a:off x="170434" y="8422181"/>
            <a:ext cx="6242400" cy="4809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noAutofit/>
          </a:bodyPr>
          <a:lstStyle/>
          <a:p>
            <a:pPr marR="4343"/>
            <a:r>
              <a:rPr lang="ja-JP" altLang="en-US" sz="800" b="1" dirty="0">
                <a:solidFill>
                  <a:schemeClr val="tx1"/>
                </a:solidFill>
                <a:latin typeface="ＭＳ 明朝" panose="02020609040205080304" pitchFamily="17" charset="-128"/>
                <a:ea typeface="ＭＳ 明朝" panose="02020609040205080304" pitchFamily="17" charset="-128"/>
              </a:rPr>
              <a:t>データ化範囲</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分析対象</a:t>
            </a:r>
            <a:r>
              <a:rPr lang="en-US" altLang="ja-JP" sz="800" b="1" dirty="0">
                <a:solidFill>
                  <a:schemeClr val="tx1"/>
                </a:solidFill>
                <a:latin typeface="ＭＳ 明朝" panose="02020609040205080304" pitchFamily="17" charset="-128"/>
                <a:ea typeface="ＭＳ 明朝" panose="02020609040205080304" pitchFamily="17" charset="-128"/>
              </a:rPr>
              <a:t>)…</a:t>
            </a:r>
            <a:r>
              <a:rPr lang="zh-TW" altLang="en-US" sz="800" b="1" dirty="0">
                <a:latin typeface="ＭＳ 明朝" panose="02020609040205080304" pitchFamily="17" charset="-128"/>
                <a:ea typeface="ＭＳ 明朝" panose="02020609040205080304" pitchFamily="17" charset="-128"/>
              </a:rPr>
              <a:t>健康診査</a:t>
            </a:r>
            <a:r>
              <a:rPr lang="ja-JP" altLang="en-US" sz="800" b="1">
                <a:latin typeface="ＭＳ 明朝" panose="02020609040205080304" pitchFamily="17" charset="-128"/>
                <a:ea typeface="ＭＳ 明朝" panose="02020609040205080304" pitchFamily="17" charset="-128"/>
              </a:rPr>
              <a:t>データは令和</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月～令和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月健診分</a:t>
            </a:r>
            <a:r>
              <a:rPr lang="en-US" altLang="ja-JP" sz="800" b="1">
                <a:latin typeface="ＭＳ 明朝" panose="02020609040205080304" pitchFamily="17" charset="-128"/>
                <a:ea typeface="ＭＳ 明朝" panose="02020609040205080304" pitchFamily="17" charset="-128"/>
              </a:rPr>
              <a:t>(12</a:t>
            </a:r>
            <a:r>
              <a:rPr lang="ja-JP" altLang="en-US" sz="800" b="1">
                <a:latin typeface="ＭＳ 明朝" panose="02020609040205080304" pitchFamily="17" charset="-128"/>
                <a:ea typeface="ＭＳ 明朝" panose="02020609040205080304" pitchFamily="17" charset="-128"/>
              </a:rPr>
              <a:t>カ月分</a:t>
            </a:r>
            <a:r>
              <a:rPr lang="en-US" altLang="ja-JP" sz="800" b="1">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a:t>
            </a:r>
            <a:endParaRPr lang="en-US" altLang="ja-JP" sz="800" b="1" dirty="0">
              <a:solidFill>
                <a:schemeClr val="tx1"/>
              </a:solidFill>
              <a:latin typeface="ＭＳ 明朝" panose="02020609040205080304" pitchFamily="17" charset="-128"/>
              <a:ea typeface="ＭＳ 明朝" panose="02020609040205080304" pitchFamily="17" charset="-128"/>
            </a:endParaRPr>
          </a:p>
          <a:p>
            <a:pPr marR="4343"/>
            <a:r>
              <a:rPr lang="ja-JP" altLang="en-US" sz="800" b="1" dirty="0">
                <a:latin typeface="ＭＳ 明朝" panose="02020609040205080304" pitchFamily="17" charset="-128"/>
                <a:ea typeface="ＭＳ 明朝" panose="02020609040205080304" pitchFamily="17" charset="-128"/>
              </a:rPr>
              <a:t>資格確認</a:t>
            </a:r>
            <a:r>
              <a:rPr lang="ja-JP" altLang="en-US" sz="800" b="1">
                <a:latin typeface="ＭＳ 明朝" panose="02020609040205080304" pitchFamily="17" charset="-128"/>
                <a:ea typeface="ＭＳ 明朝" panose="02020609040205080304" pitchFamily="17" charset="-128"/>
              </a:rPr>
              <a:t>日</a:t>
            </a:r>
            <a:r>
              <a:rPr lang="en-US" altLang="ja-JP" sz="800" b="1">
                <a:latin typeface="ＭＳ 明朝" panose="02020609040205080304" pitchFamily="17" charset="-128"/>
                <a:ea typeface="ＭＳ 明朝" panose="02020609040205080304" pitchFamily="17" charset="-128"/>
              </a:rPr>
              <a:t>…</a:t>
            </a:r>
            <a:r>
              <a:rPr lang="ja-JP" altLang="en-US" sz="800" b="1">
                <a:latin typeface="ＭＳ 明朝" panose="02020609040205080304" pitchFamily="17" charset="-128"/>
                <a:ea typeface="ＭＳ 明朝" panose="02020609040205080304" pitchFamily="17" charset="-128"/>
              </a:rPr>
              <a:t>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a:t>
            </a:r>
            <a:r>
              <a:rPr lang="en-US" altLang="ja-JP" sz="800" b="1">
                <a:latin typeface="ＭＳ 明朝" panose="02020609040205080304" pitchFamily="17" charset="-128"/>
                <a:ea typeface="ＭＳ 明朝" panose="02020609040205080304" pitchFamily="17" charset="-128"/>
              </a:rPr>
              <a:t>31</a:t>
            </a:r>
            <a:r>
              <a:rPr lang="ja-JP" altLang="en-US" sz="800" b="1">
                <a:latin typeface="ＭＳ 明朝" panose="02020609040205080304" pitchFamily="17" charset="-128"/>
                <a:ea typeface="ＭＳ 明朝" panose="02020609040205080304" pitchFamily="17" charset="-128"/>
              </a:rPr>
              <a:t>日時点。</a:t>
            </a:r>
            <a:endParaRPr lang="en-US" altLang="ja-JP" sz="800" b="1" dirty="0">
              <a:solidFill>
                <a:schemeClr val="tx1"/>
              </a:solidFill>
              <a:latin typeface="ＭＳ 明朝" panose="02020609040205080304" pitchFamily="17" charset="-128"/>
              <a:ea typeface="ＭＳ 明朝" panose="02020609040205080304" pitchFamily="17" charset="-128"/>
            </a:endParaRPr>
          </a:p>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割合</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特定健康診査受診者のうち、各レベルに該当した人の割合。</a:t>
            </a:r>
            <a:endParaRPr lang="en-US" altLang="ja-JP" sz="800" dirty="0">
              <a:solidFill>
                <a:schemeClr val="tx1"/>
              </a:solidFill>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6ED633D5-7528-455F-97E2-4EB71217E122}"/>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101</a:t>
            </a:fld>
            <a:endParaRPr lang="ja-JP" altLang="en-US" dirty="0"/>
          </a:p>
        </p:txBody>
      </p:sp>
      <p:pic>
        <p:nvPicPr>
          <p:cNvPr id="3" name="table172">
            <a:extLst>
              <a:ext uri="{FF2B5EF4-FFF2-40B4-BE49-F238E27FC236}">
                <a16:creationId xmlns:a16="http://schemas.microsoft.com/office/drawing/2014/main" id="{20ABF3DA-4E94-4DD5-A924-2CE3D184EBDF}"/>
              </a:ext>
            </a:extLst>
          </p:cNvPr>
          <p:cNvPicPr>
            <a:picLocks noChangeAspect="1"/>
          </p:cNvPicPr>
          <p:nvPr/>
        </p:nvPicPr>
        <p:blipFill>
          <a:blip r:embed="rId2"/>
          <a:stretch>
            <a:fillRect/>
          </a:stretch>
        </p:blipFill>
        <p:spPr>
          <a:xfrm>
            <a:off x="165100" y="863600"/>
            <a:ext cx="1803400" cy="2120900"/>
          </a:xfrm>
          <a:prstGeom prst="rect">
            <a:avLst/>
          </a:prstGeom>
        </p:spPr>
      </p:pic>
      <p:pic>
        <p:nvPicPr>
          <p:cNvPr id="4" name="table173">
            <a:extLst>
              <a:ext uri="{FF2B5EF4-FFF2-40B4-BE49-F238E27FC236}">
                <a16:creationId xmlns:a16="http://schemas.microsoft.com/office/drawing/2014/main" id="{E6B28EBF-10B4-45B8-840C-34FB7796B99B}"/>
              </a:ext>
            </a:extLst>
          </p:cNvPr>
          <p:cNvPicPr>
            <a:picLocks noChangeAspect="1"/>
          </p:cNvPicPr>
          <p:nvPr/>
        </p:nvPicPr>
        <p:blipFill>
          <a:blip r:embed="rId3"/>
          <a:stretch>
            <a:fillRect/>
          </a:stretch>
        </p:blipFill>
        <p:spPr>
          <a:xfrm>
            <a:off x="1955800" y="863600"/>
            <a:ext cx="2743200" cy="2120900"/>
          </a:xfrm>
          <a:prstGeom prst="rect">
            <a:avLst/>
          </a:prstGeom>
        </p:spPr>
      </p:pic>
      <p:pic>
        <p:nvPicPr>
          <p:cNvPr id="5" name="table174">
            <a:extLst>
              <a:ext uri="{FF2B5EF4-FFF2-40B4-BE49-F238E27FC236}">
                <a16:creationId xmlns:a16="http://schemas.microsoft.com/office/drawing/2014/main" id="{E3718B15-D0BE-4C12-A5B2-58F54B918EF4}"/>
              </a:ext>
            </a:extLst>
          </p:cNvPr>
          <p:cNvPicPr>
            <a:picLocks noChangeAspect="1"/>
          </p:cNvPicPr>
          <p:nvPr/>
        </p:nvPicPr>
        <p:blipFill>
          <a:blip r:embed="rId2"/>
          <a:stretch>
            <a:fillRect/>
          </a:stretch>
        </p:blipFill>
        <p:spPr>
          <a:xfrm>
            <a:off x="165100" y="3048000"/>
            <a:ext cx="1803400" cy="2120900"/>
          </a:xfrm>
          <a:prstGeom prst="rect">
            <a:avLst/>
          </a:prstGeom>
        </p:spPr>
      </p:pic>
      <p:pic>
        <p:nvPicPr>
          <p:cNvPr id="6" name="table175">
            <a:extLst>
              <a:ext uri="{FF2B5EF4-FFF2-40B4-BE49-F238E27FC236}">
                <a16:creationId xmlns:a16="http://schemas.microsoft.com/office/drawing/2014/main" id="{17921CC1-AE3B-4363-9DEC-E64B5674C0BF}"/>
              </a:ext>
            </a:extLst>
          </p:cNvPr>
          <p:cNvPicPr>
            <a:picLocks noChangeAspect="1"/>
          </p:cNvPicPr>
          <p:nvPr/>
        </p:nvPicPr>
        <p:blipFill>
          <a:blip r:embed="rId4"/>
          <a:stretch>
            <a:fillRect/>
          </a:stretch>
        </p:blipFill>
        <p:spPr>
          <a:xfrm>
            <a:off x="1955800" y="3048000"/>
            <a:ext cx="3289300" cy="2120900"/>
          </a:xfrm>
          <a:prstGeom prst="rect">
            <a:avLst/>
          </a:prstGeom>
        </p:spPr>
      </p:pic>
      <p:pic>
        <p:nvPicPr>
          <p:cNvPr id="7" name="table176">
            <a:extLst>
              <a:ext uri="{FF2B5EF4-FFF2-40B4-BE49-F238E27FC236}">
                <a16:creationId xmlns:a16="http://schemas.microsoft.com/office/drawing/2014/main" id="{B420DF1C-4731-411E-8DA4-6408FCC610D3}"/>
              </a:ext>
            </a:extLst>
          </p:cNvPr>
          <p:cNvPicPr>
            <a:picLocks noChangeAspect="1"/>
          </p:cNvPicPr>
          <p:nvPr/>
        </p:nvPicPr>
        <p:blipFill>
          <a:blip r:embed="rId5"/>
          <a:stretch>
            <a:fillRect/>
          </a:stretch>
        </p:blipFill>
        <p:spPr>
          <a:xfrm>
            <a:off x="165100" y="6013450"/>
            <a:ext cx="4955237" cy="2362200"/>
          </a:xfrm>
          <a:prstGeom prst="rect">
            <a:avLst/>
          </a:prstGeom>
        </p:spPr>
      </p:pic>
    </p:spTree>
    <p:extLst>
      <p:ext uri="{BB962C8B-B14F-4D97-AF65-F5344CB8AC3E}">
        <p14:creationId xmlns:p14="http://schemas.microsoft.com/office/powerpoint/2010/main" val="251378338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spect="1" noChangeArrowheads="1"/>
          </p:cNvSpPr>
          <p:nvPr/>
        </p:nvSpPr>
        <p:spPr bwMode="auto">
          <a:xfrm>
            <a:off x="165100" y="127000"/>
            <a:ext cx="6238800" cy="772592"/>
          </a:xfrm>
          <a:prstGeom prst="rect">
            <a:avLst/>
          </a:prstGeom>
          <a:noFill/>
          <a:ln w="9525">
            <a:noFill/>
            <a:miter lim="800000"/>
            <a:headEnd/>
            <a:tailEnd/>
          </a:ln>
          <a:effectLst/>
        </p:spPr>
        <p:txBody>
          <a:bodyPr vert="horz" wrap="square" lIns="0" tIns="45720" rIns="90000" bIns="45720" numCol="1" anchor="t" anchorCtr="0" compatLnSpc="1">
            <a:prstTxWarp prst="textNoShape">
              <a:avLst/>
            </a:prstTxWarp>
            <a:noAutofit/>
          </a:bodyPr>
          <a:lstStyle/>
          <a:p>
            <a:pPr algn="just" fontAlgn="base">
              <a:lnSpc>
                <a:spcPct val="125000"/>
              </a:lnSpc>
              <a:spcBef>
                <a:spcPct val="0"/>
              </a:spcBef>
              <a:spcAft>
                <a:spcPct val="0"/>
              </a:spcAft>
            </a:pPr>
            <a:r>
              <a:rPr lang="en-US" altLang="ja-JP" sz="1400" dirty="0">
                <a:latin typeface="ＭＳ 明朝" panose="02020609040205080304" pitchFamily="17" charset="-128"/>
                <a:ea typeface="ＭＳ 明朝" panose="02020609040205080304" pitchFamily="17" charset="-128"/>
                <a:cs typeface="Times New Roman" pitchFamily="18" charset="0"/>
              </a:rPr>
              <a:t>(2)</a:t>
            </a:r>
            <a:r>
              <a:rPr lang="ja-JP" altLang="en-US" sz="1400" dirty="0">
                <a:latin typeface="ＭＳ 明朝" panose="02020609040205080304" pitchFamily="17" charset="-128"/>
                <a:ea typeface="ＭＳ 明朝" panose="02020609040205080304" pitchFamily="17" charset="-128"/>
                <a:cs typeface="Times New Roman" pitchFamily="18" charset="0"/>
              </a:rPr>
              <a:t>特定保健指導対象者のリスク因子別該当状況</a:t>
            </a:r>
            <a:endParaRPr lang="en-US" altLang="ja-JP" sz="1400" dirty="0">
              <a:solidFill>
                <a:prstClr val="black"/>
              </a:solidFill>
              <a:latin typeface="ＭＳ 明朝" panose="02020609040205080304" pitchFamily="17" charset="-128"/>
              <a:ea typeface="ＭＳ 明朝" panose="02020609040205080304" pitchFamily="17" charset="-128"/>
            </a:endParaRPr>
          </a:p>
          <a:p>
            <a:pPr algn="just" fontAlgn="base">
              <a:lnSpc>
                <a:spcPct val="125000"/>
              </a:lnSpc>
              <a:spcBef>
                <a:spcPct val="0"/>
              </a:spcBef>
              <a:spcAft>
                <a:spcPct val="0"/>
              </a:spcAft>
            </a:pPr>
            <a:r>
              <a:rPr lang="ja-JP" altLang="en-US" sz="1200" dirty="0">
                <a:solidFill>
                  <a:prstClr val="black"/>
                </a:solidFill>
                <a:latin typeface="ＭＳ 明朝" panose="02020609040205080304" pitchFamily="17" charset="-128"/>
                <a:ea typeface="ＭＳ 明朝" panose="02020609040205080304" pitchFamily="17" charset="-128"/>
              </a:rPr>
              <a:t>　以下</a:t>
            </a:r>
            <a:r>
              <a:rPr lang="ja-JP" altLang="en-US" sz="1200">
                <a:solidFill>
                  <a:prstClr val="black"/>
                </a:solidFill>
                <a:latin typeface="ＭＳ 明朝" panose="02020609040205080304" pitchFamily="17" charset="-128"/>
                <a:ea typeface="ＭＳ 明朝" panose="02020609040205080304" pitchFamily="17" charset="-128"/>
              </a:rPr>
              <a:t>は、</a:t>
            </a:r>
            <a:r>
              <a:rPr lang="ja-JP" altLang="en-US" sz="1200">
                <a:latin typeface="ＭＳ 明朝" panose="02020609040205080304" pitchFamily="17" charset="-128"/>
                <a:ea typeface="ＭＳ 明朝" panose="02020609040205080304" pitchFamily="17" charset="-128"/>
              </a:rPr>
              <a:t>令和</a:t>
            </a:r>
            <a:r>
              <a:rPr lang="en-US" altLang="ja-JP" sz="120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年</a:t>
            </a:r>
            <a:r>
              <a:rPr lang="en-US" altLang="ja-JP" sz="120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月～令和</a:t>
            </a:r>
            <a:r>
              <a:rPr lang="en-US" altLang="ja-JP" sz="1200">
                <a:latin typeface="ＭＳ 明朝" panose="02020609040205080304" pitchFamily="17" charset="-128"/>
                <a:ea typeface="ＭＳ 明朝" panose="02020609040205080304" pitchFamily="17" charset="-128"/>
              </a:rPr>
              <a:t>5</a:t>
            </a:r>
            <a:r>
              <a:rPr lang="ja-JP" altLang="en-US" sz="1200">
                <a:latin typeface="ＭＳ 明朝" panose="02020609040205080304" pitchFamily="17" charset="-128"/>
                <a:ea typeface="ＭＳ 明朝" panose="02020609040205080304" pitchFamily="17" charset="-128"/>
              </a:rPr>
              <a:t>年</a:t>
            </a:r>
            <a:r>
              <a:rPr lang="en-US" altLang="ja-JP" sz="1200">
                <a:latin typeface="ＭＳ 明朝" panose="02020609040205080304" pitchFamily="17" charset="-128"/>
                <a:ea typeface="ＭＳ 明朝" panose="02020609040205080304" pitchFamily="17" charset="-128"/>
              </a:rPr>
              <a:t>3</a:t>
            </a:r>
            <a:r>
              <a:rPr lang="ja-JP" altLang="en-US" sz="1200">
                <a:latin typeface="ＭＳ 明朝" panose="02020609040205080304" pitchFamily="17" charset="-128"/>
                <a:ea typeface="ＭＳ 明朝" panose="02020609040205080304" pitchFamily="17" charset="-128"/>
              </a:rPr>
              <a:t>月健診分</a:t>
            </a:r>
            <a:r>
              <a:rPr lang="en-US" altLang="ja-JP" sz="1200">
                <a:latin typeface="ＭＳ 明朝" panose="02020609040205080304" pitchFamily="17" charset="-128"/>
                <a:ea typeface="ＭＳ 明朝" panose="02020609040205080304" pitchFamily="17" charset="-128"/>
              </a:rPr>
              <a:t>(12</a:t>
            </a:r>
            <a:r>
              <a:rPr lang="ja-JP" altLang="en-US" sz="1200">
                <a:latin typeface="ＭＳ 明朝" panose="02020609040205080304" pitchFamily="17" charset="-128"/>
                <a:ea typeface="ＭＳ 明朝" panose="02020609040205080304" pitchFamily="17" charset="-128"/>
              </a:rPr>
              <a:t>カ月分</a:t>
            </a:r>
            <a:r>
              <a:rPr lang="en-US" altLang="ja-JP" sz="1200">
                <a:latin typeface="ＭＳ 明朝" panose="02020609040205080304" pitchFamily="17" charset="-128"/>
                <a:ea typeface="ＭＳ 明朝" panose="02020609040205080304" pitchFamily="17" charset="-128"/>
              </a:rPr>
              <a:t>)</a:t>
            </a:r>
            <a:r>
              <a:rPr lang="ja-JP" altLang="en-US" sz="1200">
                <a:latin typeface="ＭＳ 明朝" panose="02020609040205080304" pitchFamily="17" charset="-128"/>
                <a:ea typeface="ＭＳ 明朝" panose="02020609040205080304" pitchFamily="17" charset="-128"/>
              </a:rPr>
              <a:t>に</a:t>
            </a:r>
            <a:r>
              <a:rPr lang="ja-JP" altLang="en-US" sz="1200" dirty="0">
                <a:latin typeface="ＭＳ 明朝" panose="02020609040205080304" pitchFamily="17" charset="-128"/>
                <a:ea typeface="ＭＳ 明朝" panose="02020609040205080304" pitchFamily="17" charset="-128"/>
              </a:rPr>
              <a:t>おける、特定保健指導対象者のリスク因子別該当状況を示したものです。</a:t>
            </a:r>
            <a:endParaRPr lang="en-US" altLang="ja-JP" sz="1200" dirty="0">
              <a:latin typeface="ＭＳ 明朝" panose="02020609040205080304" pitchFamily="17" charset="-128"/>
              <a:ea typeface="ＭＳ 明朝" panose="02020609040205080304" pitchFamily="17" charset="-128"/>
            </a:endParaRPr>
          </a:p>
        </p:txBody>
      </p:sp>
      <p:sp>
        <p:nvSpPr>
          <p:cNvPr id="21" name="タイトル_小_1_3_1"/>
          <p:cNvSpPr txBox="1">
            <a:spLocks noChangeAspect="1"/>
          </p:cNvSpPr>
          <p:nvPr/>
        </p:nvSpPr>
        <p:spPr>
          <a:xfrm>
            <a:off x="170434" y="6152602"/>
            <a:ext cx="6242400" cy="135567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0" tIns="0" rIns="90000" bIns="0" rtlCol="0" anchor="t">
            <a:spAutoFit/>
          </a:bodyPr>
          <a:lstStyle/>
          <a:p>
            <a:pPr marR="4343"/>
            <a:r>
              <a:rPr lang="ja-JP" altLang="en-US" sz="800" b="1" dirty="0">
                <a:solidFill>
                  <a:srgbClr val="000000"/>
                </a:solidFill>
                <a:latin typeface="ＭＳ 明朝" panose="02020609040205080304" pitchFamily="17" charset="-128"/>
                <a:ea typeface="ＭＳ 明朝" panose="02020609040205080304" pitchFamily="17" charset="-128"/>
              </a:rPr>
              <a:t>データ化範囲</a:t>
            </a:r>
            <a:r>
              <a:rPr lang="en-US" altLang="ja-JP" sz="800" b="1" dirty="0">
                <a:solidFill>
                  <a:srgbClr val="000000"/>
                </a:solidFill>
                <a:latin typeface="ＭＳ 明朝" panose="02020609040205080304" pitchFamily="17" charset="-128"/>
                <a:ea typeface="ＭＳ 明朝" panose="02020609040205080304" pitchFamily="17" charset="-128"/>
              </a:rPr>
              <a:t>(</a:t>
            </a:r>
            <a:r>
              <a:rPr lang="ja-JP" altLang="en-US" sz="800" b="1" dirty="0">
                <a:solidFill>
                  <a:srgbClr val="000000"/>
                </a:solidFill>
                <a:latin typeface="ＭＳ 明朝" panose="02020609040205080304" pitchFamily="17" charset="-128"/>
                <a:ea typeface="ＭＳ 明朝" panose="02020609040205080304" pitchFamily="17" charset="-128"/>
              </a:rPr>
              <a:t>分析対象</a:t>
            </a:r>
            <a:r>
              <a:rPr lang="en-US" altLang="ja-JP" sz="800" b="1" dirty="0">
                <a:solidFill>
                  <a:srgbClr val="000000"/>
                </a:solidFill>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a:t>
            </a:r>
            <a:r>
              <a:rPr lang="ja-JP" altLang="en-US" sz="800" b="1">
                <a:latin typeface="ＭＳ 明朝" panose="02020609040205080304" pitchFamily="17" charset="-128"/>
                <a:ea typeface="ＭＳ 明朝" panose="02020609040205080304" pitchFamily="17" charset="-128"/>
              </a:rPr>
              <a:t>データは令和</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月～令和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月健診分</a:t>
            </a:r>
            <a:r>
              <a:rPr lang="en-US" altLang="ja-JP" sz="800" b="1">
                <a:latin typeface="ＭＳ 明朝" panose="02020609040205080304" pitchFamily="17" charset="-128"/>
                <a:ea typeface="ＭＳ 明朝" panose="02020609040205080304" pitchFamily="17" charset="-128"/>
              </a:rPr>
              <a:t>(12</a:t>
            </a:r>
            <a:r>
              <a:rPr lang="ja-JP" altLang="en-US" sz="800" b="1">
                <a:latin typeface="ＭＳ 明朝" panose="02020609040205080304" pitchFamily="17" charset="-128"/>
                <a:ea typeface="ＭＳ 明朝" panose="02020609040205080304" pitchFamily="17" charset="-128"/>
              </a:rPr>
              <a:t>カ月分</a:t>
            </a:r>
            <a:r>
              <a:rPr lang="en-US" altLang="ja-JP" sz="800" b="1">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a:t>
            </a:r>
            <a:endParaRPr lang="en-US" altLang="ja-JP" sz="800" b="1" dirty="0">
              <a:solidFill>
                <a:schemeClr val="tx1"/>
              </a:solidFill>
              <a:latin typeface="ＭＳ 明朝" panose="02020609040205080304" pitchFamily="17" charset="-128"/>
              <a:ea typeface="ＭＳ 明朝" panose="02020609040205080304" pitchFamily="17" charset="-128"/>
            </a:endParaRPr>
          </a:p>
          <a:p>
            <a:r>
              <a:rPr lang="ja-JP" altLang="en-US" sz="800" b="1" dirty="0">
                <a:solidFill>
                  <a:schemeClr val="tx1"/>
                </a:solidFill>
                <a:latin typeface="ＭＳ 明朝" panose="02020609040205080304" pitchFamily="17" charset="-128"/>
                <a:ea typeface="ＭＳ 明朝" panose="02020609040205080304" pitchFamily="17" charset="-128"/>
              </a:rPr>
              <a:t>資格確認</a:t>
            </a:r>
            <a:r>
              <a:rPr lang="ja-JP" altLang="en-US" sz="800" b="1">
                <a:solidFill>
                  <a:schemeClr val="tx1"/>
                </a:solidFill>
                <a:latin typeface="ＭＳ 明朝" panose="02020609040205080304" pitchFamily="17" charset="-128"/>
                <a:ea typeface="ＭＳ 明朝" panose="02020609040205080304" pitchFamily="17" charset="-128"/>
              </a:rPr>
              <a:t>日</a:t>
            </a:r>
            <a:r>
              <a:rPr lang="en-US" altLang="ja-JP" sz="800" b="1">
                <a:solidFill>
                  <a:schemeClr val="tx1"/>
                </a:solidFill>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令和</a:t>
            </a:r>
            <a:r>
              <a:rPr lang="en-US" altLang="ja-JP" sz="800" b="1">
                <a:solidFill>
                  <a:schemeClr val="tx1"/>
                </a:solidFill>
                <a:latin typeface="ＭＳ 明朝" panose="02020609040205080304" pitchFamily="17" charset="-128"/>
                <a:ea typeface="ＭＳ 明朝" panose="02020609040205080304" pitchFamily="17" charset="-128"/>
              </a:rPr>
              <a:t>5</a:t>
            </a:r>
            <a:r>
              <a:rPr lang="ja-JP" altLang="en-US" sz="800" b="1">
                <a:solidFill>
                  <a:schemeClr val="tx1"/>
                </a:solidFill>
                <a:latin typeface="ＭＳ 明朝" panose="02020609040205080304" pitchFamily="17" charset="-128"/>
                <a:ea typeface="ＭＳ 明朝" panose="02020609040205080304" pitchFamily="17" charset="-128"/>
              </a:rPr>
              <a:t>年</a:t>
            </a:r>
            <a:r>
              <a:rPr lang="en-US" altLang="ja-JP" sz="800" b="1">
                <a:solidFill>
                  <a:schemeClr val="tx1"/>
                </a:solidFill>
                <a:latin typeface="ＭＳ 明朝" panose="02020609040205080304" pitchFamily="17" charset="-128"/>
                <a:ea typeface="ＭＳ 明朝" panose="02020609040205080304" pitchFamily="17" charset="-128"/>
              </a:rPr>
              <a:t>3</a:t>
            </a:r>
            <a:r>
              <a:rPr lang="ja-JP" altLang="en-US" sz="800" b="1">
                <a:solidFill>
                  <a:schemeClr val="tx1"/>
                </a:solidFill>
                <a:latin typeface="ＭＳ 明朝" panose="02020609040205080304" pitchFamily="17" charset="-128"/>
                <a:ea typeface="ＭＳ 明朝" panose="02020609040205080304" pitchFamily="17" charset="-128"/>
              </a:rPr>
              <a:t>月</a:t>
            </a:r>
            <a:r>
              <a:rPr lang="en-US" altLang="ja-JP" sz="800" b="1">
                <a:solidFill>
                  <a:schemeClr val="tx1"/>
                </a:solidFill>
                <a:latin typeface="ＭＳ 明朝" panose="02020609040205080304" pitchFamily="17" charset="-128"/>
                <a:ea typeface="ＭＳ 明朝" panose="02020609040205080304" pitchFamily="17" charset="-128"/>
              </a:rPr>
              <a:t>31</a:t>
            </a:r>
            <a:r>
              <a:rPr lang="ja-JP" altLang="en-US" sz="800" b="1">
                <a:solidFill>
                  <a:schemeClr val="tx1"/>
                </a:solidFill>
                <a:latin typeface="ＭＳ 明朝" panose="02020609040205080304" pitchFamily="17" charset="-128"/>
                <a:ea typeface="ＭＳ 明朝" panose="02020609040205080304" pitchFamily="17" charset="-128"/>
              </a:rPr>
              <a:t>日時点。</a:t>
            </a:r>
            <a:endParaRPr lang="en-US" altLang="ja-JP" sz="800" b="1" dirty="0">
              <a:solidFill>
                <a:schemeClr val="tx1"/>
              </a:solidFill>
              <a:latin typeface="ＭＳ 明朝" panose="02020609040205080304" pitchFamily="17" charset="-128"/>
              <a:ea typeface="ＭＳ 明朝" panose="02020609040205080304" pitchFamily="17" charset="-128"/>
            </a:endParaRPr>
          </a:p>
          <a:p>
            <a:pPr fontAlgn="ct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リスク判定</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健診検査値が保健指導判定値を超えている組み合わせ</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喫煙については質問回答による</a:t>
            </a:r>
            <a:r>
              <a:rPr lang="en-US" altLang="ja-JP" sz="800" dirty="0">
                <a:latin typeface="ＭＳ 明朝" panose="02020609040205080304" pitchFamily="17" charset="-128"/>
                <a:ea typeface="ＭＳ 明朝" panose="02020609040205080304" pitchFamily="17" charset="-128"/>
              </a:rPr>
              <a:t>)</a:t>
            </a:r>
            <a:r>
              <a:rPr lang="ja-JP" altLang="en-US" sz="800" dirty="0" err="1">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そのため、厚生労働省が定める保健指導対象者の選定にない組み合わせに該当する場合がある。また、医師の判断等により、リスク因子数が</a:t>
            </a:r>
            <a:r>
              <a:rPr lang="en-US" altLang="ja-JP" sz="800" dirty="0">
                <a:latin typeface="ＭＳ 明朝" panose="02020609040205080304" pitchFamily="17" charset="-128"/>
                <a:ea typeface="ＭＳ 明朝" panose="02020609040205080304" pitchFamily="17" charset="-128"/>
              </a:rPr>
              <a:t>0</a:t>
            </a:r>
            <a:r>
              <a:rPr lang="ja-JP" altLang="en-US" sz="800" dirty="0">
                <a:latin typeface="ＭＳ 明朝" panose="02020609040205080304" pitchFamily="17" charset="-128"/>
                <a:ea typeface="ＭＳ 明朝" panose="02020609040205080304" pitchFamily="17" charset="-128"/>
              </a:rPr>
              <a:t>であっても特定保健指導対象者に分類される場合がある。</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　リスク判定の詳細は以下のとおりとする。</a:t>
            </a:r>
          </a:p>
          <a:p>
            <a:r>
              <a:rPr lang="ja-JP" altLang="en-US" sz="800" dirty="0">
                <a:latin typeface="ＭＳ 明朝" panose="02020609040205080304" pitchFamily="17" charset="-128"/>
                <a:ea typeface="ＭＳ 明朝" panose="02020609040205080304" pitchFamily="17" charset="-128"/>
              </a:rPr>
              <a:t>　　①血糖</a:t>
            </a:r>
            <a:r>
              <a:rPr lang="en-US" altLang="ja-JP" sz="800" dirty="0">
                <a:latin typeface="ＭＳ 明朝" panose="02020609040205080304" pitchFamily="17" charset="-128"/>
                <a:ea typeface="ＭＳ 明朝" panose="02020609040205080304" pitchFamily="17" charset="-128"/>
              </a:rPr>
              <a:t>…</a:t>
            </a:r>
            <a:r>
              <a:rPr lang="zh-TW" altLang="en-US" sz="800" dirty="0">
                <a:latin typeface="ＭＳ 明朝" panose="02020609040205080304" pitchFamily="17" charset="-128"/>
                <a:ea typeface="ＭＳ 明朝" panose="02020609040205080304" pitchFamily="17" charset="-128"/>
              </a:rPr>
              <a:t>特定健康診査</a:t>
            </a:r>
            <a:r>
              <a:rPr lang="ja-JP" altLang="en-US" sz="800" dirty="0">
                <a:latin typeface="ＭＳ 明朝" panose="02020609040205080304" pitchFamily="17" charset="-128"/>
                <a:ea typeface="ＭＳ 明朝" panose="02020609040205080304" pitchFamily="17" charset="-128"/>
              </a:rPr>
              <a:t>の検査値において、空腹時血糖</a:t>
            </a:r>
            <a:r>
              <a:rPr lang="en-US" altLang="ja-JP" sz="800" dirty="0">
                <a:latin typeface="ＭＳ 明朝" panose="02020609040205080304" pitchFamily="17" charset="-128"/>
                <a:ea typeface="ＭＳ 明朝" panose="02020609040205080304" pitchFamily="17" charset="-128"/>
              </a:rPr>
              <a:t>100mg/dl</a:t>
            </a:r>
            <a:r>
              <a:rPr lang="ja-JP" altLang="en-US" sz="800" dirty="0">
                <a:latin typeface="ＭＳ 明朝" panose="02020609040205080304" pitchFamily="17" charset="-128"/>
                <a:ea typeface="ＭＳ 明朝" panose="02020609040205080304" pitchFamily="17" charset="-128"/>
              </a:rPr>
              <a:t>以上 または </a:t>
            </a:r>
            <a:r>
              <a:rPr lang="en-US" altLang="ja-JP" sz="800" dirty="0">
                <a:latin typeface="ＭＳ 明朝" panose="02020609040205080304" pitchFamily="17" charset="-128"/>
                <a:ea typeface="ＭＳ 明朝" panose="02020609040205080304" pitchFamily="17" charset="-128"/>
              </a:rPr>
              <a:t>HbA1c5.6%</a:t>
            </a:r>
            <a:r>
              <a:rPr lang="ja-JP" altLang="en-US" sz="800" dirty="0">
                <a:latin typeface="ＭＳ 明朝" panose="02020609040205080304" pitchFamily="17" charset="-128"/>
                <a:ea typeface="ＭＳ 明朝" panose="02020609040205080304" pitchFamily="17" charset="-128"/>
              </a:rPr>
              <a:t>以上</a:t>
            </a:r>
            <a:r>
              <a:rPr lang="en-US" altLang="ja-JP" sz="800" dirty="0">
                <a:latin typeface="ＭＳ 明朝" panose="02020609040205080304" pitchFamily="17" charset="-128"/>
                <a:ea typeface="ＭＳ 明朝" panose="02020609040205080304" pitchFamily="17" charset="-128"/>
              </a:rPr>
              <a:t>(NGSP)</a:t>
            </a:r>
          </a:p>
          <a:p>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空腹時血糖と</a:t>
            </a:r>
            <a:r>
              <a:rPr lang="en-US" altLang="ja-JP" sz="800" dirty="0">
                <a:latin typeface="ＭＳ 明朝" panose="02020609040205080304" pitchFamily="17" charset="-128"/>
                <a:ea typeface="ＭＳ 明朝" panose="02020609040205080304" pitchFamily="17" charset="-128"/>
              </a:rPr>
              <a:t>HbA1c</a:t>
            </a:r>
            <a:r>
              <a:rPr lang="ja-JP" altLang="en-US" sz="800" dirty="0">
                <a:latin typeface="ＭＳ 明朝" panose="02020609040205080304" pitchFamily="17" charset="-128"/>
                <a:ea typeface="ＭＳ 明朝" panose="02020609040205080304" pitchFamily="17" charset="-128"/>
              </a:rPr>
              <a:t>の両方を測定している場合は、空腹時血糖を優先し判定に用いる</a:t>
            </a:r>
            <a:r>
              <a:rPr lang="en-US" altLang="ja-JP" sz="800" dirty="0">
                <a:latin typeface="ＭＳ 明朝" panose="02020609040205080304" pitchFamily="17" charset="-128"/>
                <a:ea typeface="ＭＳ 明朝" panose="02020609040205080304" pitchFamily="17" charset="-128"/>
              </a:rPr>
              <a:t>)</a:t>
            </a:r>
          </a:p>
          <a:p>
            <a:r>
              <a:rPr lang="ja-JP" altLang="en-US" sz="800" dirty="0">
                <a:latin typeface="ＭＳ 明朝" panose="02020609040205080304" pitchFamily="17" charset="-128"/>
                <a:ea typeface="ＭＳ 明朝" panose="02020609040205080304" pitchFamily="17" charset="-128"/>
              </a:rPr>
              <a:t>　　②血圧</a:t>
            </a:r>
            <a:r>
              <a:rPr lang="en-US" altLang="ja-JP" sz="800" dirty="0">
                <a:latin typeface="ＭＳ 明朝" panose="02020609040205080304" pitchFamily="17" charset="-128"/>
                <a:ea typeface="ＭＳ 明朝" panose="02020609040205080304" pitchFamily="17" charset="-128"/>
              </a:rPr>
              <a:t>…</a:t>
            </a:r>
            <a:r>
              <a:rPr lang="zh-TW" altLang="en-US" sz="800" dirty="0">
                <a:latin typeface="ＭＳ 明朝" panose="02020609040205080304" pitchFamily="17" charset="-128"/>
                <a:ea typeface="ＭＳ 明朝" panose="02020609040205080304" pitchFamily="17" charset="-128"/>
              </a:rPr>
              <a:t>特定健康診査</a:t>
            </a:r>
            <a:r>
              <a:rPr lang="ja-JP" altLang="en-US" sz="800" dirty="0">
                <a:latin typeface="ＭＳ 明朝" panose="02020609040205080304" pitchFamily="17" charset="-128"/>
                <a:ea typeface="ＭＳ 明朝" panose="02020609040205080304" pitchFamily="17" charset="-128"/>
              </a:rPr>
              <a:t>の検査値において、収縮期血圧が</a:t>
            </a:r>
            <a:r>
              <a:rPr lang="en-US" altLang="ja-JP" sz="800" dirty="0">
                <a:latin typeface="ＭＳ 明朝" panose="02020609040205080304" pitchFamily="17" charset="-128"/>
                <a:ea typeface="ＭＳ 明朝" panose="02020609040205080304" pitchFamily="17" charset="-128"/>
              </a:rPr>
              <a:t>130mmHg</a:t>
            </a:r>
            <a:r>
              <a:rPr lang="ja-JP" altLang="en-US" sz="800" dirty="0">
                <a:latin typeface="ＭＳ 明朝" panose="02020609040205080304" pitchFamily="17" charset="-128"/>
                <a:ea typeface="ＭＳ 明朝" panose="02020609040205080304" pitchFamily="17" charset="-128"/>
              </a:rPr>
              <a:t>以上 または 拡張期血圧</a:t>
            </a:r>
            <a:r>
              <a:rPr lang="en-US" altLang="ja-JP" sz="800" dirty="0">
                <a:latin typeface="ＭＳ 明朝" panose="02020609040205080304" pitchFamily="17" charset="-128"/>
                <a:ea typeface="ＭＳ 明朝" panose="02020609040205080304" pitchFamily="17" charset="-128"/>
              </a:rPr>
              <a:t>85mmHg</a:t>
            </a:r>
            <a:r>
              <a:rPr lang="ja-JP" altLang="en-US" sz="800" dirty="0">
                <a:latin typeface="ＭＳ 明朝" panose="02020609040205080304" pitchFamily="17" charset="-128"/>
                <a:ea typeface="ＭＳ 明朝" panose="02020609040205080304" pitchFamily="17" charset="-128"/>
              </a:rPr>
              <a:t>以上</a:t>
            </a:r>
            <a:endParaRPr lang="en-US" altLang="ja-JP" sz="800" dirty="0">
              <a:latin typeface="ＭＳ 明朝" panose="02020609040205080304" pitchFamily="17" charset="-128"/>
              <a:ea typeface="ＭＳ 明朝" panose="02020609040205080304" pitchFamily="17" charset="-128"/>
            </a:endParaRPr>
          </a:p>
          <a:p>
            <a:pPr marL="595313" indent="-595313"/>
            <a:r>
              <a:rPr lang="ja-JP" altLang="en-US" sz="800" dirty="0">
                <a:latin typeface="ＭＳ 明朝" panose="02020609040205080304" pitchFamily="17" charset="-128"/>
                <a:ea typeface="ＭＳ 明朝" panose="02020609040205080304" pitchFamily="17" charset="-128"/>
              </a:rPr>
              <a:t>　　③脂質</a:t>
            </a:r>
            <a:r>
              <a:rPr lang="en-US" altLang="ja-JP" sz="800" dirty="0">
                <a:latin typeface="ＭＳ 明朝" panose="02020609040205080304" pitchFamily="17" charset="-128"/>
                <a:ea typeface="ＭＳ 明朝" panose="02020609040205080304" pitchFamily="17" charset="-128"/>
              </a:rPr>
              <a:t>…</a:t>
            </a:r>
            <a:r>
              <a:rPr lang="zh-TW" altLang="en-US" sz="800" dirty="0">
                <a:latin typeface="ＭＳ 明朝" panose="02020609040205080304" pitchFamily="17" charset="-128"/>
                <a:ea typeface="ＭＳ 明朝" panose="02020609040205080304" pitchFamily="17" charset="-128"/>
              </a:rPr>
              <a:t>特定健康診査</a:t>
            </a:r>
            <a:r>
              <a:rPr lang="ja-JP" altLang="en-US" sz="800" dirty="0">
                <a:latin typeface="ＭＳ 明朝" panose="02020609040205080304" pitchFamily="17" charset="-128"/>
                <a:ea typeface="ＭＳ 明朝" panose="02020609040205080304" pitchFamily="17" charset="-128"/>
              </a:rPr>
              <a:t>の検査値において、</a:t>
            </a:r>
            <a:r>
              <a:rPr lang="ja-JP" altLang="en-US" sz="800" dirty="0">
                <a:solidFill>
                  <a:schemeClr val="tx1"/>
                </a:solidFill>
                <a:latin typeface="ＭＳ 明朝" panose="02020609040205080304" pitchFamily="17" charset="-128"/>
                <a:ea typeface="ＭＳ 明朝" panose="02020609040205080304" pitchFamily="17" charset="-128"/>
              </a:rPr>
              <a:t>中性脂肪</a:t>
            </a:r>
            <a:r>
              <a:rPr lang="en-US" altLang="ja-JP" sz="800" dirty="0">
                <a:solidFill>
                  <a:schemeClr val="tx1"/>
                </a:solidFill>
                <a:latin typeface="ＭＳ 明朝" panose="02020609040205080304" pitchFamily="17" charset="-128"/>
                <a:ea typeface="ＭＳ 明朝" panose="02020609040205080304" pitchFamily="17" charset="-128"/>
              </a:rPr>
              <a:t>150mg/dl</a:t>
            </a:r>
            <a:r>
              <a:rPr lang="ja-JP" altLang="en-US" sz="800" dirty="0">
                <a:solidFill>
                  <a:schemeClr val="tx1"/>
                </a:solidFill>
                <a:latin typeface="ＭＳ 明朝" panose="02020609040205080304" pitchFamily="17" charset="-128"/>
                <a:ea typeface="ＭＳ 明朝" panose="02020609040205080304" pitchFamily="17" charset="-128"/>
              </a:rPr>
              <a:t>以上 または </a:t>
            </a:r>
            <a:r>
              <a:rPr lang="en-US" altLang="ja-JP" sz="800" dirty="0">
                <a:solidFill>
                  <a:schemeClr val="tx1"/>
                </a:solidFill>
                <a:latin typeface="ＭＳ 明朝" panose="02020609040205080304" pitchFamily="17" charset="-128"/>
                <a:ea typeface="ＭＳ 明朝" panose="02020609040205080304" pitchFamily="17" charset="-128"/>
              </a:rPr>
              <a:t>HDL</a:t>
            </a:r>
            <a:r>
              <a:rPr lang="ja-JP" altLang="en-US" sz="800" dirty="0">
                <a:solidFill>
                  <a:schemeClr val="tx1"/>
                </a:solidFill>
                <a:latin typeface="ＭＳ 明朝" panose="02020609040205080304" pitchFamily="17" charset="-128"/>
                <a:ea typeface="ＭＳ 明朝" panose="02020609040205080304" pitchFamily="17" charset="-128"/>
              </a:rPr>
              <a:t>コレステロール</a:t>
            </a:r>
            <a:r>
              <a:rPr lang="en-US" altLang="ja-JP" sz="800" dirty="0">
                <a:solidFill>
                  <a:schemeClr val="tx1"/>
                </a:solidFill>
                <a:latin typeface="ＭＳ 明朝" panose="02020609040205080304" pitchFamily="17" charset="-128"/>
                <a:ea typeface="ＭＳ 明朝" panose="02020609040205080304" pitchFamily="17" charset="-128"/>
              </a:rPr>
              <a:t>40mg/dl</a:t>
            </a:r>
            <a:r>
              <a:rPr lang="ja-JP" altLang="en-US" sz="800" dirty="0">
                <a:solidFill>
                  <a:schemeClr val="tx1"/>
                </a:solidFill>
                <a:latin typeface="ＭＳ 明朝" panose="02020609040205080304" pitchFamily="17" charset="-128"/>
                <a:ea typeface="ＭＳ 明朝" panose="02020609040205080304" pitchFamily="17" charset="-128"/>
              </a:rPr>
              <a:t>未満</a:t>
            </a:r>
          </a:p>
          <a:p>
            <a:r>
              <a:rPr lang="ja-JP" altLang="en-US" sz="800" dirty="0">
                <a:latin typeface="ＭＳ 明朝" panose="02020609040205080304" pitchFamily="17" charset="-128"/>
                <a:ea typeface="ＭＳ 明朝" panose="02020609040205080304" pitchFamily="17" charset="-128"/>
              </a:rPr>
              <a:t>　　</a:t>
            </a:r>
            <a:r>
              <a:rPr lang="en-US" altLang="ja-JP" sz="800" dirty="0">
                <a:latin typeface="ＭＳ 明朝" panose="02020609040205080304" pitchFamily="17" charset="-128"/>
                <a:ea typeface="ＭＳ 明朝" panose="02020609040205080304" pitchFamily="17" charset="-128"/>
              </a:rPr>
              <a:t>④</a:t>
            </a:r>
            <a:r>
              <a:rPr lang="ja-JP" altLang="en-US" sz="800" dirty="0">
                <a:latin typeface="ＭＳ 明朝" panose="02020609040205080304" pitchFamily="17" charset="-128"/>
                <a:ea typeface="ＭＳ 明朝" panose="02020609040205080304" pitchFamily="17" charset="-128"/>
              </a:rPr>
              <a:t>喫煙</a:t>
            </a:r>
            <a:r>
              <a:rPr lang="en-US" altLang="ja-JP" sz="800" dirty="0">
                <a:latin typeface="ＭＳ 明朝" panose="02020609040205080304" pitchFamily="17" charset="-128"/>
                <a:ea typeface="ＭＳ 明朝" panose="02020609040205080304" pitchFamily="17" charset="-128"/>
              </a:rPr>
              <a:t>…</a:t>
            </a:r>
            <a:r>
              <a:rPr lang="zh-TW" altLang="en-US" sz="800" dirty="0">
                <a:latin typeface="ＭＳ 明朝" panose="02020609040205080304" pitchFamily="17" charset="-128"/>
                <a:ea typeface="ＭＳ 明朝" panose="02020609040205080304" pitchFamily="17" charset="-128"/>
              </a:rPr>
              <a:t>特定健康診査</a:t>
            </a:r>
            <a:r>
              <a:rPr lang="ja-JP" altLang="en-US" sz="800" dirty="0">
                <a:latin typeface="ＭＳ 明朝" panose="02020609040205080304" pitchFamily="17" charset="-128"/>
                <a:ea typeface="ＭＳ 明朝" panose="02020609040205080304" pitchFamily="17" charset="-128"/>
              </a:rPr>
              <a:t>の生活習慣に関する質問票においてたばこを習慣的に吸っていると回答　　</a:t>
            </a:r>
            <a:endParaRPr lang="en-US" altLang="ja-JP" sz="800" dirty="0">
              <a:latin typeface="ＭＳ 明朝" panose="02020609040205080304" pitchFamily="17" charset="-128"/>
              <a:ea typeface="ＭＳ 明朝" panose="02020609040205080304" pitchFamily="17" charset="-128"/>
            </a:endParaRPr>
          </a:p>
        </p:txBody>
      </p:sp>
      <p:sp>
        <p:nvSpPr>
          <p:cNvPr id="22" name="タイトル_小_1_3_1"/>
          <p:cNvSpPr txBox="1">
            <a:spLocks noChangeAspect="1"/>
          </p:cNvSpPr>
          <p:nvPr/>
        </p:nvSpPr>
        <p:spPr>
          <a:xfrm>
            <a:off x="165100" y="1058902"/>
            <a:ext cx="4298022" cy="29904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lvl="0">
              <a:lnSpc>
                <a:spcPct val="150000"/>
              </a:lnSpc>
              <a:defRPr/>
            </a:pPr>
            <a:r>
              <a:rPr lang="ja-JP" altLang="en-US" sz="1200" spc="55" dirty="0">
                <a:latin typeface="ＭＳ 明朝" panose="02020609040205080304" pitchFamily="17" charset="-128"/>
                <a:ea typeface="ＭＳ 明朝" panose="02020609040205080304" pitchFamily="17" charset="-128"/>
                <a:cs typeface="MS UI Gothic"/>
              </a:rPr>
              <a:t>特定保健指導対象者</a:t>
            </a:r>
            <a:r>
              <a:rPr kumimoji="0" lang="ja-JP" altLang="en-US" sz="1200" kern="0" dirty="0">
                <a:solidFill>
                  <a:schemeClr val="tx1"/>
                </a:solidFill>
                <a:latin typeface="ＭＳ 明朝" panose="02020609040205080304" pitchFamily="17" charset="-128"/>
                <a:ea typeface="ＭＳ 明朝" panose="02020609040205080304" pitchFamily="17" charset="-128"/>
              </a:rPr>
              <a:t>のリスク因子別該当状況</a:t>
            </a:r>
            <a:endParaRPr kumimoji="0" lang="en-US" altLang="ja-JP" sz="1200" kern="0" dirty="0">
              <a:solidFill>
                <a:schemeClr val="tx1"/>
              </a:solidFill>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0CB1F411-C3D1-4442-BFE2-3C96D6FAFA48}"/>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102</a:t>
            </a:fld>
            <a:endParaRPr lang="ja-JP" altLang="en-US" dirty="0"/>
          </a:p>
        </p:txBody>
      </p:sp>
      <p:pic>
        <p:nvPicPr>
          <p:cNvPr id="3" name="table177">
            <a:extLst>
              <a:ext uri="{FF2B5EF4-FFF2-40B4-BE49-F238E27FC236}">
                <a16:creationId xmlns:a16="http://schemas.microsoft.com/office/drawing/2014/main" id="{C89EACC1-D552-4BE3-99DF-C32B7A5FAB60}"/>
              </a:ext>
            </a:extLst>
          </p:cNvPr>
          <p:cNvPicPr>
            <a:picLocks noChangeAspect="1"/>
          </p:cNvPicPr>
          <p:nvPr/>
        </p:nvPicPr>
        <p:blipFill>
          <a:blip r:embed="rId2"/>
          <a:stretch>
            <a:fillRect/>
          </a:stretch>
        </p:blipFill>
        <p:spPr>
          <a:xfrm>
            <a:off x="165100" y="1355090"/>
            <a:ext cx="6134100" cy="4780084"/>
          </a:xfrm>
          <a:prstGeom prst="rect">
            <a:avLst/>
          </a:prstGeom>
        </p:spPr>
      </p:pic>
    </p:spTree>
    <p:extLst>
      <p:ext uri="{BB962C8B-B14F-4D97-AF65-F5344CB8AC3E}">
        <p14:creationId xmlns:p14="http://schemas.microsoft.com/office/powerpoint/2010/main" val="40489718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_小_1_3_1"/>
          <p:cNvSpPr txBox="1">
            <a:spLocks noChangeAspect="1"/>
          </p:cNvSpPr>
          <p:nvPr/>
        </p:nvSpPr>
        <p:spPr>
          <a:xfrm>
            <a:off x="165100" y="4451757"/>
            <a:ext cx="5783475" cy="25362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lvl="0" defTabSz="914400">
              <a:defRPr/>
            </a:pPr>
            <a:r>
              <a:rPr kumimoji="0" lang="ja-JP" altLang="en-US" sz="1200" kern="0" dirty="0">
                <a:solidFill>
                  <a:schemeClr val="tx1"/>
                </a:solidFill>
                <a:latin typeface="ＭＳ 明朝" panose="02020609040205080304" pitchFamily="17" charset="-128"/>
                <a:ea typeface="ＭＳ 明朝" panose="02020609040205080304" pitchFamily="17" charset="-128"/>
              </a:rPr>
              <a:t>動機付け支援対象者のリスク因子別該当状況</a:t>
            </a:r>
            <a:endParaRPr kumimoji="0" lang="en-US" altLang="ja-JP" sz="1200" kern="0" dirty="0">
              <a:solidFill>
                <a:schemeClr val="tx1"/>
              </a:solidFill>
              <a:latin typeface="ＭＳ 明朝" panose="02020609040205080304" pitchFamily="17" charset="-128"/>
              <a:ea typeface="ＭＳ 明朝" panose="02020609040205080304" pitchFamily="17" charset="-128"/>
            </a:endParaRPr>
          </a:p>
        </p:txBody>
      </p:sp>
      <p:sp>
        <p:nvSpPr>
          <p:cNvPr id="11" name="タイトル_小_1_3_1"/>
          <p:cNvSpPr txBox="1">
            <a:spLocks noChangeAspect="1"/>
          </p:cNvSpPr>
          <p:nvPr/>
        </p:nvSpPr>
        <p:spPr>
          <a:xfrm>
            <a:off x="165100" y="190500"/>
            <a:ext cx="5783475" cy="24835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429" lvl="0" defTabSz="914400">
              <a:lnSpc>
                <a:spcPct val="150000"/>
              </a:lnSpc>
              <a:defRPr/>
            </a:pPr>
            <a:r>
              <a:rPr kumimoji="0" lang="ja-JP" altLang="en-US" sz="1200" kern="0" dirty="0">
                <a:solidFill>
                  <a:schemeClr val="tx1"/>
                </a:solidFill>
                <a:latin typeface="ＭＳ 明朝" panose="02020609040205080304" pitchFamily="17" charset="-128"/>
                <a:ea typeface="ＭＳ 明朝" panose="02020609040205080304" pitchFamily="17" charset="-128"/>
              </a:rPr>
              <a:t>積極的支援対象者のリスク因子別該当状況</a:t>
            </a:r>
            <a:endParaRPr kumimoji="0" lang="en-US" altLang="ja-JP" sz="1200" kern="0" dirty="0">
              <a:solidFill>
                <a:schemeClr val="tx1"/>
              </a:solidFill>
              <a:latin typeface="ＭＳ 明朝" panose="02020609040205080304" pitchFamily="17" charset="-128"/>
              <a:ea typeface="ＭＳ 明朝" panose="02020609040205080304" pitchFamily="17" charset="-128"/>
            </a:endParaRPr>
          </a:p>
        </p:txBody>
      </p:sp>
      <p:sp>
        <p:nvSpPr>
          <p:cNvPr id="9" name="タイトル_小_1_3_1"/>
          <p:cNvSpPr txBox="1">
            <a:spLocks noChangeAspect="1"/>
          </p:cNvSpPr>
          <p:nvPr/>
        </p:nvSpPr>
        <p:spPr>
          <a:xfrm>
            <a:off x="170434" y="8184374"/>
            <a:ext cx="5376145"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0" tIns="0" rIns="90000" bIns="0" rtlCol="0" anchor="t">
            <a:spAutoFit/>
          </a:bodyPr>
          <a:lstStyle/>
          <a:p>
            <a:pPr marR="4343"/>
            <a:r>
              <a:rPr lang="ja-JP" altLang="en-US" sz="800" b="1" dirty="0">
                <a:solidFill>
                  <a:srgbClr val="000000"/>
                </a:solidFill>
                <a:latin typeface="ＭＳ 明朝" panose="02020609040205080304" pitchFamily="17" charset="-128"/>
                <a:ea typeface="ＭＳ 明朝" panose="02020609040205080304" pitchFamily="17" charset="-128"/>
              </a:rPr>
              <a:t>データ化範囲</a:t>
            </a:r>
            <a:r>
              <a:rPr lang="en-US" altLang="ja-JP" sz="800" b="1" dirty="0">
                <a:solidFill>
                  <a:srgbClr val="000000"/>
                </a:solidFill>
                <a:latin typeface="ＭＳ 明朝" panose="02020609040205080304" pitchFamily="17" charset="-128"/>
                <a:ea typeface="ＭＳ 明朝" panose="02020609040205080304" pitchFamily="17" charset="-128"/>
              </a:rPr>
              <a:t>(</a:t>
            </a:r>
            <a:r>
              <a:rPr lang="ja-JP" altLang="en-US" sz="800" b="1" dirty="0">
                <a:solidFill>
                  <a:srgbClr val="000000"/>
                </a:solidFill>
                <a:latin typeface="ＭＳ 明朝" panose="02020609040205080304" pitchFamily="17" charset="-128"/>
                <a:ea typeface="ＭＳ 明朝" panose="02020609040205080304" pitchFamily="17" charset="-128"/>
              </a:rPr>
              <a:t>分析対象</a:t>
            </a:r>
            <a:r>
              <a:rPr lang="en-US" altLang="ja-JP" sz="800" b="1" dirty="0">
                <a:solidFill>
                  <a:srgbClr val="000000"/>
                </a:solidFill>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a:t>
            </a:r>
            <a:r>
              <a:rPr lang="ja-JP" altLang="en-US" sz="800" b="1">
                <a:latin typeface="ＭＳ 明朝" panose="02020609040205080304" pitchFamily="17" charset="-128"/>
                <a:ea typeface="ＭＳ 明朝" panose="02020609040205080304" pitchFamily="17" charset="-128"/>
              </a:rPr>
              <a:t>データは令和</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月～令和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月健診分</a:t>
            </a:r>
            <a:r>
              <a:rPr lang="en-US" altLang="ja-JP" sz="800" b="1">
                <a:latin typeface="ＭＳ 明朝" panose="02020609040205080304" pitchFamily="17" charset="-128"/>
                <a:ea typeface="ＭＳ 明朝" panose="02020609040205080304" pitchFamily="17" charset="-128"/>
              </a:rPr>
              <a:t>(12</a:t>
            </a:r>
            <a:r>
              <a:rPr lang="ja-JP" altLang="en-US" sz="800" b="1">
                <a:latin typeface="ＭＳ 明朝" panose="02020609040205080304" pitchFamily="17" charset="-128"/>
                <a:ea typeface="ＭＳ 明朝" panose="02020609040205080304" pitchFamily="17" charset="-128"/>
              </a:rPr>
              <a:t>カ月分</a:t>
            </a:r>
            <a:r>
              <a:rPr lang="en-US" altLang="ja-JP" sz="800" b="1">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a:t>
            </a:r>
            <a:endParaRPr lang="en-US" altLang="ja-JP" sz="800" b="1" dirty="0">
              <a:solidFill>
                <a:schemeClr val="tx1"/>
              </a:solidFill>
              <a:latin typeface="ＭＳ 明朝" panose="02020609040205080304" pitchFamily="17" charset="-128"/>
              <a:ea typeface="ＭＳ 明朝" panose="02020609040205080304" pitchFamily="17" charset="-128"/>
            </a:endParaRPr>
          </a:p>
          <a:p>
            <a:r>
              <a:rPr lang="ja-JP" altLang="en-US" sz="800" b="1" dirty="0">
                <a:solidFill>
                  <a:schemeClr val="tx1"/>
                </a:solidFill>
                <a:latin typeface="ＭＳ 明朝" panose="02020609040205080304" pitchFamily="17" charset="-128"/>
                <a:ea typeface="ＭＳ 明朝" panose="02020609040205080304" pitchFamily="17" charset="-128"/>
              </a:rPr>
              <a:t>資格確認</a:t>
            </a:r>
            <a:r>
              <a:rPr lang="ja-JP" altLang="en-US" sz="800" b="1">
                <a:solidFill>
                  <a:schemeClr val="tx1"/>
                </a:solidFill>
                <a:latin typeface="ＭＳ 明朝" panose="02020609040205080304" pitchFamily="17" charset="-128"/>
                <a:ea typeface="ＭＳ 明朝" panose="02020609040205080304" pitchFamily="17" charset="-128"/>
              </a:rPr>
              <a:t>日</a:t>
            </a:r>
            <a:r>
              <a:rPr lang="en-US" altLang="ja-JP" sz="800" b="1">
                <a:solidFill>
                  <a:schemeClr val="tx1"/>
                </a:solidFill>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令和</a:t>
            </a:r>
            <a:r>
              <a:rPr lang="en-US" altLang="ja-JP" sz="800" b="1">
                <a:solidFill>
                  <a:schemeClr val="tx1"/>
                </a:solidFill>
                <a:latin typeface="ＭＳ 明朝" panose="02020609040205080304" pitchFamily="17" charset="-128"/>
                <a:ea typeface="ＭＳ 明朝" panose="02020609040205080304" pitchFamily="17" charset="-128"/>
              </a:rPr>
              <a:t>5</a:t>
            </a:r>
            <a:r>
              <a:rPr lang="ja-JP" altLang="en-US" sz="800" b="1">
                <a:solidFill>
                  <a:schemeClr val="tx1"/>
                </a:solidFill>
                <a:latin typeface="ＭＳ 明朝" panose="02020609040205080304" pitchFamily="17" charset="-128"/>
                <a:ea typeface="ＭＳ 明朝" panose="02020609040205080304" pitchFamily="17" charset="-128"/>
              </a:rPr>
              <a:t>年</a:t>
            </a:r>
            <a:r>
              <a:rPr lang="en-US" altLang="ja-JP" sz="800" b="1">
                <a:solidFill>
                  <a:schemeClr val="tx1"/>
                </a:solidFill>
                <a:latin typeface="ＭＳ 明朝" panose="02020609040205080304" pitchFamily="17" charset="-128"/>
                <a:ea typeface="ＭＳ 明朝" panose="02020609040205080304" pitchFamily="17" charset="-128"/>
              </a:rPr>
              <a:t>3</a:t>
            </a:r>
            <a:r>
              <a:rPr lang="ja-JP" altLang="en-US" sz="800" b="1">
                <a:solidFill>
                  <a:schemeClr val="tx1"/>
                </a:solidFill>
                <a:latin typeface="ＭＳ 明朝" panose="02020609040205080304" pitchFamily="17" charset="-128"/>
                <a:ea typeface="ＭＳ 明朝" panose="02020609040205080304" pitchFamily="17" charset="-128"/>
              </a:rPr>
              <a:t>月</a:t>
            </a:r>
            <a:r>
              <a:rPr lang="en-US" altLang="ja-JP" sz="800" b="1">
                <a:solidFill>
                  <a:schemeClr val="tx1"/>
                </a:solidFill>
                <a:latin typeface="ＭＳ 明朝" panose="02020609040205080304" pitchFamily="17" charset="-128"/>
                <a:ea typeface="ＭＳ 明朝" panose="02020609040205080304" pitchFamily="17" charset="-128"/>
              </a:rPr>
              <a:t>31</a:t>
            </a:r>
            <a:r>
              <a:rPr lang="ja-JP" altLang="en-US" sz="800" b="1">
                <a:solidFill>
                  <a:schemeClr val="tx1"/>
                </a:solidFill>
                <a:latin typeface="ＭＳ 明朝" panose="02020609040205080304" pitchFamily="17" charset="-128"/>
                <a:ea typeface="ＭＳ 明朝" panose="02020609040205080304" pitchFamily="17" charset="-128"/>
              </a:rPr>
              <a:t>日時点。</a:t>
            </a:r>
            <a:endParaRPr lang="en-US" altLang="ja-JP" sz="800" b="1" dirty="0">
              <a:solidFill>
                <a:schemeClr val="tx1"/>
              </a:solidFill>
              <a:latin typeface="ＭＳ 明朝" panose="02020609040205080304" pitchFamily="17" charset="-128"/>
              <a:ea typeface="ＭＳ 明朝" panose="02020609040205080304" pitchFamily="17" charset="-128"/>
            </a:endParaRPr>
          </a:p>
          <a:p>
            <a:pPr fontAlgn="ctr"/>
            <a:endParaRPr lang="en-US" altLang="zh-TW" sz="800" b="1" dirty="0">
              <a:solidFill>
                <a:srgbClr val="000000"/>
              </a:solidFill>
              <a:latin typeface="ＭＳ 明朝" panose="02020609040205080304" pitchFamily="17" charset="-128"/>
              <a:ea typeface="ＭＳ 明朝" panose="02020609040205080304" pitchFamily="17" charset="-128"/>
            </a:endParaRPr>
          </a:p>
        </p:txBody>
      </p:sp>
      <p:sp>
        <p:nvSpPr>
          <p:cNvPr id="8" name="タイトル_小_1_3_1"/>
          <p:cNvSpPr txBox="1">
            <a:spLocks noChangeAspect="1"/>
          </p:cNvSpPr>
          <p:nvPr/>
        </p:nvSpPr>
        <p:spPr>
          <a:xfrm>
            <a:off x="170434" y="3941832"/>
            <a:ext cx="5376145" cy="2462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0" tIns="0" rIns="90000" bIns="0" rtlCol="0" anchor="t">
            <a:spAutoFit/>
          </a:bodyPr>
          <a:lstStyle/>
          <a:p>
            <a:pPr marR="4343"/>
            <a:r>
              <a:rPr lang="ja-JP" altLang="en-US" sz="800" b="1" dirty="0">
                <a:solidFill>
                  <a:srgbClr val="000000"/>
                </a:solidFill>
                <a:latin typeface="ＭＳ 明朝" panose="02020609040205080304" pitchFamily="17" charset="-128"/>
                <a:ea typeface="ＭＳ 明朝" panose="02020609040205080304" pitchFamily="17" charset="-128"/>
              </a:rPr>
              <a:t>データ化範囲</a:t>
            </a:r>
            <a:r>
              <a:rPr lang="en-US" altLang="ja-JP" sz="800" b="1" dirty="0">
                <a:solidFill>
                  <a:srgbClr val="000000"/>
                </a:solidFill>
                <a:latin typeface="ＭＳ 明朝" panose="02020609040205080304" pitchFamily="17" charset="-128"/>
                <a:ea typeface="ＭＳ 明朝" panose="02020609040205080304" pitchFamily="17" charset="-128"/>
              </a:rPr>
              <a:t>(</a:t>
            </a:r>
            <a:r>
              <a:rPr lang="ja-JP" altLang="en-US" sz="800" b="1" dirty="0">
                <a:solidFill>
                  <a:srgbClr val="000000"/>
                </a:solidFill>
                <a:latin typeface="ＭＳ 明朝" panose="02020609040205080304" pitchFamily="17" charset="-128"/>
                <a:ea typeface="ＭＳ 明朝" panose="02020609040205080304" pitchFamily="17" charset="-128"/>
              </a:rPr>
              <a:t>分析対象</a:t>
            </a:r>
            <a:r>
              <a:rPr lang="en-US" altLang="ja-JP" sz="800" b="1" dirty="0">
                <a:solidFill>
                  <a:srgbClr val="000000"/>
                </a:solidFill>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a:t>
            </a:r>
            <a:r>
              <a:rPr lang="ja-JP" altLang="en-US" sz="800" b="1">
                <a:latin typeface="ＭＳ 明朝" panose="02020609040205080304" pitchFamily="17" charset="-128"/>
                <a:ea typeface="ＭＳ 明朝" panose="02020609040205080304" pitchFamily="17" charset="-128"/>
              </a:rPr>
              <a:t>データは令和</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月～令和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月健診分</a:t>
            </a:r>
            <a:r>
              <a:rPr lang="en-US" altLang="ja-JP" sz="800" b="1">
                <a:latin typeface="ＭＳ 明朝" panose="02020609040205080304" pitchFamily="17" charset="-128"/>
                <a:ea typeface="ＭＳ 明朝" panose="02020609040205080304" pitchFamily="17" charset="-128"/>
              </a:rPr>
              <a:t>(12</a:t>
            </a:r>
            <a:r>
              <a:rPr lang="ja-JP" altLang="en-US" sz="800" b="1">
                <a:latin typeface="ＭＳ 明朝" panose="02020609040205080304" pitchFamily="17" charset="-128"/>
                <a:ea typeface="ＭＳ 明朝" panose="02020609040205080304" pitchFamily="17" charset="-128"/>
              </a:rPr>
              <a:t>カ月分</a:t>
            </a:r>
            <a:r>
              <a:rPr lang="en-US" altLang="ja-JP" sz="800" b="1">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a:t>
            </a:r>
            <a:endParaRPr lang="en-US" altLang="ja-JP" sz="800" b="1" dirty="0">
              <a:solidFill>
                <a:schemeClr val="tx1"/>
              </a:solidFill>
              <a:latin typeface="ＭＳ 明朝" panose="02020609040205080304" pitchFamily="17" charset="-128"/>
              <a:ea typeface="ＭＳ 明朝" panose="02020609040205080304" pitchFamily="17" charset="-128"/>
            </a:endParaRPr>
          </a:p>
          <a:p>
            <a:r>
              <a:rPr lang="ja-JP" altLang="en-US" sz="800" b="1" dirty="0">
                <a:solidFill>
                  <a:schemeClr val="tx1"/>
                </a:solidFill>
                <a:latin typeface="ＭＳ 明朝" panose="02020609040205080304" pitchFamily="17" charset="-128"/>
                <a:ea typeface="ＭＳ 明朝" panose="02020609040205080304" pitchFamily="17" charset="-128"/>
              </a:rPr>
              <a:t>資格確認</a:t>
            </a:r>
            <a:r>
              <a:rPr lang="ja-JP" altLang="en-US" sz="800" b="1">
                <a:solidFill>
                  <a:schemeClr val="tx1"/>
                </a:solidFill>
                <a:latin typeface="ＭＳ 明朝" panose="02020609040205080304" pitchFamily="17" charset="-128"/>
                <a:ea typeface="ＭＳ 明朝" panose="02020609040205080304" pitchFamily="17" charset="-128"/>
              </a:rPr>
              <a:t>日</a:t>
            </a:r>
            <a:r>
              <a:rPr lang="en-US" altLang="ja-JP" sz="800" b="1">
                <a:solidFill>
                  <a:schemeClr val="tx1"/>
                </a:solidFill>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令和</a:t>
            </a:r>
            <a:r>
              <a:rPr lang="en-US" altLang="ja-JP" sz="800" b="1">
                <a:solidFill>
                  <a:schemeClr val="tx1"/>
                </a:solidFill>
                <a:latin typeface="ＭＳ 明朝" panose="02020609040205080304" pitchFamily="17" charset="-128"/>
                <a:ea typeface="ＭＳ 明朝" panose="02020609040205080304" pitchFamily="17" charset="-128"/>
              </a:rPr>
              <a:t>5</a:t>
            </a:r>
            <a:r>
              <a:rPr lang="ja-JP" altLang="en-US" sz="800" b="1">
                <a:solidFill>
                  <a:schemeClr val="tx1"/>
                </a:solidFill>
                <a:latin typeface="ＭＳ 明朝" panose="02020609040205080304" pitchFamily="17" charset="-128"/>
                <a:ea typeface="ＭＳ 明朝" panose="02020609040205080304" pitchFamily="17" charset="-128"/>
              </a:rPr>
              <a:t>年</a:t>
            </a:r>
            <a:r>
              <a:rPr lang="en-US" altLang="ja-JP" sz="800" b="1">
                <a:solidFill>
                  <a:schemeClr val="tx1"/>
                </a:solidFill>
                <a:latin typeface="ＭＳ 明朝" panose="02020609040205080304" pitchFamily="17" charset="-128"/>
                <a:ea typeface="ＭＳ 明朝" panose="02020609040205080304" pitchFamily="17" charset="-128"/>
              </a:rPr>
              <a:t>3</a:t>
            </a:r>
            <a:r>
              <a:rPr lang="ja-JP" altLang="en-US" sz="800" b="1">
                <a:solidFill>
                  <a:schemeClr val="tx1"/>
                </a:solidFill>
                <a:latin typeface="ＭＳ 明朝" panose="02020609040205080304" pitchFamily="17" charset="-128"/>
                <a:ea typeface="ＭＳ 明朝" panose="02020609040205080304" pitchFamily="17" charset="-128"/>
              </a:rPr>
              <a:t>月</a:t>
            </a:r>
            <a:r>
              <a:rPr lang="en-US" altLang="ja-JP" sz="800" b="1">
                <a:solidFill>
                  <a:schemeClr val="tx1"/>
                </a:solidFill>
                <a:latin typeface="ＭＳ 明朝" panose="02020609040205080304" pitchFamily="17" charset="-128"/>
                <a:ea typeface="ＭＳ 明朝" panose="02020609040205080304" pitchFamily="17" charset="-128"/>
              </a:rPr>
              <a:t>31</a:t>
            </a:r>
            <a:r>
              <a:rPr lang="ja-JP" altLang="en-US" sz="800" b="1">
                <a:solidFill>
                  <a:schemeClr val="tx1"/>
                </a:solidFill>
                <a:latin typeface="ＭＳ 明朝" panose="02020609040205080304" pitchFamily="17" charset="-128"/>
                <a:ea typeface="ＭＳ 明朝" panose="02020609040205080304" pitchFamily="17" charset="-128"/>
              </a:rPr>
              <a:t>日時点。</a:t>
            </a:r>
            <a:endParaRPr lang="en-US" altLang="ja-JP" sz="800" b="1" dirty="0">
              <a:solidFill>
                <a:schemeClr val="tx1"/>
              </a:solidFill>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52EB7C3D-14E4-48B9-BD45-CFB86E03B7C4}"/>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103</a:t>
            </a:fld>
            <a:endParaRPr lang="ja-JP" altLang="en-US" dirty="0"/>
          </a:p>
        </p:txBody>
      </p:sp>
      <p:pic>
        <p:nvPicPr>
          <p:cNvPr id="3" name="table178">
            <a:extLst>
              <a:ext uri="{FF2B5EF4-FFF2-40B4-BE49-F238E27FC236}">
                <a16:creationId xmlns:a16="http://schemas.microsoft.com/office/drawing/2014/main" id="{799C1395-0B1E-4862-A0C9-F1274996A450}"/>
              </a:ext>
            </a:extLst>
          </p:cNvPr>
          <p:cNvPicPr>
            <a:picLocks/>
          </p:cNvPicPr>
          <p:nvPr/>
        </p:nvPicPr>
        <p:blipFill>
          <a:blip r:embed="rId2"/>
          <a:stretch>
            <a:fillRect/>
          </a:stretch>
        </p:blipFill>
        <p:spPr>
          <a:xfrm>
            <a:off x="165100" y="469900"/>
            <a:ext cx="6096000" cy="3441700"/>
          </a:xfrm>
          <a:prstGeom prst="rect">
            <a:avLst/>
          </a:prstGeom>
        </p:spPr>
      </p:pic>
      <p:pic>
        <p:nvPicPr>
          <p:cNvPr id="4" name="table179">
            <a:extLst>
              <a:ext uri="{FF2B5EF4-FFF2-40B4-BE49-F238E27FC236}">
                <a16:creationId xmlns:a16="http://schemas.microsoft.com/office/drawing/2014/main" id="{9759EC35-D68F-4DA5-9CF7-02C8F374D3F0}"/>
              </a:ext>
            </a:extLst>
          </p:cNvPr>
          <p:cNvPicPr>
            <a:picLocks/>
          </p:cNvPicPr>
          <p:nvPr/>
        </p:nvPicPr>
        <p:blipFill>
          <a:blip r:embed="rId3"/>
          <a:stretch>
            <a:fillRect/>
          </a:stretch>
        </p:blipFill>
        <p:spPr>
          <a:xfrm>
            <a:off x="165100" y="4711700"/>
            <a:ext cx="6096000" cy="3441700"/>
          </a:xfrm>
          <a:prstGeom prst="rect">
            <a:avLst/>
          </a:prstGeom>
        </p:spPr>
      </p:pic>
    </p:spTree>
    <p:extLst>
      <p:ext uri="{BB962C8B-B14F-4D97-AF65-F5344CB8AC3E}">
        <p14:creationId xmlns:p14="http://schemas.microsoft.com/office/powerpoint/2010/main" val="13581712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spect="1" noChangeArrowheads="1"/>
          </p:cNvSpPr>
          <p:nvPr/>
        </p:nvSpPr>
        <p:spPr bwMode="auto">
          <a:xfrm>
            <a:off x="165100" y="1656056"/>
            <a:ext cx="5783476" cy="276999"/>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spAutoFit/>
          </a:bodyPr>
          <a:lstStyle/>
          <a:p>
            <a:pPr>
              <a:spcBef>
                <a:spcPct val="0"/>
              </a:spcBef>
              <a:defRPr/>
            </a:pPr>
            <a:r>
              <a:rPr lang="ja-JP" altLang="en-US" sz="1200" dirty="0">
                <a:solidFill>
                  <a:prstClr val="black"/>
                </a:solidFill>
                <a:latin typeface="ＭＳ 明朝" panose="02020609040205080304" pitchFamily="17" charset="-128"/>
                <a:ea typeface="ＭＳ 明朝" panose="02020609040205080304" pitchFamily="17" charset="-128"/>
              </a:rPr>
              <a:t>特定保健指導対象者･非対象者別</a:t>
            </a:r>
            <a:r>
              <a:rPr lang="en-US" altLang="ja-JP" sz="1200" dirty="0">
                <a:solidFill>
                  <a:prstClr val="black"/>
                </a:solidFill>
                <a:latin typeface="ＭＳ 明朝" panose="02020609040205080304" pitchFamily="17" charset="-128"/>
                <a:ea typeface="ＭＳ 明朝" panose="02020609040205080304" pitchFamily="17" charset="-128"/>
              </a:rPr>
              <a:t> </a:t>
            </a:r>
            <a:r>
              <a:rPr lang="ja-JP" altLang="en-US" sz="1200" dirty="0">
                <a:solidFill>
                  <a:prstClr val="black"/>
                </a:solidFill>
                <a:latin typeface="ＭＳ 明朝" panose="02020609040205080304" pitchFamily="17" charset="-128"/>
                <a:ea typeface="ＭＳ 明朝" panose="02020609040205080304" pitchFamily="17" charset="-128"/>
              </a:rPr>
              <a:t>生活習慣病医療費</a:t>
            </a:r>
            <a:endParaRPr lang="en-US" altLang="ja-JP" sz="1200" dirty="0">
              <a:solidFill>
                <a:prstClr val="black"/>
              </a:solidFill>
              <a:latin typeface="ＭＳ 明朝" panose="02020609040205080304" pitchFamily="17" charset="-128"/>
              <a:ea typeface="ＭＳ 明朝" panose="02020609040205080304" pitchFamily="17" charset="-128"/>
            </a:endParaRPr>
          </a:p>
        </p:txBody>
      </p:sp>
      <p:sp>
        <p:nvSpPr>
          <p:cNvPr id="11" name="テキスト ボックス 10"/>
          <p:cNvSpPr txBox="1">
            <a:spLocks noChangeAspect="1"/>
          </p:cNvSpPr>
          <p:nvPr/>
        </p:nvSpPr>
        <p:spPr>
          <a:xfrm>
            <a:off x="161150" y="5735161"/>
            <a:ext cx="5782833" cy="276999"/>
          </a:xfrm>
          <a:prstGeom prst="rect">
            <a:avLst/>
          </a:prstGeom>
        </p:spPr>
        <p:txBody>
          <a:bodyPr vert="horz" lIns="0" tIns="45720" rIns="0" bIns="45720" rtlCol="0" anchor="ctr" anchorCtr="0">
            <a:spAutoFit/>
          </a:bodyPr>
          <a:lstStyle>
            <a:defPPr>
              <a:defRPr lang="ja-JP"/>
            </a:defPPr>
            <a:lvl1pPr>
              <a:lnSpc>
                <a:spcPct val="150000"/>
              </a:lnSpc>
              <a:spcBef>
                <a:spcPct val="0"/>
              </a:spcBef>
              <a:defRPr sz="1000">
                <a:solidFill>
                  <a:prstClr val="black"/>
                </a:solidFill>
                <a:latin typeface="ＭＳ Ｐ明朝" panose="02020600040205080304" pitchFamily="18" charset="-128"/>
                <a:ea typeface="ＭＳ Ｐ明朝" panose="02020600040205080304" pitchFamily="18" charset="-128"/>
                <a:cs typeface="+mj-cs"/>
              </a:defRPr>
            </a:lvl1pPr>
          </a:lstStyle>
          <a:p>
            <a:pPr>
              <a:lnSpc>
                <a:spcPct val="100000"/>
              </a:lnSpc>
            </a:pPr>
            <a:r>
              <a:rPr lang="ja-JP" altLang="en-US" sz="1200" dirty="0">
                <a:latin typeface="ＭＳ 明朝" panose="02020609040205080304" pitchFamily="17" charset="-128"/>
                <a:ea typeface="ＭＳ 明朝" panose="02020609040205080304" pitchFamily="17" charset="-128"/>
              </a:rPr>
              <a:t>特定保健指導対象者･非対象者別 生活習慣病患者一人当たり医療費</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入院外</a:t>
            </a:r>
            <a:r>
              <a:rPr lang="en-US" altLang="ja-JP" sz="1200" dirty="0">
                <a:latin typeface="ＭＳ 明朝" panose="02020609040205080304" pitchFamily="17" charset="-128"/>
                <a:ea typeface="ＭＳ 明朝" panose="02020609040205080304" pitchFamily="17" charset="-128"/>
              </a:rPr>
              <a:t>)</a:t>
            </a:r>
          </a:p>
        </p:txBody>
      </p:sp>
      <p:sp>
        <p:nvSpPr>
          <p:cNvPr id="8" name="正方形/長方形 7">
            <a:extLst>
              <a:ext uri="{FF2B5EF4-FFF2-40B4-BE49-F238E27FC236}">
                <a16:creationId xmlns:a16="http://schemas.microsoft.com/office/drawing/2014/main" id="{CE1ED071-F17E-4419-9598-277AD1DD8C81}"/>
              </a:ext>
            </a:extLst>
          </p:cNvPr>
          <p:cNvSpPr>
            <a:spLocks noChangeAspect="1"/>
          </p:cNvSpPr>
          <p:nvPr/>
        </p:nvSpPr>
        <p:spPr>
          <a:xfrm>
            <a:off x="170434" y="4322131"/>
            <a:ext cx="6242400" cy="1281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bIns="0" rtlCol="0" anchor="t">
            <a:spAutoFit/>
          </a:bodyPr>
          <a:lstStyle/>
          <a:p>
            <a:r>
              <a:rPr lang="ja-JP" altLang="en-US" sz="800" b="1" dirty="0">
                <a:solidFill>
                  <a:schemeClr val="tx1"/>
                </a:solidFill>
                <a:latin typeface="ＭＳ 明朝" panose="02020609040205080304" pitchFamily="17" charset="-128"/>
                <a:ea typeface="ＭＳ 明朝" panose="02020609040205080304" pitchFamily="17" charset="-128"/>
              </a:rPr>
              <a:t>データ化範囲</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分析</a:t>
            </a:r>
            <a:r>
              <a:rPr lang="ja-JP" altLang="en-US" sz="800" b="1">
                <a:solidFill>
                  <a:schemeClr val="tx1"/>
                </a:solidFill>
                <a:latin typeface="ＭＳ 明朝" panose="02020609040205080304" pitchFamily="17" charset="-128"/>
                <a:ea typeface="ＭＳ 明朝" panose="02020609040205080304" pitchFamily="17" charset="-128"/>
              </a:rPr>
              <a:t>対象</a:t>
            </a:r>
            <a:r>
              <a:rPr lang="en-US" altLang="ja-JP" sz="800" b="1">
                <a:solidFill>
                  <a:schemeClr val="tx1"/>
                </a:solidFill>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入院</a:t>
            </a:r>
            <a:r>
              <a:rPr lang="en-US" altLang="ja-JP" sz="800" b="1">
                <a:solidFill>
                  <a:schemeClr val="tx1"/>
                </a:solidFill>
                <a:latin typeface="ＭＳ 明朝" panose="02020609040205080304" pitchFamily="17" charset="-128"/>
                <a:ea typeface="ＭＳ 明朝" panose="02020609040205080304" pitchFamily="17" charset="-128"/>
              </a:rPr>
              <a:t>(DPC</a:t>
            </a:r>
            <a:r>
              <a:rPr lang="ja-JP" altLang="en-US" sz="800" b="1">
                <a:solidFill>
                  <a:schemeClr val="tx1"/>
                </a:solidFill>
                <a:latin typeface="ＭＳ 明朝" panose="02020609040205080304" pitchFamily="17" charset="-128"/>
                <a:ea typeface="ＭＳ 明朝" panose="02020609040205080304" pitchFamily="17" charset="-128"/>
              </a:rPr>
              <a:t>を含む</a:t>
            </a:r>
            <a:r>
              <a:rPr lang="en-US" altLang="ja-JP" sz="800" b="1">
                <a:solidFill>
                  <a:schemeClr val="tx1"/>
                </a:solidFill>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、入院外、調剤の電子レセプト。</a:t>
            </a:r>
            <a:endParaRPr lang="en-US" altLang="ja-JP" sz="800" b="1" dirty="0">
              <a:solidFill>
                <a:schemeClr val="tx1"/>
              </a:solidFill>
              <a:latin typeface="ＭＳ 明朝" panose="02020609040205080304" pitchFamily="17" charset="-128"/>
              <a:ea typeface="ＭＳ 明朝" panose="02020609040205080304" pitchFamily="17" charset="-128"/>
            </a:endParaRPr>
          </a:p>
          <a:p>
            <a:r>
              <a:rPr lang="ja-JP" altLang="en-US" sz="800" b="1" dirty="0">
                <a:solidFill>
                  <a:schemeClr val="tx1"/>
                </a:solidFill>
                <a:latin typeface="ＭＳ 明朝" panose="02020609040205080304" pitchFamily="17" charset="-128"/>
                <a:ea typeface="ＭＳ 明朝" panose="02020609040205080304" pitchFamily="17" charset="-128"/>
              </a:rPr>
              <a:t>　　　　　　　　　　　　対象診療</a:t>
            </a:r>
            <a:r>
              <a:rPr lang="ja-JP" altLang="en-US" sz="800" b="1">
                <a:solidFill>
                  <a:schemeClr val="tx1"/>
                </a:solidFill>
                <a:latin typeface="ＭＳ 明朝" panose="02020609040205080304" pitchFamily="17" charset="-128"/>
                <a:ea typeface="ＭＳ 明朝" panose="02020609040205080304" pitchFamily="17" charset="-128"/>
              </a:rPr>
              <a:t>年月は</a:t>
            </a:r>
            <a:r>
              <a:rPr lang="ja-JP" altLang="en-US" sz="800" b="1">
                <a:solidFill>
                  <a:srgbClr val="000000"/>
                </a:solidFill>
                <a:latin typeface="ＭＳ 明朝" panose="02020609040205080304" pitchFamily="17" charset="-128"/>
                <a:ea typeface="ＭＳ 明朝" panose="02020609040205080304" pitchFamily="17" charset="-128"/>
                <a:cs typeface="Meiryo UI" pitchFamily="50" charset="-128"/>
              </a:rPr>
              <a:t>令和</a:t>
            </a:r>
            <a:r>
              <a:rPr lang="en-US" altLang="ja-JP" sz="800" b="1">
                <a:solidFill>
                  <a:srgbClr val="000000"/>
                </a:solidFill>
                <a:latin typeface="ＭＳ 明朝" panose="02020609040205080304" pitchFamily="17" charset="-128"/>
                <a:ea typeface="ＭＳ 明朝" panose="02020609040205080304" pitchFamily="17" charset="-128"/>
                <a:cs typeface="Meiryo UI" pitchFamily="50" charset="-128"/>
              </a:rPr>
              <a:t>4</a:t>
            </a:r>
            <a:r>
              <a:rPr lang="ja-JP" altLang="en-US" sz="800" b="1">
                <a:solidFill>
                  <a:srgbClr val="000000"/>
                </a:solidFill>
                <a:latin typeface="ＭＳ 明朝" panose="02020609040205080304" pitchFamily="17" charset="-128"/>
                <a:ea typeface="ＭＳ 明朝" panose="02020609040205080304" pitchFamily="17" charset="-128"/>
                <a:cs typeface="Meiryo UI" pitchFamily="50" charset="-128"/>
              </a:rPr>
              <a:t>年</a:t>
            </a:r>
            <a:r>
              <a:rPr lang="en-US" altLang="ja-JP" sz="800" b="1">
                <a:solidFill>
                  <a:srgbClr val="000000"/>
                </a:solidFill>
                <a:latin typeface="ＭＳ 明朝" panose="02020609040205080304" pitchFamily="17" charset="-128"/>
                <a:ea typeface="ＭＳ 明朝" panose="02020609040205080304" pitchFamily="17" charset="-128"/>
                <a:cs typeface="Meiryo UI" pitchFamily="50" charset="-128"/>
              </a:rPr>
              <a:t>4</a:t>
            </a:r>
            <a:r>
              <a:rPr lang="ja-JP" altLang="en-US" sz="800" b="1">
                <a:solidFill>
                  <a:srgbClr val="000000"/>
                </a:solidFill>
                <a:latin typeface="ＭＳ 明朝" panose="02020609040205080304" pitchFamily="17" charset="-128"/>
                <a:ea typeface="ＭＳ 明朝" panose="02020609040205080304" pitchFamily="17" charset="-128"/>
                <a:cs typeface="Meiryo UI" pitchFamily="50" charset="-128"/>
              </a:rPr>
              <a:t>月～令和</a:t>
            </a:r>
            <a:r>
              <a:rPr lang="en-US" altLang="ja-JP" sz="800" b="1">
                <a:solidFill>
                  <a:srgbClr val="000000"/>
                </a:solidFill>
                <a:latin typeface="ＭＳ 明朝" panose="02020609040205080304" pitchFamily="17" charset="-128"/>
                <a:ea typeface="ＭＳ 明朝" panose="02020609040205080304" pitchFamily="17" charset="-128"/>
                <a:cs typeface="Meiryo UI" pitchFamily="50" charset="-128"/>
              </a:rPr>
              <a:t>5</a:t>
            </a:r>
            <a:r>
              <a:rPr lang="ja-JP" altLang="en-US" sz="800" b="1">
                <a:solidFill>
                  <a:srgbClr val="000000"/>
                </a:solidFill>
                <a:latin typeface="ＭＳ 明朝" panose="02020609040205080304" pitchFamily="17" charset="-128"/>
                <a:ea typeface="ＭＳ 明朝" panose="02020609040205080304" pitchFamily="17" charset="-128"/>
                <a:cs typeface="Meiryo UI" pitchFamily="50" charset="-128"/>
              </a:rPr>
              <a:t>年</a:t>
            </a:r>
            <a:r>
              <a:rPr lang="en-US" altLang="ja-JP" sz="800" b="1">
                <a:solidFill>
                  <a:srgbClr val="000000"/>
                </a:solidFill>
                <a:latin typeface="ＭＳ 明朝" panose="02020609040205080304" pitchFamily="17" charset="-128"/>
                <a:ea typeface="ＭＳ 明朝" panose="02020609040205080304" pitchFamily="17" charset="-128"/>
                <a:cs typeface="Meiryo UI" pitchFamily="50" charset="-128"/>
              </a:rPr>
              <a:t>3</a:t>
            </a:r>
            <a:r>
              <a:rPr lang="ja-JP" altLang="en-US" sz="800" b="1">
                <a:solidFill>
                  <a:srgbClr val="000000"/>
                </a:solidFill>
                <a:latin typeface="ＭＳ 明朝" panose="02020609040205080304" pitchFamily="17" charset="-128"/>
                <a:ea typeface="ＭＳ 明朝" panose="02020609040205080304" pitchFamily="17" charset="-128"/>
                <a:cs typeface="Meiryo UI" pitchFamily="50" charset="-128"/>
              </a:rPr>
              <a:t>月診療分</a:t>
            </a:r>
            <a:r>
              <a:rPr lang="en-US" altLang="ja-JP" sz="800" b="1">
                <a:solidFill>
                  <a:srgbClr val="000000"/>
                </a:solidFill>
                <a:latin typeface="ＭＳ 明朝" panose="02020609040205080304" pitchFamily="17" charset="-128"/>
                <a:ea typeface="ＭＳ 明朝" panose="02020609040205080304" pitchFamily="17" charset="-128"/>
                <a:cs typeface="Meiryo UI" pitchFamily="50" charset="-128"/>
              </a:rPr>
              <a:t>(12</a:t>
            </a:r>
            <a:r>
              <a:rPr lang="ja-JP" altLang="en-US" sz="800" b="1">
                <a:solidFill>
                  <a:srgbClr val="000000"/>
                </a:solidFill>
                <a:latin typeface="ＭＳ 明朝" panose="02020609040205080304" pitchFamily="17" charset="-128"/>
                <a:ea typeface="ＭＳ 明朝" panose="02020609040205080304" pitchFamily="17" charset="-128"/>
                <a:cs typeface="Meiryo UI" pitchFamily="50" charset="-128"/>
              </a:rPr>
              <a:t>カ月分</a:t>
            </a:r>
            <a:r>
              <a:rPr lang="en-US" altLang="ja-JP" sz="800" b="1">
                <a:solidFill>
                  <a:srgbClr val="000000"/>
                </a:solidFill>
                <a:latin typeface="ＭＳ 明朝" panose="02020609040205080304" pitchFamily="17" charset="-128"/>
                <a:ea typeface="ＭＳ 明朝" panose="02020609040205080304" pitchFamily="17" charset="-128"/>
                <a:cs typeface="Meiryo UI" pitchFamily="50" charset="-128"/>
              </a:rPr>
              <a:t>)</a:t>
            </a:r>
            <a:r>
              <a:rPr lang="ja-JP" altLang="en-US" sz="800" b="1">
                <a:solidFill>
                  <a:schemeClr val="tx1"/>
                </a:solidFill>
                <a:latin typeface="ＭＳ 明朝" panose="02020609040205080304" pitchFamily="17" charset="-128"/>
                <a:ea typeface="ＭＳ 明朝" panose="02020609040205080304" pitchFamily="17" charset="-128"/>
              </a:rPr>
              <a:t>。</a:t>
            </a:r>
            <a:endParaRPr lang="en-US" altLang="ja-JP" sz="800" b="1" dirty="0">
              <a:solidFill>
                <a:schemeClr val="tx1"/>
              </a:solidFill>
              <a:latin typeface="ＭＳ 明朝" panose="02020609040205080304" pitchFamily="17" charset="-128"/>
              <a:ea typeface="ＭＳ 明朝" panose="02020609040205080304" pitchFamily="17" charset="-128"/>
            </a:endParaRPr>
          </a:p>
          <a:p>
            <a:r>
              <a:rPr lang="ja-JP" altLang="en-US" sz="800" b="1" dirty="0">
                <a:solidFill>
                  <a:schemeClr val="tx1"/>
                </a:solidFill>
                <a:latin typeface="ＭＳ 明朝" panose="02020609040205080304" pitchFamily="17" charset="-128"/>
                <a:ea typeface="ＭＳ 明朝" panose="02020609040205080304" pitchFamily="17" charset="-128"/>
              </a:rPr>
              <a:t>データ化範囲</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分析対象</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健康診査</a:t>
            </a:r>
            <a:r>
              <a:rPr lang="ja-JP" altLang="en-US" sz="800" b="1">
                <a:solidFill>
                  <a:schemeClr val="tx1"/>
                </a:solidFill>
                <a:latin typeface="ＭＳ 明朝" panose="02020609040205080304" pitchFamily="17" charset="-128"/>
                <a:ea typeface="ＭＳ 明朝" panose="02020609040205080304" pitchFamily="17" charset="-128"/>
              </a:rPr>
              <a:t>データは令和</a:t>
            </a:r>
            <a:r>
              <a:rPr lang="en-US" altLang="ja-JP" sz="800" b="1">
                <a:solidFill>
                  <a:schemeClr val="tx1"/>
                </a:solidFill>
                <a:latin typeface="ＭＳ 明朝" panose="02020609040205080304" pitchFamily="17" charset="-128"/>
                <a:ea typeface="ＭＳ 明朝" panose="02020609040205080304" pitchFamily="17" charset="-128"/>
              </a:rPr>
              <a:t>4</a:t>
            </a:r>
            <a:r>
              <a:rPr lang="ja-JP" altLang="en-US" sz="800" b="1">
                <a:solidFill>
                  <a:schemeClr val="tx1"/>
                </a:solidFill>
                <a:latin typeface="ＭＳ 明朝" panose="02020609040205080304" pitchFamily="17" charset="-128"/>
                <a:ea typeface="ＭＳ 明朝" panose="02020609040205080304" pitchFamily="17" charset="-128"/>
              </a:rPr>
              <a:t>年</a:t>
            </a:r>
            <a:r>
              <a:rPr lang="en-US" altLang="ja-JP" sz="800" b="1">
                <a:solidFill>
                  <a:schemeClr val="tx1"/>
                </a:solidFill>
                <a:latin typeface="ＭＳ 明朝" panose="02020609040205080304" pitchFamily="17" charset="-128"/>
                <a:ea typeface="ＭＳ 明朝" panose="02020609040205080304" pitchFamily="17" charset="-128"/>
              </a:rPr>
              <a:t>4</a:t>
            </a:r>
            <a:r>
              <a:rPr lang="ja-JP" altLang="en-US" sz="800" b="1">
                <a:solidFill>
                  <a:schemeClr val="tx1"/>
                </a:solidFill>
                <a:latin typeface="ＭＳ 明朝" panose="02020609040205080304" pitchFamily="17" charset="-128"/>
                <a:ea typeface="ＭＳ 明朝" panose="02020609040205080304" pitchFamily="17" charset="-128"/>
              </a:rPr>
              <a:t>月～令和</a:t>
            </a:r>
            <a:r>
              <a:rPr lang="en-US" altLang="ja-JP" sz="800" b="1">
                <a:solidFill>
                  <a:schemeClr val="tx1"/>
                </a:solidFill>
                <a:latin typeface="ＭＳ 明朝" panose="02020609040205080304" pitchFamily="17" charset="-128"/>
                <a:ea typeface="ＭＳ 明朝" panose="02020609040205080304" pitchFamily="17" charset="-128"/>
              </a:rPr>
              <a:t>5</a:t>
            </a:r>
            <a:r>
              <a:rPr lang="ja-JP" altLang="en-US" sz="800" b="1">
                <a:solidFill>
                  <a:schemeClr val="tx1"/>
                </a:solidFill>
                <a:latin typeface="ＭＳ 明朝" panose="02020609040205080304" pitchFamily="17" charset="-128"/>
                <a:ea typeface="ＭＳ 明朝" panose="02020609040205080304" pitchFamily="17" charset="-128"/>
              </a:rPr>
              <a:t>年</a:t>
            </a:r>
            <a:r>
              <a:rPr lang="en-US" altLang="ja-JP" sz="800" b="1">
                <a:solidFill>
                  <a:schemeClr val="tx1"/>
                </a:solidFill>
                <a:latin typeface="ＭＳ 明朝" panose="02020609040205080304" pitchFamily="17" charset="-128"/>
                <a:ea typeface="ＭＳ 明朝" panose="02020609040205080304" pitchFamily="17" charset="-128"/>
              </a:rPr>
              <a:t>3</a:t>
            </a:r>
            <a:r>
              <a:rPr lang="ja-JP" altLang="en-US" sz="800" b="1">
                <a:solidFill>
                  <a:schemeClr val="tx1"/>
                </a:solidFill>
                <a:latin typeface="ＭＳ 明朝" panose="02020609040205080304" pitchFamily="17" charset="-128"/>
                <a:ea typeface="ＭＳ 明朝" panose="02020609040205080304" pitchFamily="17" charset="-128"/>
              </a:rPr>
              <a:t>月健診分</a:t>
            </a:r>
            <a:r>
              <a:rPr lang="en-US" altLang="ja-JP" sz="800" b="1">
                <a:solidFill>
                  <a:schemeClr val="tx1"/>
                </a:solidFill>
                <a:latin typeface="ＭＳ 明朝" panose="02020609040205080304" pitchFamily="17" charset="-128"/>
                <a:ea typeface="ＭＳ 明朝" panose="02020609040205080304" pitchFamily="17" charset="-128"/>
              </a:rPr>
              <a:t>(12</a:t>
            </a:r>
            <a:r>
              <a:rPr lang="ja-JP" altLang="en-US" sz="800" b="1">
                <a:solidFill>
                  <a:schemeClr val="tx1"/>
                </a:solidFill>
                <a:latin typeface="ＭＳ 明朝" panose="02020609040205080304" pitchFamily="17" charset="-128"/>
                <a:ea typeface="ＭＳ 明朝" panose="02020609040205080304" pitchFamily="17" charset="-128"/>
              </a:rPr>
              <a:t>カ月分</a:t>
            </a:r>
            <a:r>
              <a:rPr lang="en-US" altLang="ja-JP" sz="800" b="1">
                <a:solidFill>
                  <a:schemeClr val="tx1"/>
                </a:solidFill>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a:t>
            </a:r>
            <a:endParaRPr lang="en-US" altLang="ja-JP" sz="800" b="1" dirty="0">
              <a:solidFill>
                <a:schemeClr val="tx1"/>
              </a:solidFill>
              <a:latin typeface="ＭＳ 明朝" panose="02020609040205080304" pitchFamily="17" charset="-128"/>
              <a:ea typeface="ＭＳ 明朝" panose="02020609040205080304" pitchFamily="17" charset="-128"/>
            </a:endParaRPr>
          </a:p>
          <a:p>
            <a:r>
              <a:rPr lang="ja-JP" altLang="en-US" sz="800" b="1" dirty="0">
                <a:solidFill>
                  <a:schemeClr val="tx1"/>
                </a:solidFill>
                <a:latin typeface="ＭＳ 明朝" panose="02020609040205080304" pitchFamily="17" charset="-128"/>
                <a:ea typeface="ＭＳ 明朝" panose="02020609040205080304" pitchFamily="17" charset="-128"/>
              </a:rPr>
              <a:t>資格確認</a:t>
            </a:r>
            <a:r>
              <a:rPr lang="ja-JP" altLang="en-US" sz="800" b="1">
                <a:solidFill>
                  <a:schemeClr val="tx1"/>
                </a:solidFill>
                <a:latin typeface="ＭＳ 明朝" panose="02020609040205080304" pitchFamily="17" charset="-128"/>
                <a:ea typeface="ＭＳ 明朝" panose="02020609040205080304" pitchFamily="17" charset="-128"/>
              </a:rPr>
              <a:t>日</a:t>
            </a:r>
            <a:r>
              <a:rPr lang="en-US" altLang="ja-JP" sz="800" b="1">
                <a:solidFill>
                  <a:schemeClr val="tx1"/>
                </a:solidFill>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令和</a:t>
            </a:r>
            <a:r>
              <a:rPr lang="en-US" altLang="ja-JP" sz="800" b="1">
                <a:solidFill>
                  <a:schemeClr val="tx1"/>
                </a:solidFill>
                <a:latin typeface="ＭＳ 明朝" panose="02020609040205080304" pitchFamily="17" charset="-128"/>
                <a:ea typeface="ＭＳ 明朝" panose="02020609040205080304" pitchFamily="17" charset="-128"/>
              </a:rPr>
              <a:t>5</a:t>
            </a:r>
            <a:r>
              <a:rPr lang="ja-JP" altLang="en-US" sz="800" b="1">
                <a:solidFill>
                  <a:schemeClr val="tx1"/>
                </a:solidFill>
                <a:latin typeface="ＭＳ 明朝" panose="02020609040205080304" pitchFamily="17" charset="-128"/>
                <a:ea typeface="ＭＳ 明朝" panose="02020609040205080304" pitchFamily="17" charset="-128"/>
              </a:rPr>
              <a:t>年</a:t>
            </a:r>
            <a:r>
              <a:rPr lang="en-US" altLang="ja-JP" sz="800" b="1">
                <a:solidFill>
                  <a:schemeClr val="tx1"/>
                </a:solidFill>
                <a:latin typeface="ＭＳ 明朝" panose="02020609040205080304" pitchFamily="17" charset="-128"/>
                <a:ea typeface="ＭＳ 明朝" panose="02020609040205080304" pitchFamily="17" charset="-128"/>
              </a:rPr>
              <a:t>3</a:t>
            </a:r>
            <a:r>
              <a:rPr lang="ja-JP" altLang="en-US" sz="800" b="1">
                <a:solidFill>
                  <a:schemeClr val="tx1"/>
                </a:solidFill>
                <a:latin typeface="ＭＳ 明朝" panose="02020609040205080304" pitchFamily="17" charset="-128"/>
                <a:ea typeface="ＭＳ 明朝" panose="02020609040205080304" pitchFamily="17" charset="-128"/>
              </a:rPr>
              <a:t>月</a:t>
            </a:r>
            <a:r>
              <a:rPr lang="en-US" altLang="ja-JP" sz="800" b="1">
                <a:solidFill>
                  <a:schemeClr val="tx1"/>
                </a:solidFill>
                <a:latin typeface="ＭＳ 明朝" panose="02020609040205080304" pitchFamily="17" charset="-128"/>
                <a:ea typeface="ＭＳ 明朝" panose="02020609040205080304" pitchFamily="17" charset="-128"/>
              </a:rPr>
              <a:t>31</a:t>
            </a:r>
            <a:r>
              <a:rPr lang="ja-JP" altLang="en-US" sz="800" b="1">
                <a:solidFill>
                  <a:schemeClr val="tx1"/>
                </a:solidFill>
                <a:latin typeface="ＭＳ 明朝" panose="02020609040205080304" pitchFamily="17" charset="-128"/>
                <a:ea typeface="ＭＳ 明朝" panose="02020609040205080304" pitchFamily="17" charset="-128"/>
              </a:rPr>
              <a:t>日時点。</a:t>
            </a:r>
            <a:endParaRPr lang="en-US" altLang="ja-JP" sz="800" b="1" dirty="0">
              <a:solidFill>
                <a:schemeClr val="tx1"/>
              </a:solidFill>
              <a:latin typeface="ＭＳ 明朝" panose="02020609040205080304" pitchFamily="17" charset="-128"/>
              <a:ea typeface="ＭＳ 明朝" panose="02020609040205080304" pitchFamily="17" charset="-128"/>
            </a:endParaRPr>
          </a:p>
          <a:p>
            <a:r>
              <a:rPr lang="ja-JP" altLang="en-US" sz="800" b="1" dirty="0">
                <a:solidFill>
                  <a:schemeClr val="tx1"/>
                </a:solidFill>
                <a:latin typeface="ＭＳ 明朝" panose="02020609040205080304" pitchFamily="17" charset="-128"/>
                <a:ea typeface="ＭＳ 明朝" panose="02020609040205080304" pitchFamily="17" charset="-128"/>
              </a:rPr>
              <a:t>非対象者</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健康診査受診における質問表の服薬の項目にて一項目でも</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はい</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と回答した健康診査受診者は</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服薬有</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err="1">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服薬の全項目</a:t>
            </a:r>
            <a:endParaRPr lang="en-US" altLang="ja-JP" sz="800" b="1" dirty="0">
              <a:solidFill>
                <a:schemeClr val="tx1"/>
              </a:solidFill>
              <a:latin typeface="ＭＳ 明朝" panose="02020609040205080304" pitchFamily="17" charset="-128"/>
              <a:ea typeface="ＭＳ 明朝" panose="02020609040205080304" pitchFamily="17" charset="-128"/>
            </a:endParaRPr>
          </a:p>
          <a:p>
            <a:r>
              <a:rPr lang="ja-JP" altLang="en-US" sz="800" b="1" dirty="0">
                <a:solidFill>
                  <a:schemeClr val="tx1"/>
                </a:solidFill>
                <a:latin typeface="ＭＳ 明朝" panose="02020609040205080304" pitchFamily="17" charset="-128"/>
                <a:ea typeface="ＭＳ 明朝" panose="02020609040205080304" pitchFamily="17" charset="-128"/>
              </a:rPr>
              <a:t>　　　　　</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なし</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と回答した健康診査受診者は</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服薬無</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で表記。</a:t>
            </a:r>
            <a:endParaRPr lang="en-US" altLang="ja-JP" sz="800" b="1" dirty="0">
              <a:solidFill>
                <a:schemeClr val="tx1"/>
              </a:solidFill>
              <a:latin typeface="ＭＳ 明朝" panose="02020609040205080304" pitchFamily="17" charset="-128"/>
              <a:ea typeface="ＭＳ 明朝" panose="02020609040205080304" pitchFamily="17" charset="-128"/>
            </a:endParaRPr>
          </a:p>
          <a:p>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生活習慣病医療費</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糖尿病、高血圧症、脂質異常症</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で投薬のあった患者の生活習慣病医療費。</a:t>
            </a:r>
          </a:p>
          <a:p>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生活習慣病患者数</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糖尿病、高血圧症、脂質異常症</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で投薬のあった患者数。合計人数は、入院、入院外の区分けなく集計した実人数。</a:t>
            </a:r>
          </a:p>
          <a:p>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生活習慣病患者一人当たり医療費</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糖尿病、高血圧症、脂質異常症</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で投薬のあった患者一人当たりの生活習慣病医療費。</a:t>
            </a:r>
          </a:p>
        </p:txBody>
      </p:sp>
      <p:sp>
        <p:nvSpPr>
          <p:cNvPr id="13" name="正方形/長方形 12">
            <a:extLst>
              <a:ext uri="{FF2B5EF4-FFF2-40B4-BE49-F238E27FC236}">
                <a16:creationId xmlns:a16="http://schemas.microsoft.com/office/drawing/2014/main" id="{65FDE2C9-1755-4CA4-9B0D-63F2FCC3EB76}"/>
              </a:ext>
            </a:extLst>
          </p:cNvPr>
          <p:cNvSpPr>
            <a:spLocks noChangeAspect="1"/>
          </p:cNvSpPr>
          <p:nvPr/>
        </p:nvSpPr>
        <p:spPr>
          <a:xfrm>
            <a:off x="170434" y="8288622"/>
            <a:ext cx="6223824" cy="784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bIns="0" rtlCol="0" anchor="t">
            <a:spAutoFit/>
          </a:bodyPr>
          <a:lstStyle/>
          <a:p>
            <a:r>
              <a:rPr lang="ja-JP" altLang="en-US" sz="800" b="1" dirty="0">
                <a:solidFill>
                  <a:schemeClr val="tx1"/>
                </a:solidFill>
                <a:latin typeface="ＭＳ 明朝" panose="02020609040205080304" pitchFamily="17" charset="-128"/>
                <a:ea typeface="ＭＳ 明朝" panose="02020609040205080304" pitchFamily="17" charset="-128"/>
              </a:rPr>
              <a:t>データ化範囲</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分析</a:t>
            </a:r>
            <a:r>
              <a:rPr lang="ja-JP" altLang="en-US" sz="800" b="1">
                <a:solidFill>
                  <a:schemeClr val="tx1"/>
                </a:solidFill>
                <a:latin typeface="ＭＳ 明朝" panose="02020609040205080304" pitchFamily="17" charset="-128"/>
                <a:ea typeface="ＭＳ 明朝" panose="02020609040205080304" pitchFamily="17" charset="-128"/>
              </a:rPr>
              <a:t>対象</a:t>
            </a:r>
            <a:r>
              <a:rPr lang="en-US" altLang="ja-JP" sz="800" b="1">
                <a:solidFill>
                  <a:schemeClr val="tx1"/>
                </a:solidFill>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入院外、調剤の電子レセプト。</a:t>
            </a:r>
            <a:endParaRPr lang="en-US" altLang="ja-JP" sz="800" b="1" dirty="0">
              <a:solidFill>
                <a:schemeClr val="tx1"/>
              </a:solidFill>
              <a:latin typeface="ＭＳ 明朝" panose="02020609040205080304" pitchFamily="17" charset="-128"/>
              <a:ea typeface="ＭＳ 明朝" panose="02020609040205080304" pitchFamily="17" charset="-128"/>
            </a:endParaRPr>
          </a:p>
          <a:p>
            <a:r>
              <a:rPr lang="ja-JP" altLang="en-US" sz="800" b="1" dirty="0">
                <a:solidFill>
                  <a:schemeClr val="tx1"/>
                </a:solidFill>
                <a:latin typeface="ＭＳ 明朝" panose="02020609040205080304" pitchFamily="17" charset="-128"/>
                <a:ea typeface="ＭＳ 明朝" panose="02020609040205080304" pitchFamily="17" charset="-128"/>
              </a:rPr>
              <a:t>　　　　　　　　　　　　対象診療</a:t>
            </a:r>
            <a:r>
              <a:rPr lang="ja-JP" altLang="en-US" sz="800" b="1">
                <a:solidFill>
                  <a:schemeClr val="tx1"/>
                </a:solidFill>
                <a:latin typeface="ＭＳ 明朝" panose="02020609040205080304" pitchFamily="17" charset="-128"/>
                <a:ea typeface="ＭＳ 明朝" panose="02020609040205080304" pitchFamily="17" charset="-128"/>
              </a:rPr>
              <a:t>年月は</a:t>
            </a:r>
            <a:r>
              <a:rPr lang="ja-JP" altLang="en-US" sz="800" b="1">
                <a:solidFill>
                  <a:srgbClr val="000000"/>
                </a:solidFill>
                <a:latin typeface="ＭＳ 明朝" panose="02020609040205080304" pitchFamily="17" charset="-128"/>
                <a:ea typeface="ＭＳ 明朝" panose="02020609040205080304" pitchFamily="17" charset="-128"/>
                <a:cs typeface="Meiryo UI" pitchFamily="50" charset="-128"/>
              </a:rPr>
              <a:t>令和</a:t>
            </a:r>
            <a:r>
              <a:rPr lang="en-US" altLang="ja-JP" sz="800" b="1">
                <a:solidFill>
                  <a:srgbClr val="000000"/>
                </a:solidFill>
                <a:latin typeface="ＭＳ 明朝" panose="02020609040205080304" pitchFamily="17" charset="-128"/>
                <a:ea typeface="ＭＳ 明朝" panose="02020609040205080304" pitchFamily="17" charset="-128"/>
                <a:cs typeface="Meiryo UI" pitchFamily="50" charset="-128"/>
              </a:rPr>
              <a:t>4</a:t>
            </a:r>
            <a:r>
              <a:rPr lang="ja-JP" altLang="en-US" sz="800" b="1">
                <a:solidFill>
                  <a:srgbClr val="000000"/>
                </a:solidFill>
                <a:latin typeface="ＭＳ 明朝" panose="02020609040205080304" pitchFamily="17" charset="-128"/>
                <a:ea typeface="ＭＳ 明朝" panose="02020609040205080304" pitchFamily="17" charset="-128"/>
                <a:cs typeface="Meiryo UI" pitchFamily="50" charset="-128"/>
              </a:rPr>
              <a:t>年</a:t>
            </a:r>
            <a:r>
              <a:rPr lang="en-US" altLang="ja-JP" sz="800" b="1">
                <a:solidFill>
                  <a:srgbClr val="000000"/>
                </a:solidFill>
                <a:latin typeface="ＭＳ 明朝" panose="02020609040205080304" pitchFamily="17" charset="-128"/>
                <a:ea typeface="ＭＳ 明朝" panose="02020609040205080304" pitchFamily="17" charset="-128"/>
                <a:cs typeface="Meiryo UI" pitchFamily="50" charset="-128"/>
              </a:rPr>
              <a:t>4</a:t>
            </a:r>
            <a:r>
              <a:rPr lang="ja-JP" altLang="en-US" sz="800" b="1">
                <a:solidFill>
                  <a:srgbClr val="000000"/>
                </a:solidFill>
                <a:latin typeface="ＭＳ 明朝" panose="02020609040205080304" pitchFamily="17" charset="-128"/>
                <a:ea typeface="ＭＳ 明朝" panose="02020609040205080304" pitchFamily="17" charset="-128"/>
                <a:cs typeface="Meiryo UI" pitchFamily="50" charset="-128"/>
              </a:rPr>
              <a:t>月～令和</a:t>
            </a:r>
            <a:r>
              <a:rPr lang="en-US" altLang="ja-JP" sz="800" b="1">
                <a:solidFill>
                  <a:srgbClr val="000000"/>
                </a:solidFill>
                <a:latin typeface="ＭＳ 明朝" panose="02020609040205080304" pitchFamily="17" charset="-128"/>
                <a:ea typeface="ＭＳ 明朝" panose="02020609040205080304" pitchFamily="17" charset="-128"/>
                <a:cs typeface="Meiryo UI" pitchFamily="50" charset="-128"/>
              </a:rPr>
              <a:t>5</a:t>
            </a:r>
            <a:r>
              <a:rPr lang="ja-JP" altLang="en-US" sz="800" b="1">
                <a:solidFill>
                  <a:srgbClr val="000000"/>
                </a:solidFill>
                <a:latin typeface="ＭＳ 明朝" panose="02020609040205080304" pitchFamily="17" charset="-128"/>
                <a:ea typeface="ＭＳ 明朝" panose="02020609040205080304" pitchFamily="17" charset="-128"/>
                <a:cs typeface="Meiryo UI" pitchFamily="50" charset="-128"/>
              </a:rPr>
              <a:t>年</a:t>
            </a:r>
            <a:r>
              <a:rPr lang="en-US" altLang="ja-JP" sz="800" b="1">
                <a:solidFill>
                  <a:srgbClr val="000000"/>
                </a:solidFill>
                <a:latin typeface="ＭＳ 明朝" panose="02020609040205080304" pitchFamily="17" charset="-128"/>
                <a:ea typeface="ＭＳ 明朝" panose="02020609040205080304" pitchFamily="17" charset="-128"/>
                <a:cs typeface="Meiryo UI" pitchFamily="50" charset="-128"/>
              </a:rPr>
              <a:t>3</a:t>
            </a:r>
            <a:r>
              <a:rPr lang="ja-JP" altLang="en-US" sz="800" b="1">
                <a:solidFill>
                  <a:srgbClr val="000000"/>
                </a:solidFill>
                <a:latin typeface="ＭＳ 明朝" panose="02020609040205080304" pitchFamily="17" charset="-128"/>
                <a:ea typeface="ＭＳ 明朝" panose="02020609040205080304" pitchFamily="17" charset="-128"/>
                <a:cs typeface="Meiryo UI" pitchFamily="50" charset="-128"/>
              </a:rPr>
              <a:t>月診療分</a:t>
            </a:r>
            <a:r>
              <a:rPr lang="en-US" altLang="ja-JP" sz="800" b="1">
                <a:solidFill>
                  <a:srgbClr val="000000"/>
                </a:solidFill>
                <a:latin typeface="ＭＳ 明朝" panose="02020609040205080304" pitchFamily="17" charset="-128"/>
                <a:ea typeface="ＭＳ 明朝" panose="02020609040205080304" pitchFamily="17" charset="-128"/>
                <a:cs typeface="Meiryo UI" pitchFamily="50" charset="-128"/>
              </a:rPr>
              <a:t>(12</a:t>
            </a:r>
            <a:r>
              <a:rPr lang="ja-JP" altLang="en-US" sz="800" b="1">
                <a:solidFill>
                  <a:srgbClr val="000000"/>
                </a:solidFill>
                <a:latin typeface="ＭＳ 明朝" panose="02020609040205080304" pitchFamily="17" charset="-128"/>
                <a:ea typeface="ＭＳ 明朝" panose="02020609040205080304" pitchFamily="17" charset="-128"/>
                <a:cs typeface="Meiryo UI" pitchFamily="50" charset="-128"/>
              </a:rPr>
              <a:t>カ月分</a:t>
            </a:r>
            <a:r>
              <a:rPr lang="en-US" altLang="ja-JP" sz="800" b="1">
                <a:solidFill>
                  <a:srgbClr val="000000"/>
                </a:solidFill>
                <a:latin typeface="ＭＳ 明朝" panose="02020609040205080304" pitchFamily="17" charset="-128"/>
                <a:ea typeface="ＭＳ 明朝" panose="02020609040205080304" pitchFamily="17" charset="-128"/>
                <a:cs typeface="Meiryo UI" pitchFamily="50" charset="-128"/>
              </a:rPr>
              <a:t>)</a:t>
            </a:r>
            <a:r>
              <a:rPr lang="ja-JP" altLang="en-US" sz="800" b="1">
                <a:solidFill>
                  <a:schemeClr val="tx1"/>
                </a:solidFill>
                <a:latin typeface="ＭＳ 明朝" panose="02020609040205080304" pitchFamily="17" charset="-128"/>
                <a:ea typeface="ＭＳ 明朝" panose="02020609040205080304" pitchFamily="17" charset="-128"/>
              </a:rPr>
              <a:t>。</a:t>
            </a:r>
            <a:endParaRPr lang="en-US" altLang="ja-JP" sz="800" b="1" dirty="0">
              <a:solidFill>
                <a:schemeClr val="tx1"/>
              </a:solidFill>
              <a:latin typeface="ＭＳ 明朝" panose="02020609040205080304" pitchFamily="17" charset="-128"/>
              <a:ea typeface="ＭＳ 明朝" panose="02020609040205080304" pitchFamily="17" charset="-128"/>
            </a:endParaRPr>
          </a:p>
          <a:p>
            <a:r>
              <a:rPr lang="ja-JP" altLang="en-US" sz="800" b="1" dirty="0">
                <a:solidFill>
                  <a:schemeClr val="tx1"/>
                </a:solidFill>
                <a:latin typeface="ＭＳ 明朝" panose="02020609040205080304" pitchFamily="17" charset="-128"/>
                <a:ea typeface="ＭＳ 明朝" panose="02020609040205080304" pitchFamily="17" charset="-128"/>
              </a:rPr>
              <a:t>データ化範囲</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分析対象</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健康診査</a:t>
            </a:r>
            <a:r>
              <a:rPr lang="ja-JP" altLang="en-US" sz="800" b="1">
                <a:solidFill>
                  <a:schemeClr val="tx1"/>
                </a:solidFill>
                <a:latin typeface="ＭＳ 明朝" panose="02020609040205080304" pitchFamily="17" charset="-128"/>
                <a:ea typeface="ＭＳ 明朝" panose="02020609040205080304" pitchFamily="17" charset="-128"/>
              </a:rPr>
              <a:t>データは令和</a:t>
            </a:r>
            <a:r>
              <a:rPr lang="en-US" altLang="ja-JP" sz="800" b="1">
                <a:solidFill>
                  <a:schemeClr val="tx1"/>
                </a:solidFill>
                <a:latin typeface="ＭＳ 明朝" panose="02020609040205080304" pitchFamily="17" charset="-128"/>
                <a:ea typeface="ＭＳ 明朝" panose="02020609040205080304" pitchFamily="17" charset="-128"/>
              </a:rPr>
              <a:t>4</a:t>
            </a:r>
            <a:r>
              <a:rPr lang="ja-JP" altLang="en-US" sz="800" b="1">
                <a:solidFill>
                  <a:schemeClr val="tx1"/>
                </a:solidFill>
                <a:latin typeface="ＭＳ 明朝" panose="02020609040205080304" pitchFamily="17" charset="-128"/>
                <a:ea typeface="ＭＳ 明朝" panose="02020609040205080304" pitchFamily="17" charset="-128"/>
              </a:rPr>
              <a:t>年</a:t>
            </a:r>
            <a:r>
              <a:rPr lang="en-US" altLang="ja-JP" sz="800" b="1">
                <a:solidFill>
                  <a:schemeClr val="tx1"/>
                </a:solidFill>
                <a:latin typeface="ＭＳ 明朝" panose="02020609040205080304" pitchFamily="17" charset="-128"/>
                <a:ea typeface="ＭＳ 明朝" panose="02020609040205080304" pitchFamily="17" charset="-128"/>
              </a:rPr>
              <a:t>4</a:t>
            </a:r>
            <a:r>
              <a:rPr lang="ja-JP" altLang="en-US" sz="800" b="1">
                <a:solidFill>
                  <a:schemeClr val="tx1"/>
                </a:solidFill>
                <a:latin typeface="ＭＳ 明朝" panose="02020609040205080304" pitchFamily="17" charset="-128"/>
                <a:ea typeface="ＭＳ 明朝" panose="02020609040205080304" pitchFamily="17" charset="-128"/>
              </a:rPr>
              <a:t>月～令和</a:t>
            </a:r>
            <a:r>
              <a:rPr lang="en-US" altLang="ja-JP" sz="800" b="1">
                <a:solidFill>
                  <a:schemeClr val="tx1"/>
                </a:solidFill>
                <a:latin typeface="ＭＳ 明朝" panose="02020609040205080304" pitchFamily="17" charset="-128"/>
                <a:ea typeface="ＭＳ 明朝" panose="02020609040205080304" pitchFamily="17" charset="-128"/>
              </a:rPr>
              <a:t>5</a:t>
            </a:r>
            <a:r>
              <a:rPr lang="ja-JP" altLang="en-US" sz="800" b="1">
                <a:solidFill>
                  <a:schemeClr val="tx1"/>
                </a:solidFill>
                <a:latin typeface="ＭＳ 明朝" panose="02020609040205080304" pitchFamily="17" charset="-128"/>
                <a:ea typeface="ＭＳ 明朝" panose="02020609040205080304" pitchFamily="17" charset="-128"/>
              </a:rPr>
              <a:t>年</a:t>
            </a:r>
            <a:r>
              <a:rPr lang="en-US" altLang="ja-JP" sz="800" b="1">
                <a:solidFill>
                  <a:schemeClr val="tx1"/>
                </a:solidFill>
                <a:latin typeface="ＭＳ 明朝" panose="02020609040205080304" pitchFamily="17" charset="-128"/>
                <a:ea typeface="ＭＳ 明朝" panose="02020609040205080304" pitchFamily="17" charset="-128"/>
              </a:rPr>
              <a:t>3</a:t>
            </a:r>
            <a:r>
              <a:rPr lang="ja-JP" altLang="en-US" sz="800" b="1">
                <a:solidFill>
                  <a:schemeClr val="tx1"/>
                </a:solidFill>
                <a:latin typeface="ＭＳ 明朝" panose="02020609040205080304" pitchFamily="17" charset="-128"/>
                <a:ea typeface="ＭＳ 明朝" panose="02020609040205080304" pitchFamily="17" charset="-128"/>
              </a:rPr>
              <a:t>月健診分</a:t>
            </a:r>
            <a:r>
              <a:rPr lang="en-US" altLang="ja-JP" sz="800" b="1">
                <a:solidFill>
                  <a:schemeClr val="tx1"/>
                </a:solidFill>
                <a:latin typeface="ＭＳ 明朝" panose="02020609040205080304" pitchFamily="17" charset="-128"/>
                <a:ea typeface="ＭＳ 明朝" panose="02020609040205080304" pitchFamily="17" charset="-128"/>
              </a:rPr>
              <a:t>(12</a:t>
            </a:r>
            <a:r>
              <a:rPr lang="ja-JP" altLang="en-US" sz="800" b="1">
                <a:solidFill>
                  <a:schemeClr val="tx1"/>
                </a:solidFill>
                <a:latin typeface="ＭＳ 明朝" panose="02020609040205080304" pitchFamily="17" charset="-128"/>
                <a:ea typeface="ＭＳ 明朝" panose="02020609040205080304" pitchFamily="17" charset="-128"/>
              </a:rPr>
              <a:t>カ月分</a:t>
            </a:r>
            <a:r>
              <a:rPr lang="en-US" altLang="ja-JP" sz="800" b="1">
                <a:solidFill>
                  <a:schemeClr val="tx1"/>
                </a:solidFill>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a:t>
            </a:r>
            <a:endParaRPr lang="en-US" altLang="ja-JP" sz="800" b="1" dirty="0">
              <a:solidFill>
                <a:schemeClr val="tx1"/>
              </a:solidFill>
              <a:latin typeface="ＭＳ 明朝" panose="02020609040205080304" pitchFamily="17" charset="-128"/>
              <a:ea typeface="ＭＳ 明朝" panose="02020609040205080304" pitchFamily="17" charset="-128"/>
            </a:endParaRPr>
          </a:p>
          <a:p>
            <a:r>
              <a:rPr lang="ja-JP" altLang="en-US" sz="800" b="1" dirty="0">
                <a:solidFill>
                  <a:schemeClr val="tx1"/>
                </a:solidFill>
                <a:latin typeface="ＭＳ 明朝" panose="02020609040205080304" pitchFamily="17" charset="-128"/>
                <a:ea typeface="ＭＳ 明朝" panose="02020609040205080304" pitchFamily="17" charset="-128"/>
              </a:rPr>
              <a:t>資格確認</a:t>
            </a:r>
            <a:r>
              <a:rPr lang="ja-JP" altLang="en-US" sz="800" b="1">
                <a:solidFill>
                  <a:schemeClr val="tx1"/>
                </a:solidFill>
                <a:latin typeface="ＭＳ 明朝" panose="02020609040205080304" pitchFamily="17" charset="-128"/>
                <a:ea typeface="ＭＳ 明朝" panose="02020609040205080304" pitchFamily="17" charset="-128"/>
              </a:rPr>
              <a:t>日</a:t>
            </a:r>
            <a:r>
              <a:rPr lang="en-US" altLang="ja-JP" sz="800" b="1">
                <a:solidFill>
                  <a:schemeClr val="tx1"/>
                </a:solidFill>
                <a:latin typeface="ＭＳ 明朝" panose="02020609040205080304" pitchFamily="17" charset="-128"/>
                <a:ea typeface="ＭＳ 明朝" panose="02020609040205080304" pitchFamily="17" charset="-128"/>
              </a:rPr>
              <a:t>…</a:t>
            </a:r>
            <a:r>
              <a:rPr lang="ja-JP" altLang="en-US" sz="800" b="1">
                <a:solidFill>
                  <a:schemeClr val="tx1"/>
                </a:solidFill>
                <a:latin typeface="ＭＳ 明朝" panose="02020609040205080304" pitchFamily="17" charset="-128"/>
                <a:ea typeface="ＭＳ 明朝" panose="02020609040205080304" pitchFamily="17" charset="-128"/>
              </a:rPr>
              <a:t>令和</a:t>
            </a:r>
            <a:r>
              <a:rPr lang="en-US" altLang="ja-JP" sz="800" b="1">
                <a:solidFill>
                  <a:schemeClr val="tx1"/>
                </a:solidFill>
                <a:latin typeface="ＭＳ 明朝" panose="02020609040205080304" pitchFamily="17" charset="-128"/>
                <a:ea typeface="ＭＳ 明朝" panose="02020609040205080304" pitchFamily="17" charset="-128"/>
              </a:rPr>
              <a:t>5</a:t>
            </a:r>
            <a:r>
              <a:rPr lang="ja-JP" altLang="en-US" sz="800" b="1">
                <a:solidFill>
                  <a:schemeClr val="tx1"/>
                </a:solidFill>
                <a:latin typeface="ＭＳ 明朝" panose="02020609040205080304" pitchFamily="17" charset="-128"/>
                <a:ea typeface="ＭＳ 明朝" panose="02020609040205080304" pitchFamily="17" charset="-128"/>
              </a:rPr>
              <a:t>年</a:t>
            </a:r>
            <a:r>
              <a:rPr lang="en-US" altLang="ja-JP" sz="800" b="1">
                <a:solidFill>
                  <a:schemeClr val="tx1"/>
                </a:solidFill>
                <a:latin typeface="ＭＳ 明朝" panose="02020609040205080304" pitchFamily="17" charset="-128"/>
                <a:ea typeface="ＭＳ 明朝" panose="02020609040205080304" pitchFamily="17" charset="-128"/>
              </a:rPr>
              <a:t>3</a:t>
            </a:r>
            <a:r>
              <a:rPr lang="ja-JP" altLang="en-US" sz="800" b="1">
                <a:solidFill>
                  <a:schemeClr val="tx1"/>
                </a:solidFill>
                <a:latin typeface="ＭＳ 明朝" panose="02020609040205080304" pitchFamily="17" charset="-128"/>
                <a:ea typeface="ＭＳ 明朝" panose="02020609040205080304" pitchFamily="17" charset="-128"/>
              </a:rPr>
              <a:t>月</a:t>
            </a:r>
            <a:r>
              <a:rPr lang="en-US" altLang="ja-JP" sz="800" b="1">
                <a:solidFill>
                  <a:schemeClr val="tx1"/>
                </a:solidFill>
                <a:latin typeface="ＭＳ 明朝" panose="02020609040205080304" pitchFamily="17" charset="-128"/>
                <a:ea typeface="ＭＳ 明朝" panose="02020609040205080304" pitchFamily="17" charset="-128"/>
              </a:rPr>
              <a:t>31</a:t>
            </a:r>
            <a:r>
              <a:rPr lang="ja-JP" altLang="en-US" sz="800" b="1">
                <a:solidFill>
                  <a:schemeClr val="tx1"/>
                </a:solidFill>
                <a:latin typeface="ＭＳ 明朝" panose="02020609040205080304" pitchFamily="17" charset="-128"/>
                <a:ea typeface="ＭＳ 明朝" panose="02020609040205080304" pitchFamily="17" charset="-128"/>
              </a:rPr>
              <a:t>日時点。</a:t>
            </a:r>
            <a:endParaRPr lang="en-US" altLang="ja-JP" sz="800" b="1" dirty="0">
              <a:solidFill>
                <a:schemeClr val="tx1"/>
              </a:solidFill>
              <a:latin typeface="ＭＳ 明朝" panose="02020609040205080304" pitchFamily="17" charset="-128"/>
              <a:ea typeface="ＭＳ 明朝" panose="02020609040205080304" pitchFamily="17" charset="-128"/>
            </a:endParaRPr>
          </a:p>
          <a:p>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生活習慣病患者一人当たり医療費</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入院外</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生活習慣病</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糖尿病、高血圧症、脂質異常症</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で投薬のあった患者一人当たりの入院外生活習慣病医療費。</a:t>
            </a:r>
            <a:endParaRPr lang="en-US" altLang="ja-JP" sz="800" dirty="0">
              <a:solidFill>
                <a:schemeClr val="tx1"/>
              </a:solidFill>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22CF9C4E-DCA2-4B4C-845C-9B5EFB2289D8}"/>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104</a:t>
            </a:fld>
            <a:endParaRPr lang="ja-JP" altLang="en-US" dirty="0"/>
          </a:p>
        </p:txBody>
      </p:sp>
      <p:sp>
        <p:nvSpPr>
          <p:cNvPr id="12" name="Rectangle 1">
            <a:extLst>
              <a:ext uri="{FF2B5EF4-FFF2-40B4-BE49-F238E27FC236}">
                <a16:creationId xmlns:a16="http://schemas.microsoft.com/office/drawing/2014/main" id="{E7E61642-5E25-4F6A-9BBE-6A849CB33031}"/>
              </a:ext>
            </a:extLst>
          </p:cNvPr>
          <p:cNvSpPr>
            <a:spLocks noChangeAspect="1" noChangeArrowheads="1"/>
          </p:cNvSpPr>
          <p:nvPr/>
        </p:nvSpPr>
        <p:spPr bwMode="auto">
          <a:xfrm>
            <a:off x="165100" y="127001"/>
            <a:ext cx="6238800" cy="1279720"/>
          </a:xfrm>
          <a:prstGeom prst="rect">
            <a:avLst/>
          </a:prstGeom>
          <a:noFill/>
          <a:ln w="9525">
            <a:noFill/>
            <a:miter lim="800000"/>
            <a:headEnd/>
            <a:tailEnd/>
          </a:ln>
          <a:effectLst/>
        </p:spPr>
        <p:txBody>
          <a:bodyPr vert="horz" wrap="square" lIns="0" tIns="45720" rIns="90000" bIns="45720" numCol="1" anchor="t" anchorCtr="0" compatLnSpc="1">
            <a:prstTxWarp prst="textNoShape">
              <a:avLst/>
            </a:prstTxWarp>
            <a:noAutofit/>
          </a:bodyPr>
          <a:lstStyle/>
          <a:p>
            <a:pPr algn="just" fontAlgn="base">
              <a:lnSpc>
                <a:spcPct val="125000"/>
              </a:lnSpc>
              <a:spcBef>
                <a:spcPct val="0"/>
              </a:spcBef>
              <a:spcAft>
                <a:spcPct val="0"/>
              </a:spcAft>
            </a:pPr>
            <a:r>
              <a:rPr lang="en-US" altLang="ja-JP" sz="1400" dirty="0">
                <a:latin typeface="ＭＳ 明朝" panose="02020609040205080304" pitchFamily="17" charset="-128"/>
                <a:ea typeface="ＭＳ 明朝" panose="02020609040205080304" pitchFamily="17" charset="-128"/>
              </a:rPr>
              <a:t>(3)</a:t>
            </a:r>
            <a:r>
              <a:rPr lang="ja-JP" altLang="en-US" sz="1400" dirty="0">
                <a:latin typeface="ＭＳ 明朝" panose="02020609040205080304" pitchFamily="17" charset="-128"/>
                <a:ea typeface="ＭＳ 明朝" panose="02020609040205080304" pitchFamily="17" charset="-128"/>
              </a:rPr>
              <a:t>特定保健指導対象者と非対象者の医療費の比較</a:t>
            </a:r>
            <a:endParaRPr lang="en-US" altLang="ja-JP" sz="1400" dirty="0">
              <a:latin typeface="ＭＳ 明朝" panose="02020609040205080304" pitchFamily="17" charset="-128"/>
              <a:ea typeface="ＭＳ 明朝" panose="02020609040205080304" pitchFamily="17" charset="-128"/>
            </a:endParaRPr>
          </a:p>
          <a:p>
            <a:pPr algn="just" fontAlgn="base">
              <a:lnSpc>
                <a:spcPct val="125000"/>
              </a:lnSpc>
              <a:spcBef>
                <a:spcPct val="0"/>
              </a:spcBef>
              <a:spcAft>
                <a:spcPct val="0"/>
              </a:spcAft>
            </a:pPr>
            <a:r>
              <a:rPr lang="ja-JP" altLang="en-US" sz="1200">
                <a:latin typeface="ＭＳ 明朝" panose="02020609040205080304" pitchFamily="17" charset="-128"/>
                <a:ea typeface="ＭＳ 明朝" panose="02020609040205080304" pitchFamily="17" charset="-128"/>
              </a:rPr>
              <a:t>　令和</a:t>
            </a:r>
            <a:r>
              <a:rPr lang="en-US" altLang="ja-JP" sz="120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年</a:t>
            </a:r>
            <a:r>
              <a:rPr lang="en-US" altLang="ja-JP" sz="120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月～令和</a:t>
            </a:r>
            <a:r>
              <a:rPr lang="en-US" altLang="ja-JP" sz="1200">
                <a:latin typeface="ＭＳ 明朝" panose="02020609040205080304" pitchFamily="17" charset="-128"/>
                <a:ea typeface="ＭＳ 明朝" panose="02020609040205080304" pitchFamily="17" charset="-128"/>
              </a:rPr>
              <a:t>5</a:t>
            </a:r>
            <a:r>
              <a:rPr lang="ja-JP" altLang="en-US" sz="1200">
                <a:latin typeface="ＭＳ 明朝" panose="02020609040205080304" pitchFamily="17" charset="-128"/>
                <a:ea typeface="ＭＳ 明朝" panose="02020609040205080304" pitchFamily="17" charset="-128"/>
              </a:rPr>
              <a:t>年</a:t>
            </a:r>
            <a:r>
              <a:rPr lang="en-US" altLang="ja-JP" sz="1200">
                <a:latin typeface="ＭＳ 明朝" panose="02020609040205080304" pitchFamily="17" charset="-128"/>
                <a:ea typeface="ＭＳ 明朝" panose="02020609040205080304" pitchFamily="17" charset="-128"/>
              </a:rPr>
              <a:t>3</a:t>
            </a:r>
            <a:r>
              <a:rPr lang="ja-JP" altLang="en-US" sz="1200">
                <a:latin typeface="ＭＳ 明朝" panose="02020609040205080304" pitchFamily="17" charset="-128"/>
                <a:ea typeface="ＭＳ 明朝" panose="02020609040205080304" pitchFamily="17" charset="-128"/>
              </a:rPr>
              <a:t>月健診分</a:t>
            </a:r>
            <a:r>
              <a:rPr lang="en-US" altLang="ja-JP" sz="1200">
                <a:latin typeface="ＭＳ 明朝" panose="02020609040205080304" pitchFamily="17" charset="-128"/>
                <a:ea typeface="ＭＳ 明朝" panose="02020609040205080304" pitchFamily="17" charset="-128"/>
              </a:rPr>
              <a:t>(12</a:t>
            </a:r>
            <a:r>
              <a:rPr lang="ja-JP" altLang="en-US" sz="1200">
                <a:latin typeface="ＭＳ 明朝" panose="02020609040205080304" pitchFamily="17" charset="-128"/>
                <a:ea typeface="ＭＳ 明朝" panose="02020609040205080304" pitchFamily="17" charset="-128"/>
              </a:rPr>
              <a:t>カ月分</a:t>
            </a:r>
            <a:r>
              <a:rPr lang="en-US" altLang="ja-JP" sz="1200">
                <a:latin typeface="ＭＳ 明朝" panose="02020609040205080304" pitchFamily="17" charset="-128"/>
                <a:ea typeface="ＭＳ 明朝" panose="02020609040205080304" pitchFamily="17" charset="-128"/>
              </a:rPr>
              <a:t>)</a:t>
            </a:r>
            <a:r>
              <a:rPr lang="ja-JP" altLang="en-US" sz="1200">
                <a:latin typeface="ＭＳ 明朝" panose="02020609040205080304" pitchFamily="17" charset="-128"/>
                <a:ea typeface="ＭＳ 明朝" panose="02020609040205080304" pitchFamily="17" charset="-128"/>
              </a:rPr>
              <a:t>の</a:t>
            </a:r>
            <a:r>
              <a:rPr lang="ja-JP" altLang="en-US" sz="1200" dirty="0">
                <a:latin typeface="ＭＳ 明朝" panose="02020609040205080304" pitchFamily="17" charset="-128"/>
                <a:ea typeface="ＭＳ 明朝" panose="02020609040205080304" pitchFamily="17" charset="-128"/>
              </a:rPr>
              <a:t>積極的支援及び動機付け支援の該当者を</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対象者</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、情報提供の該当者を</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非対象者</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とし、更に</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非対象者</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について、質問票における回答内容から</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非対象者</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服薬有</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と</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非対象者</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服薬無</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に分類しました。以下は各分類の生活習慣病医療費について比較した結果を示したものです。特定保健指導により</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対象者</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の生活習慣改善を促し、服薬開始を防ぐことが重要です。</a:t>
            </a:r>
            <a:endParaRPr lang="en-US" altLang="ja-JP" sz="1200" dirty="0">
              <a:latin typeface="ＭＳ 明朝" panose="02020609040205080304" pitchFamily="17" charset="-128"/>
              <a:ea typeface="ＭＳ 明朝" panose="02020609040205080304" pitchFamily="17" charset="-128"/>
            </a:endParaRPr>
          </a:p>
        </p:txBody>
      </p:sp>
      <p:pic>
        <p:nvPicPr>
          <p:cNvPr id="3" name="table180">
            <a:extLst>
              <a:ext uri="{FF2B5EF4-FFF2-40B4-BE49-F238E27FC236}">
                <a16:creationId xmlns:a16="http://schemas.microsoft.com/office/drawing/2014/main" id="{0EF3777B-411F-4E3D-B8CD-8147426DE49C}"/>
              </a:ext>
            </a:extLst>
          </p:cNvPr>
          <p:cNvPicPr>
            <a:picLocks/>
          </p:cNvPicPr>
          <p:nvPr/>
        </p:nvPicPr>
        <p:blipFill>
          <a:blip r:embed="rId2"/>
          <a:stretch>
            <a:fillRect/>
          </a:stretch>
        </p:blipFill>
        <p:spPr>
          <a:xfrm>
            <a:off x="165100" y="1930400"/>
            <a:ext cx="2451100" cy="1193800"/>
          </a:xfrm>
          <a:prstGeom prst="rect">
            <a:avLst/>
          </a:prstGeom>
        </p:spPr>
      </p:pic>
      <p:pic>
        <p:nvPicPr>
          <p:cNvPr id="4" name="table181">
            <a:extLst>
              <a:ext uri="{FF2B5EF4-FFF2-40B4-BE49-F238E27FC236}">
                <a16:creationId xmlns:a16="http://schemas.microsoft.com/office/drawing/2014/main" id="{B21521DF-F097-4CD9-84F5-42FE0F61B614}"/>
              </a:ext>
            </a:extLst>
          </p:cNvPr>
          <p:cNvPicPr>
            <a:picLocks/>
          </p:cNvPicPr>
          <p:nvPr/>
        </p:nvPicPr>
        <p:blipFill>
          <a:blip r:embed="rId3"/>
          <a:stretch>
            <a:fillRect/>
          </a:stretch>
        </p:blipFill>
        <p:spPr>
          <a:xfrm>
            <a:off x="2603500" y="1930400"/>
            <a:ext cx="3784600" cy="1193800"/>
          </a:xfrm>
          <a:prstGeom prst="rect">
            <a:avLst/>
          </a:prstGeom>
        </p:spPr>
      </p:pic>
      <p:pic>
        <p:nvPicPr>
          <p:cNvPr id="5" name="table182">
            <a:extLst>
              <a:ext uri="{FF2B5EF4-FFF2-40B4-BE49-F238E27FC236}">
                <a16:creationId xmlns:a16="http://schemas.microsoft.com/office/drawing/2014/main" id="{87C7971B-D4F5-4A7B-ACF0-AD046454F2D0}"/>
              </a:ext>
            </a:extLst>
          </p:cNvPr>
          <p:cNvPicPr>
            <a:picLocks/>
          </p:cNvPicPr>
          <p:nvPr/>
        </p:nvPicPr>
        <p:blipFill>
          <a:blip r:embed="rId4"/>
          <a:stretch>
            <a:fillRect/>
          </a:stretch>
        </p:blipFill>
        <p:spPr>
          <a:xfrm>
            <a:off x="165100" y="3162300"/>
            <a:ext cx="2451100" cy="1193800"/>
          </a:xfrm>
          <a:prstGeom prst="rect">
            <a:avLst/>
          </a:prstGeom>
        </p:spPr>
      </p:pic>
      <p:pic>
        <p:nvPicPr>
          <p:cNvPr id="6" name="table183">
            <a:extLst>
              <a:ext uri="{FF2B5EF4-FFF2-40B4-BE49-F238E27FC236}">
                <a16:creationId xmlns:a16="http://schemas.microsoft.com/office/drawing/2014/main" id="{D0E89233-5E73-4112-8BE8-11CD7B29D688}"/>
              </a:ext>
            </a:extLst>
          </p:cNvPr>
          <p:cNvPicPr>
            <a:picLocks/>
          </p:cNvPicPr>
          <p:nvPr/>
        </p:nvPicPr>
        <p:blipFill>
          <a:blip r:embed="rId5"/>
          <a:stretch>
            <a:fillRect/>
          </a:stretch>
        </p:blipFill>
        <p:spPr>
          <a:xfrm>
            <a:off x="2603500" y="3162300"/>
            <a:ext cx="1892300" cy="1193800"/>
          </a:xfrm>
          <a:prstGeom prst="rect">
            <a:avLst/>
          </a:prstGeom>
        </p:spPr>
      </p:pic>
      <p:pic>
        <p:nvPicPr>
          <p:cNvPr id="7" name="table184">
            <a:extLst>
              <a:ext uri="{FF2B5EF4-FFF2-40B4-BE49-F238E27FC236}">
                <a16:creationId xmlns:a16="http://schemas.microsoft.com/office/drawing/2014/main" id="{BEF3D44C-A6A4-447C-A98A-2AE619EFAAD7}"/>
              </a:ext>
            </a:extLst>
          </p:cNvPr>
          <p:cNvPicPr>
            <a:picLocks noChangeAspect="1"/>
          </p:cNvPicPr>
          <p:nvPr/>
        </p:nvPicPr>
        <p:blipFill>
          <a:blip r:embed="rId6"/>
          <a:stretch>
            <a:fillRect/>
          </a:stretch>
        </p:blipFill>
        <p:spPr>
          <a:xfrm>
            <a:off x="165100" y="6007100"/>
            <a:ext cx="5376411" cy="2286000"/>
          </a:xfrm>
          <a:prstGeom prst="rect">
            <a:avLst/>
          </a:prstGeom>
        </p:spPr>
      </p:pic>
    </p:spTree>
    <p:extLst>
      <p:ext uri="{BB962C8B-B14F-4D97-AF65-F5344CB8AC3E}">
        <p14:creationId xmlns:p14="http://schemas.microsoft.com/office/powerpoint/2010/main" val="38357441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タイトル_小_1_3_1"/>
          <p:cNvSpPr txBox="1">
            <a:spLocks/>
          </p:cNvSpPr>
          <p:nvPr/>
        </p:nvSpPr>
        <p:spPr>
          <a:xfrm>
            <a:off x="179839" y="3247271"/>
            <a:ext cx="2304228" cy="1889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5130">
              <a:lnSpc>
                <a:spcPct val="150000"/>
              </a:lnSpc>
            </a:pP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特定保健指導対象者の減少率</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平成</a:t>
            </a:r>
            <a:r>
              <a:rPr lang="en-US" altLang="ja-JP" sz="800" dirty="0">
                <a:solidFill>
                  <a:schemeClr val="tx1"/>
                </a:solidFill>
                <a:latin typeface="ＭＳ 明朝" panose="02020609040205080304" pitchFamily="17" charset="-128"/>
                <a:ea typeface="ＭＳ 明朝" panose="02020609040205080304" pitchFamily="17" charset="-128"/>
              </a:rPr>
              <a:t>20</a:t>
            </a:r>
            <a:r>
              <a:rPr lang="ja-JP" altLang="en-US" sz="800" dirty="0">
                <a:solidFill>
                  <a:schemeClr val="tx1"/>
                </a:solidFill>
                <a:latin typeface="ＭＳ 明朝" panose="02020609040205080304" pitchFamily="17" charset="-128"/>
                <a:ea typeface="ＭＳ 明朝" panose="02020609040205080304" pitchFamily="17" charset="-128"/>
              </a:rPr>
              <a:t>年度比。</a:t>
            </a:r>
            <a:endParaRPr lang="en-US" altLang="ja-JP" sz="800" dirty="0">
              <a:solidFill>
                <a:schemeClr val="tx1"/>
              </a:solidFill>
              <a:latin typeface="ＭＳ 明朝" panose="02020609040205080304" pitchFamily="17" charset="-128"/>
              <a:ea typeface="ＭＳ 明朝" panose="02020609040205080304" pitchFamily="17" charset="-128"/>
            </a:endParaRPr>
          </a:p>
        </p:txBody>
      </p:sp>
      <p:sp>
        <p:nvSpPr>
          <p:cNvPr id="3" name="テキスト ボックス 2"/>
          <p:cNvSpPr txBox="1">
            <a:spLocks noChangeAspect="1"/>
          </p:cNvSpPr>
          <p:nvPr/>
        </p:nvSpPr>
        <p:spPr>
          <a:xfrm>
            <a:off x="165100" y="1845970"/>
            <a:ext cx="467436" cy="276999"/>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defPPr>
              <a:defRPr lang="ja-JP"/>
            </a:defPPr>
            <a:lvl1pPr marR="5429">
              <a:defRPr sz="1200">
                <a:latin typeface="ＭＳ 明朝" panose="02020609040205080304" pitchFamily="17" charset="-128"/>
                <a:ea typeface="ＭＳ 明朝" panose="02020609040205080304" pitchFamily="17" charset="-128"/>
              </a:defRPr>
            </a:lvl1pPr>
          </a:lstStyle>
          <a:p>
            <a:r>
              <a:rPr lang="ja-JP" altLang="en-US" dirty="0"/>
              <a:t>目標値</a:t>
            </a:r>
          </a:p>
        </p:txBody>
      </p:sp>
      <p:sp>
        <p:nvSpPr>
          <p:cNvPr id="21" name="テキスト ボックス 20"/>
          <p:cNvSpPr txBox="1">
            <a:spLocks noChangeAspect="1"/>
          </p:cNvSpPr>
          <p:nvPr/>
        </p:nvSpPr>
        <p:spPr>
          <a:xfrm>
            <a:off x="165099" y="4952777"/>
            <a:ext cx="3083536" cy="276999"/>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defPPr>
              <a:defRPr lang="ja-JP"/>
            </a:defPPr>
            <a:lvl1pPr marR="5429">
              <a:defRPr sz="1200">
                <a:latin typeface="ＭＳ 明朝" panose="02020609040205080304" pitchFamily="17" charset="-128"/>
                <a:ea typeface="ＭＳ 明朝" panose="02020609040205080304" pitchFamily="17" charset="-128"/>
              </a:defRPr>
            </a:lvl1pPr>
          </a:lstStyle>
          <a:p>
            <a:r>
              <a:rPr lang="zh-TW" altLang="en-US" dirty="0"/>
              <a:t>特定健康診査対象者</a:t>
            </a:r>
            <a:r>
              <a:rPr lang="ja-JP" altLang="en-US" dirty="0"/>
              <a:t>数及び受診者数の見込み</a:t>
            </a:r>
            <a:endParaRPr lang="en-US" altLang="zh-TW" dirty="0"/>
          </a:p>
        </p:txBody>
      </p:sp>
      <p:sp>
        <p:nvSpPr>
          <p:cNvPr id="33" name="テキスト ボックス 32"/>
          <p:cNvSpPr txBox="1">
            <a:spLocks noChangeAspect="1"/>
          </p:cNvSpPr>
          <p:nvPr/>
        </p:nvSpPr>
        <p:spPr>
          <a:xfrm>
            <a:off x="165100" y="6633133"/>
            <a:ext cx="3929922" cy="276999"/>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defPPr>
              <a:defRPr lang="ja-JP"/>
            </a:defPPr>
            <a:lvl1pPr marR="5429">
              <a:defRPr sz="1200">
                <a:latin typeface="ＭＳ 明朝" panose="02020609040205080304" pitchFamily="17" charset="-128"/>
                <a:ea typeface="ＭＳ 明朝" panose="02020609040205080304" pitchFamily="17" charset="-128"/>
              </a:defRPr>
            </a:lvl1pPr>
          </a:lstStyle>
          <a:p>
            <a:r>
              <a:rPr lang="ja-JP" altLang="en-US" dirty="0"/>
              <a:t>年齢階層別 </a:t>
            </a:r>
            <a:r>
              <a:rPr lang="zh-TW" altLang="en-US" dirty="0"/>
              <a:t>特定健康診査対象者</a:t>
            </a:r>
            <a:r>
              <a:rPr lang="ja-JP" altLang="en-US" dirty="0"/>
              <a:t>数及び受診者数の見込み</a:t>
            </a:r>
            <a:endParaRPr lang="en-US" altLang="zh-TW" dirty="0"/>
          </a:p>
        </p:txBody>
      </p:sp>
      <p:sp>
        <p:nvSpPr>
          <p:cNvPr id="20" name="テキスト ボックス 19"/>
          <p:cNvSpPr txBox="1">
            <a:spLocks noChangeAspect="1"/>
          </p:cNvSpPr>
          <p:nvPr/>
        </p:nvSpPr>
        <p:spPr>
          <a:xfrm>
            <a:off x="170434" y="731512"/>
            <a:ext cx="6238800" cy="978273"/>
          </a:xfrm>
          <a:prstGeom prst="rect">
            <a:avLst/>
          </a:prstGeom>
          <a:noFill/>
          <a:ln w="9525">
            <a:noFill/>
            <a:miter lim="800000"/>
            <a:headEnd/>
            <a:tailEnd/>
          </a:ln>
          <a:effectLst/>
        </p:spPr>
        <p:txBody>
          <a:bodyPr vert="horz" wrap="square" lIns="0" tIns="43201" rIns="90000" bIns="43201" numCol="1" anchor="t" anchorCtr="0" compatLnSpc="1">
            <a:prstTxWarp prst="textNoShape">
              <a:avLst/>
            </a:prstTxWarp>
            <a:spAutoFit/>
          </a:bodyPr>
          <a:lstStyle>
            <a:defPPr>
              <a:defRPr lang="ja-JP"/>
            </a:defPPr>
            <a:lvl1pPr fontAlgn="base">
              <a:lnSpc>
                <a:spcPct val="125000"/>
              </a:lnSpc>
              <a:spcBef>
                <a:spcPct val="0"/>
              </a:spcBef>
              <a:spcAft>
                <a:spcPct val="0"/>
              </a:spcAft>
              <a:defRPr sz="1300">
                <a:latin typeface="ＭＳ 明朝"/>
                <a:ea typeface="ＭＳ 明朝"/>
                <a:cs typeface="Times New Roman" pitchFamily="18" charset="0"/>
              </a:defRPr>
            </a:lvl1pPr>
          </a:lstStyle>
          <a:p>
            <a:pPr algn="just"/>
            <a:r>
              <a:rPr lang="ja-JP" altLang="en-US" sz="1200" dirty="0">
                <a:latin typeface="ＭＳ 明朝" panose="02020609040205080304" pitchFamily="17" charset="-128"/>
                <a:ea typeface="ＭＳ 明朝" panose="02020609040205080304" pitchFamily="17" charset="-128"/>
              </a:rPr>
              <a:t>　国では、市町村国保において、計画期間の最終年度である令和</a:t>
            </a:r>
            <a:r>
              <a:rPr lang="en-US" altLang="ja-JP" sz="1200" dirty="0">
                <a:latin typeface="ＭＳ 明朝" panose="02020609040205080304" pitchFamily="17" charset="-128"/>
                <a:ea typeface="ＭＳ 明朝" panose="02020609040205080304" pitchFamily="17" charset="-128"/>
              </a:rPr>
              <a:t>11</a:t>
            </a:r>
            <a:r>
              <a:rPr lang="ja-JP" altLang="en-US" sz="1200" dirty="0">
                <a:latin typeface="ＭＳ 明朝" panose="02020609040205080304" pitchFamily="17" charset="-128"/>
                <a:ea typeface="ＭＳ 明朝" panose="02020609040205080304" pitchFamily="17" charset="-128"/>
              </a:rPr>
              <a:t>年度までに特定健康診査受診率</a:t>
            </a:r>
            <a:r>
              <a:rPr lang="en-US" altLang="ja-JP" sz="1200" dirty="0">
                <a:latin typeface="ＭＳ 明朝" panose="02020609040205080304" pitchFamily="17" charset="-128"/>
                <a:ea typeface="ＭＳ 明朝" panose="02020609040205080304" pitchFamily="17" charset="-128"/>
              </a:rPr>
              <a:t>60.0%</a:t>
            </a:r>
            <a:r>
              <a:rPr lang="ja-JP" altLang="en-US" sz="1200" dirty="0">
                <a:latin typeface="ＭＳ 明朝" panose="02020609040205080304" pitchFamily="17" charset="-128"/>
                <a:ea typeface="ＭＳ 明朝" panose="02020609040205080304" pitchFamily="17" charset="-128"/>
              </a:rPr>
              <a:t>以上、特定保健指導実施率</a:t>
            </a:r>
            <a:r>
              <a:rPr lang="en-US" altLang="ja-JP" sz="1200" dirty="0">
                <a:latin typeface="ＭＳ 明朝" panose="02020609040205080304" pitchFamily="17" charset="-128"/>
                <a:ea typeface="ＭＳ 明朝" panose="02020609040205080304" pitchFamily="17" charset="-128"/>
              </a:rPr>
              <a:t>60.0%</a:t>
            </a:r>
            <a:r>
              <a:rPr lang="ja-JP" altLang="en-US" sz="1200" dirty="0">
                <a:latin typeface="ＭＳ 明朝" panose="02020609040205080304" pitchFamily="17" charset="-128"/>
                <a:ea typeface="ＭＳ 明朝" panose="02020609040205080304" pitchFamily="17" charset="-128"/>
              </a:rPr>
              <a:t>以上、特定保健指導対象者の減少率</a:t>
            </a:r>
            <a:r>
              <a:rPr lang="en-US" altLang="ja-JP" sz="1200" dirty="0">
                <a:latin typeface="ＭＳ 明朝" panose="02020609040205080304" pitchFamily="17" charset="-128"/>
                <a:ea typeface="ＭＳ 明朝" panose="02020609040205080304" pitchFamily="17" charset="-128"/>
              </a:rPr>
              <a:t>25.0%</a:t>
            </a:r>
            <a:r>
              <a:rPr lang="ja-JP" altLang="en-US" sz="1200" dirty="0">
                <a:latin typeface="ＭＳ 明朝" panose="02020609040205080304" pitchFamily="17" charset="-128"/>
                <a:ea typeface="ＭＳ 明朝" panose="02020609040205080304" pitchFamily="17" charset="-128"/>
              </a:rPr>
              <a:t>以上</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平成</a:t>
            </a:r>
            <a:r>
              <a:rPr lang="en-US" altLang="ja-JP" sz="1200" dirty="0">
                <a:latin typeface="ＭＳ 明朝" panose="02020609040205080304" pitchFamily="17" charset="-128"/>
                <a:ea typeface="ＭＳ 明朝" panose="02020609040205080304" pitchFamily="17" charset="-128"/>
              </a:rPr>
              <a:t>20</a:t>
            </a:r>
            <a:r>
              <a:rPr lang="ja-JP" altLang="en-US" sz="1200" dirty="0">
                <a:latin typeface="ＭＳ 明朝" panose="02020609040205080304" pitchFamily="17" charset="-128"/>
                <a:ea typeface="ＭＳ 明朝" panose="02020609040205080304" pitchFamily="17" charset="-128"/>
              </a:rPr>
              <a:t>年度比</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を達成することとしています。本市においては各年度の目標値を以下のとおり設定します。</a:t>
            </a:r>
            <a:endParaRPr lang="en-US" altLang="ja-JP" sz="1200" dirty="0">
              <a:latin typeface="ＭＳ 明朝" panose="02020609040205080304" pitchFamily="17" charset="-128"/>
              <a:ea typeface="ＭＳ 明朝" panose="02020609040205080304" pitchFamily="17" charset="-128"/>
            </a:endParaRPr>
          </a:p>
        </p:txBody>
      </p:sp>
      <p:sp>
        <p:nvSpPr>
          <p:cNvPr id="23" name="Rectangle 1"/>
          <p:cNvSpPr>
            <a:spLocks noChangeAspect="1" noChangeArrowheads="1"/>
          </p:cNvSpPr>
          <p:nvPr/>
        </p:nvSpPr>
        <p:spPr bwMode="auto">
          <a:xfrm>
            <a:off x="170434" y="3941277"/>
            <a:ext cx="6238800" cy="786022"/>
          </a:xfrm>
          <a:prstGeom prst="rect">
            <a:avLst/>
          </a:prstGeom>
          <a:noFill/>
          <a:ln w="9525">
            <a:noFill/>
            <a:miter lim="800000"/>
            <a:headEnd/>
            <a:tailEnd/>
          </a:ln>
          <a:effectLst/>
        </p:spPr>
        <p:txBody>
          <a:bodyPr vert="horz" wrap="square" lIns="0" tIns="43201" rIns="90000" bIns="43201" numCol="1" anchor="t" anchorCtr="0" compatLnSpc="1">
            <a:prstTxWarp prst="textNoShape">
              <a:avLst/>
            </a:prstTxWarp>
            <a:spAutoFit/>
          </a:bodyPr>
          <a:lstStyle/>
          <a:p>
            <a:pPr algn="just" fontAlgn="base">
              <a:lnSpc>
                <a:spcPct val="125000"/>
              </a:lnSpc>
              <a:spcBef>
                <a:spcPct val="0"/>
              </a:spcBef>
              <a:spcAft>
                <a:spcPct val="0"/>
              </a:spcAft>
            </a:pPr>
            <a:r>
              <a:rPr lang="en-US" altLang="ja-JP" sz="1400" dirty="0">
                <a:latin typeface="ＭＳ 明朝" panose="02020609040205080304" pitchFamily="17" charset="-128"/>
                <a:ea typeface="ＭＳ 明朝" panose="02020609040205080304" pitchFamily="17" charset="-128"/>
                <a:cs typeface="Times New Roman" pitchFamily="18" charset="0"/>
              </a:rPr>
              <a:t>(1)</a:t>
            </a:r>
            <a:r>
              <a:rPr lang="ja-JP" altLang="en-US" sz="1400" dirty="0">
                <a:latin typeface="ＭＳ 明朝" panose="02020609040205080304" pitchFamily="17" charset="-128"/>
                <a:ea typeface="ＭＳ 明朝" panose="02020609040205080304" pitchFamily="17" charset="-128"/>
                <a:cs typeface="Times New Roman" pitchFamily="18" charset="0"/>
              </a:rPr>
              <a:t>特定健康診査対象者数及び受診者数の見込み</a:t>
            </a:r>
            <a:endParaRPr lang="ja-JP" altLang="ja-JP" sz="1400" dirty="0">
              <a:latin typeface="ＭＳ 明朝" panose="02020609040205080304" pitchFamily="17" charset="-128"/>
              <a:ea typeface="ＭＳ 明朝" panose="02020609040205080304" pitchFamily="17" charset="-128"/>
              <a:cs typeface="Times New Roman" pitchFamily="18" charset="0"/>
            </a:endParaRPr>
          </a:p>
          <a:p>
            <a:pPr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以下は、令和</a:t>
            </a:r>
            <a:r>
              <a:rPr lang="en-US" altLang="ja-JP" sz="1200" dirty="0">
                <a:latin typeface="ＭＳ 明朝" panose="02020609040205080304" pitchFamily="17" charset="-128"/>
                <a:ea typeface="ＭＳ 明朝" panose="02020609040205080304" pitchFamily="17" charset="-128"/>
                <a:cs typeface="Times New Roman" pitchFamily="18" charset="0"/>
              </a:rPr>
              <a:t>6</a:t>
            </a:r>
            <a:r>
              <a:rPr lang="ja-JP" altLang="en-US" sz="1200" dirty="0">
                <a:latin typeface="ＭＳ 明朝" panose="02020609040205080304" pitchFamily="17" charset="-128"/>
                <a:ea typeface="ＭＳ 明朝" panose="02020609040205080304" pitchFamily="17" charset="-128"/>
                <a:cs typeface="Times New Roman" pitchFamily="18" charset="0"/>
              </a:rPr>
              <a:t>年度から令和</a:t>
            </a:r>
            <a:r>
              <a:rPr lang="en-US" altLang="ja-JP" sz="1200" dirty="0">
                <a:latin typeface="ＭＳ 明朝" panose="02020609040205080304" pitchFamily="17" charset="-128"/>
                <a:ea typeface="ＭＳ 明朝" panose="02020609040205080304" pitchFamily="17" charset="-128"/>
                <a:cs typeface="Times New Roman" pitchFamily="18" charset="0"/>
              </a:rPr>
              <a:t>11</a:t>
            </a:r>
            <a:r>
              <a:rPr lang="ja-JP" altLang="en-US" sz="1200" dirty="0">
                <a:latin typeface="ＭＳ 明朝" panose="02020609040205080304" pitchFamily="17" charset="-128"/>
                <a:ea typeface="ＭＳ 明朝" panose="02020609040205080304" pitchFamily="17" charset="-128"/>
                <a:cs typeface="Times New Roman" pitchFamily="18" charset="0"/>
              </a:rPr>
              <a:t>年度までの特定健康診査対象者数及び受診者数について、各年度の見込みを示したものです。</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sp>
        <p:nvSpPr>
          <p:cNvPr id="15" name="テキスト ボックス 14">
            <a:extLst>
              <a:ext uri="{FF2B5EF4-FFF2-40B4-BE49-F238E27FC236}">
                <a16:creationId xmlns:a16="http://schemas.microsoft.com/office/drawing/2014/main" id="{0599A167-FCE2-8BA0-A5E0-04FDB6EE788B}"/>
              </a:ext>
            </a:extLst>
          </p:cNvPr>
          <p:cNvSpPr txBox="1">
            <a:spLocks noChangeAspect="1"/>
          </p:cNvSpPr>
          <p:nvPr/>
        </p:nvSpPr>
        <p:spPr>
          <a:xfrm>
            <a:off x="50800" y="407384"/>
            <a:ext cx="5782833" cy="338554"/>
          </a:xfrm>
          <a:prstGeom prst="rect">
            <a:avLst/>
          </a:prstGeom>
          <a:noFill/>
          <a:ln>
            <a:noFill/>
          </a:ln>
        </p:spPr>
        <p:txBody>
          <a:bodyPr wrap="square" lIns="0" rIns="0" rtlCol="0" anchor="ctr" anchorCtr="0">
            <a:spAutoFit/>
          </a:bodyPr>
          <a:lstStyle/>
          <a:p>
            <a:pPr algn="just"/>
            <a:r>
              <a:rPr lang="en-US" altLang="ja-JP" sz="1600" b="1" dirty="0">
                <a:latin typeface="ＭＳ 明朝" panose="02020609040205080304" pitchFamily="17" charset="-128"/>
                <a:ea typeface="ＭＳ 明朝" panose="02020609040205080304" pitchFamily="17" charset="-128"/>
              </a:rPr>
              <a:t>1.</a:t>
            </a:r>
            <a:r>
              <a:rPr lang="ja-JP" altLang="en-US" sz="1600" b="1" dirty="0">
                <a:latin typeface="ＭＳ 明朝" panose="02020609040205080304" pitchFamily="17" charset="-128"/>
                <a:ea typeface="ＭＳ 明朝" panose="02020609040205080304" pitchFamily="17" charset="-128"/>
              </a:rPr>
              <a:t>目標</a:t>
            </a:r>
          </a:p>
        </p:txBody>
      </p:sp>
      <p:sp>
        <p:nvSpPr>
          <p:cNvPr id="5" name="スライド番号プレースホルダー 4">
            <a:extLst>
              <a:ext uri="{FF2B5EF4-FFF2-40B4-BE49-F238E27FC236}">
                <a16:creationId xmlns:a16="http://schemas.microsoft.com/office/drawing/2014/main" id="{C40861B6-7BC4-4E36-D805-43FE871980E1}"/>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pPr/>
              <a:t>105</a:t>
            </a:fld>
            <a:endParaRPr lang="ja-JP" altLang="en-US" dirty="0"/>
          </a:p>
        </p:txBody>
      </p:sp>
      <p:sp>
        <p:nvSpPr>
          <p:cNvPr id="14" name="タイトル_大_3">
            <a:extLst>
              <a:ext uri="{FF2B5EF4-FFF2-40B4-BE49-F238E27FC236}">
                <a16:creationId xmlns:a16="http://schemas.microsoft.com/office/drawing/2014/main" id="{C6D8BF5F-95B9-3913-17FB-8B2D4E1B42A9}"/>
              </a:ext>
            </a:extLst>
          </p:cNvPr>
          <p:cNvSpPr txBox="1">
            <a:spLocks noChangeAspect="1"/>
          </p:cNvSpPr>
          <p:nvPr/>
        </p:nvSpPr>
        <p:spPr>
          <a:xfrm>
            <a:off x="-1" y="-600"/>
            <a:ext cx="6483927" cy="389392"/>
          </a:xfrm>
          <a:prstGeom prst="rect">
            <a:avLst/>
          </a:prstGeom>
          <a:solidFill>
            <a:srgbClr val="D9D9D9"/>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p>
            <a:pPr>
              <a:spcBef>
                <a:spcPct val="0"/>
              </a:spcBef>
              <a:defRPr/>
            </a:pPr>
            <a:r>
              <a:rPr kumimoji="0" lang="ja-JP" altLang="en-US" b="1" kern="0" dirty="0">
                <a:solidFill>
                  <a:schemeClr val="tx1"/>
                </a:solidFill>
                <a:latin typeface="ＭＳ 明朝" panose="02020609040205080304" pitchFamily="17" charset="-128"/>
                <a:ea typeface="ＭＳ 明朝" panose="02020609040205080304" pitchFamily="17" charset="-128"/>
              </a:rPr>
              <a:t>第</a:t>
            </a:r>
            <a:r>
              <a:rPr kumimoji="0" lang="en-US" altLang="ja-JP" b="1" kern="0" dirty="0">
                <a:solidFill>
                  <a:schemeClr val="tx1"/>
                </a:solidFill>
                <a:latin typeface="ＭＳ 明朝" panose="02020609040205080304" pitchFamily="17" charset="-128"/>
                <a:ea typeface="ＭＳ 明朝" panose="02020609040205080304" pitchFamily="17" charset="-128"/>
              </a:rPr>
              <a:t>4</a:t>
            </a:r>
            <a:r>
              <a:rPr kumimoji="0" lang="ja-JP" altLang="en-US" b="1" kern="0" dirty="0">
                <a:solidFill>
                  <a:schemeClr val="tx1"/>
                </a:solidFill>
                <a:latin typeface="ＭＳ 明朝" panose="02020609040205080304" pitchFamily="17" charset="-128"/>
                <a:ea typeface="ＭＳ 明朝" panose="02020609040205080304" pitchFamily="17" charset="-128"/>
              </a:rPr>
              <a:t>章　</a:t>
            </a:r>
            <a:r>
              <a:rPr lang="ja-JP" altLang="en-US" sz="1800" b="1" dirty="0">
                <a:latin typeface="ＭＳ 明朝" panose="02020609040205080304" pitchFamily="17" charset="-128"/>
                <a:ea typeface="ＭＳ 明朝" panose="02020609040205080304" pitchFamily="17" charset="-128"/>
              </a:rPr>
              <a:t>特定健康診査等実施計画</a:t>
            </a:r>
            <a:endParaRPr kumimoji="0" lang="ja-JP" altLang="en-US" b="1" kern="0" dirty="0">
              <a:solidFill>
                <a:schemeClr val="tx1"/>
              </a:solidFill>
              <a:latin typeface="ＭＳ 明朝" panose="02020609040205080304" pitchFamily="17" charset="-128"/>
              <a:ea typeface="ＭＳ 明朝" panose="02020609040205080304" pitchFamily="17" charset="-128"/>
            </a:endParaRPr>
          </a:p>
        </p:txBody>
      </p:sp>
      <p:sp>
        <p:nvSpPr>
          <p:cNvPr id="16" name="テキスト ボックス 15">
            <a:extLst>
              <a:ext uri="{FF2B5EF4-FFF2-40B4-BE49-F238E27FC236}">
                <a16:creationId xmlns:a16="http://schemas.microsoft.com/office/drawing/2014/main" id="{3CDD19E7-5A70-DC52-35B8-B93874AE14C1}"/>
              </a:ext>
            </a:extLst>
          </p:cNvPr>
          <p:cNvSpPr txBox="1">
            <a:spLocks noChangeAspect="1"/>
          </p:cNvSpPr>
          <p:nvPr/>
        </p:nvSpPr>
        <p:spPr>
          <a:xfrm>
            <a:off x="50800" y="3624118"/>
            <a:ext cx="5782833" cy="357790"/>
          </a:xfrm>
          <a:prstGeom prst="rect">
            <a:avLst/>
          </a:prstGeom>
          <a:noFill/>
          <a:ln>
            <a:noFill/>
          </a:ln>
        </p:spPr>
        <p:txBody>
          <a:bodyPr wrap="square" lIns="0" rIns="0" rtlCol="0" anchor="ctr" anchorCtr="0">
            <a:spAutoFit/>
          </a:bodyPr>
          <a:lstStyle/>
          <a:p>
            <a:pPr algn="just" fontAlgn="base">
              <a:lnSpc>
                <a:spcPct val="125000"/>
              </a:lnSpc>
              <a:spcBef>
                <a:spcPct val="0"/>
              </a:spcBef>
              <a:spcAft>
                <a:spcPct val="0"/>
              </a:spcAft>
            </a:pPr>
            <a:r>
              <a:rPr lang="en-US" altLang="ja-JP" sz="1600" b="1" dirty="0">
                <a:latin typeface="ＭＳ 明朝" panose="02020609040205080304" pitchFamily="17" charset="-128"/>
                <a:ea typeface="ＭＳ 明朝" panose="02020609040205080304" pitchFamily="17" charset="-128"/>
                <a:cs typeface="Times New Roman" pitchFamily="18" charset="0"/>
              </a:rPr>
              <a:t>2.</a:t>
            </a:r>
            <a:r>
              <a:rPr lang="ja-JP" altLang="en-US" sz="1600" b="1" dirty="0">
                <a:latin typeface="ＭＳ 明朝" panose="02020609040205080304" pitchFamily="17" charset="-128"/>
                <a:ea typeface="ＭＳ 明朝" panose="02020609040205080304" pitchFamily="17" charset="-128"/>
                <a:cs typeface="Times New Roman" pitchFamily="18" charset="0"/>
              </a:rPr>
              <a:t>対象者数推計</a:t>
            </a:r>
            <a:endParaRPr lang="ja-JP" altLang="ja-JP" sz="1600" b="1" dirty="0">
              <a:latin typeface="ＭＳ 明朝" panose="02020609040205080304" pitchFamily="17" charset="-128"/>
              <a:ea typeface="ＭＳ 明朝" panose="02020609040205080304" pitchFamily="17" charset="-128"/>
              <a:cs typeface="Times New Roman" pitchFamily="18" charset="0"/>
            </a:endParaRPr>
          </a:p>
        </p:txBody>
      </p:sp>
      <p:graphicFrame>
        <p:nvGraphicFramePr>
          <p:cNvPr id="17" name="表 16">
            <a:extLst>
              <a:ext uri="{FF2B5EF4-FFF2-40B4-BE49-F238E27FC236}">
                <a16:creationId xmlns:a16="http://schemas.microsoft.com/office/drawing/2014/main" id="{7C8D7822-F7FF-48EA-BF6B-06FFD91EF453}"/>
              </a:ext>
            </a:extLst>
          </p:cNvPr>
          <p:cNvGraphicFramePr>
            <a:graphicFrameLocks noGrp="1" noChangeAspect="1"/>
          </p:cNvGraphicFramePr>
          <p:nvPr>
            <p:extLst>
              <p:ext uri="{D42A27DB-BD31-4B8C-83A1-F6EECF244321}">
                <p14:modId xmlns:p14="http://schemas.microsoft.com/office/powerpoint/2010/main" val="460809062"/>
              </p:ext>
            </p:extLst>
          </p:nvPr>
        </p:nvGraphicFramePr>
        <p:xfrm>
          <a:off x="165101" y="2117438"/>
          <a:ext cx="5637823" cy="1139632"/>
        </p:xfrm>
        <a:graphic>
          <a:graphicData uri="http://schemas.openxmlformats.org/drawingml/2006/table">
            <a:tbl>
              <a:tblPr/>
              <a:tblGrid>
                <a:gridCol w="1296143">
                  <a:extLst>
                    <a:ext uri="{9D8B030D-6E8A-4147-A177-3AD203B41FA5}">
                      <a16:colId xmlns:a16="http://schemas.microsoft.com/office/drawing/2014/main" val="2407790767"/>
                    </a:ext>
                  </a:extLst>
                </a:gridCol>
                <a:gridCol w="620240">
                  <a:extLst>
                    <a:ext uri="{9D8B030D-6E8A-4147-A177-3AD203B41FA5}">
                      <a16:colId xmlns:a16="http://schemas.microsoft.com/office/drawing/2014/main" val="3929829269"/>
                    </a:ext>
                  </a:extLst>
                </a:gridCol>
                <a:gridCol w="620240">
                  <a:extLst>
                    <a:ext uri="{9D8B030D-6E8A-4147-A177-3AD203B41FA5}">
                      <a16:colId xmlns:a16="http://schemas.microsoft.com/office/drawing/2014/main" val="4274561763"/>
                    </a:ext>
                  </a:extLst>
                </a:gridCol>
                <a:gridCol w="620240">
                  <a:extLst>
                    <a:ext uri="{9D8B030D-6E8A-4147-A177-3AD203B41FA5}">
                      <a16:colId xmlns:a16="http://schemas.microsoft.com/office/drawing/2014/main" val="2814180338"/>
                    </a:ext>
                  </a:extLst>
                </a:gridCol>
                <a:gridCol w="620240">
                  <a:extLst>
                    <a:ext uri="{9D8B030D-6E8A-4147-A177-3AD203B41FA5}">
                      <a16:colId xmlns:a16="http://schemas.microsoft.com/office/drawing/2014/main" val="3045476190"/>
                    </a:ext>
                  </a:extLst>
                </a:gridCol>
                <a:gridCol w="620240">
                  <a:extLst>
                    <a:ext uri="{9D8B030D-6E8A-4147-A177-3AD203B41FA5}">
                      <a16:colId xmlns:a16="http://schemas.microsoft.com/office/drawing/2014/main" val="3528640875"/>
                    </a:ext>
                  </a:extLst>
                </a:gridCol>
                <a:gridCol w="620240">
                  <a:extLst>
                    <a:ext uri="{9D8B030D-6E8A-4147-A177-3AD203B41FA5}">
                      <a16:colId xmlns:a16="http://schemas.microsoft.com/office/drawing/2014/main" val="4270779857"/>
                    </a:ext>
                  </a:extLst>
                </a:gridCol>
                <a:gridCol w="620240">
                  <a:extLst>
                    <a:ext uri="{9D8B030D-6E8A-4147-A177-3AD203B41FA5}">
                      <a16:colId xmlns:a16="http://schemas.microsoft.com/office/drawing/2014/main" val="3454427221"/>
                    </a:ext>
                  </a:extLst>
                </a:gridCol>
              </a:tblGrid>
              <a:tr h="284908">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endParaRPr lang="ja-JP" altLang="en-US" sz="7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6</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7</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8</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9</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10</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11</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11</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7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国基準</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7464453"/>
                  </a:ext>
                </a:extLst>
              </a:tr>
              <a:tr h="284908">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特定健康診査受診率</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7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45.0%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45.0%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45.0%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45.0%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45.0%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45.0%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60.0%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0188981"/>
                  </a:ext>
                </a:extLst>
              </a:tr>
              <a:tr h="284908">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特定保健指導実施率</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20.0%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20.0%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20.0%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20.0%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20.0%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20.0%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60.0%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6307143"/>
                  </a:ext>
                </a:extLst>
              </a:tr>
              <a:tr h="284908">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特定保健指導対象者の</a:t>
                      </a:r>
                      <a:endParaRPr lang="en-US" altLang="ja-JP" sz="7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減少率</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25.0%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25.0%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25.0%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25.0%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25.0%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25.0%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25.0%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878051"/>
                  </a:ext>
                </a:extLst>
              </a:tr>
            </a:tbl>
          </a:graphicData>
        </a:graphic>
      </p:graphicFrame>
      <p:graphicFrame>
        <p:nvGraphicFramePr>
          <p:cNvPr id="18" name="表 17">
            <a:extLst>
              <a:ext uri="{FF2B5EF4-FFF2-40B4-BE49-F238E27FC236}">
                <a16:creationId xmlns:a16="http://schemas.microsoft.com/office/drawing/2014/main" id="{7D5F85B8-3910-4BB9-AD4A-8FE455CD4352}"/>
              </a:ext>
            </a:extLst>
          </p:cNvPr>
          <p:cNvGraphicFramePr>
            <a:graphicFrameLocks noGrp="1" noChangeAspect="1"/>
          </p:cNvGraphicFramePr>
          <p:nvPr>
            <p:extLst>
              <p:ext uri="{D42A27DB-BD31-4B8C-83A1-F6EECF244321}">
                <p14:modId xmlns:p14="http://schemas.microsoft.com/office/powerpoint/2010/main" val="1119064660"/>
              </p:ext>
            </p:extLst>
          </p:nvPr>
        </p:nvGraphicFramePr>
        <p:xfrm>
          <a:off x="165101" y="5239484"/>
          <a:ext cx="4987291" cy="1165947"/>
        </p:xfrm>
        <a:graphic>
          <a:graphicData uri="http://schemas.openxmlformats.org/drawingml/2006/table">
            <a:tbl>
              <a:tblPr/>
              <a:tblGrid>
                <a:gridCol w="625359">
                  <a:extLst>
                    <a:ext uri="{9D8B030D-6E8A-4147-A177-3AD203B41FA5}">
                      <a16:colId xmlns:a16="http://schemas.microsoft.com/office/drawing/2014/main" val="2115318181"/>
                    </a:ext>
                  </a:extLst>
                </a:gridCol>
                <a:gridCol w="675604">
                  <a:extLst>
                    <a:ext uri="{9D8B030D-6E8A-4147-A177-3AD203B41FA5}">
                      <a16:colId xmlns:a16="http://schemas.microsoft.com/office/drawing/2014/main" val="758980969"/>
                    </a:ext>
                  </a:extLst>
                </a:gridCol>
                <a:gridCol w="614388">
                  <a:extLst>
                    <a:ext uri="{9D8B030D-6E8A-4147-A177-3AD203B41FA5}">
                      <a16:colId xmlns:a16="http://schemas.microsoft.com/office/drawing/2014/main" val="312497234"/>
                    </a:ext>
                  </a:extLst>
                </a:gridCol>
                <a:gridCol w="614388">
                  <a:extLst>
                    <a:ext uri="{9D8B030D-6E8A-4147-A177-3AD203B41FA5}">
                      <a16:colId xmlns:a16="http://schemas.microsoft.com/office/drawing/2014/main" val="1124869231"/>
                    </a:ext>
                  </a:extLst>
                </a:gridCol>
                <a:gridCol w="614388">
                  <a:extLst>
                    <a:ext uri="{9D8B030D-6E8A-4147-A177-3AD203B41FA5}">
                      <a16:colId xmlns:a16="http://schemas.microsoft.com/office/drawing/2014/main" val="1686716643"/>
                    </a:ext>
                  </a:extLst>
                </a:gridCol>
                <a:gridCol w="614388">
                  <a:extLst>
                    <a:ext uri="{9D8B030D-6E8A-4147-A177-3AD203B41FA5}">
                      <a16:colId xmlns:a16="http://schemas.microsoft.com/office/drawing/2014/main" val="792955647"/>
                    </a:ext>
                  </a:extLst>
                </a:gridCol>
                <a:gridCol w="614388">
                  <a:extLst>
                    <a:ext uri="{9D8B030D-6E8A-4147-A177-3AD203B41FA5}">
                      <a16:colId xmlns:a16="http://schemas.microsoft.com/office/drawing/2014/main" val="3373313776"/>
                    </a:ext>
                  </a:extLst>
                </a:gridCol>
                <a:gridCol w="614388">
                  <a:extLst>
                    <a:ext uri="{9D8B030D-6E8A-4147-A177-3AD203B41FA5}">
                      <a16:colId xmlns:a16="http://schemas.microsoft.com/office/drawing/2014/main" val="156127900"/>
                    </a:ext>
                  </a:extLst>
                </a:gridCol>
              </a:tblGrid>
              <a:tr h="283369">
                <a:tc>
                  <a:txBody>
                    <a:bodyPr/>
                    <a:lstStyle>
                      <a:lvl1pPr marL="0" algn="l" defTabSz="914411" rtl="0" eaLnBrk="1" latinLnBrk="0" hangingPunct="1">
                        <a:defRPr kumimoji="1" sz="1801" kern="1200">
                          <a:solidFill>
                            <a:schemeClr val="tx1"/>
                          </a:solidFill>
                          <a:latin typeface="Century Schoolbook"/>
                        </a:defRPr>
                      </a:lvl1pPr>
                      <a:lvl2pPr marL="457206" algn="l" defTabSz="914411" rtl="0" eaLnBrk="1" latinLnBrk="0" hangingPunct="1">
                        <a:defRPr kumimoji="1" sz="1801" kern="1200">
                          <a:solidFill>
                            <a:schemeClr val="tx1"/>
                          </a:solidFill>
                          <a:latin typeface="Century Schoolbook"/>
                        </a:defRPr>
                      </a:lvl2pPr>
                      <a:lvl3pPr marL="914411" algn="l" defTabSz="914411" rtl="0" eaLnBrk="1" latinLnBrk="0" hangingPunct="1">
                        <a:defRPr kumimoji="1" sz="1801" kern="1200">
                          <a:solidFill>
                            <a:schemeClr val="tx1"/>
                          </a:solidFill>
                          <a:latin typeface="Century Schoolbook"/>
                        </a:defRPr>
                      </a:lvl3pPr>
                      <a:lvl4pPr marL="1371617" algn="l" defTabSz="914411" rtl="0" eaLnBrk="1" latinLnBrk="0" hangingPunct="1">
                        <a:defRPr kumimoji="1" sz="1801" kern="1200">
                          <a:solidFill>
                            <a:schemeClr val="tx1"/>
                          </a:solidFill>
                          <a:latin typeface="Century Schoolbook"/>
                        </a:defRPr>
                      </a:lvl4pPr>
                      <a:lvl5pPr marL="1828823" algn="l" defTabSz="914411" rtl="0" eaLnBrk="1" latinLnBrk="0" hangingPunct="1">
                        <a:defRPr kumimoji="1" sz="1801" kern="1200">
                          <a:solidFill>
                            <a:schemeClr val="tx1"/>
                          </a:solidFill>
                          <a:latin typeface="Century Schoolbook"/>
                        </a:defRPr>
                      </a:lvl5pPr>
                      <a:lvl6pPr marL="2286029" algn="l" defTabSz="914411" rtl="0" eaLnBrk="1" latinLnBrk="0" hangingPunct="1">
                        <a:defRPr kumimoji="1" sz="1801" kern="1200">
                          <a:solidFill>
                            <a:schemeClr val="tx1"/>
                          </a:solidFill>
                          <a:latin typeface="Century Schoolbook"/>
                        </a:defRPr>
                      </a:lvl6pPr>
                      <a:lvl7pPr marL="2743234" algn="l" defTabSz="914411" rtl="0" eaLnBrk="1" latinLnBrk="0" hangingPunct="1">
                        <a:defRPr kumimoji="1" sz="1801" kern="1200">
                          <a:solidFill>
                            <a:schemeClr val="tx1"/>
                          </a:solidFill>
                          <a:latin typeface="Century Schoolbook"/>
                        </a:defRPr>
                      </a:lvl7pPr>
                      <a:lvl8pPr marL="3200440" algn="l" defTabSz="914411" rtl="0" eaLnBrk="1" latinLnBrk="0" hangingPunct="1">
                        <a:defRPr kumimoji="1" sz="1801" kern="1200">
                          <a:solidFill>
                            <a:schemeClr val="tx1"/>
                          </a:solidFill>
                          <a:latin typeface="Century Schoolbook"/>
                        </a:defRPr>
                      </a:lvl8pPr>
                      <a:lvl9pPr marL="3657646" algn="l" defTabSz="914411" rtl="0" eaLnBrk="1" latinLnBrk="0" hangingPunct="1">
                        <a:defRPr kumimoji="1" sz="1801" kern="1200">
                          <a:solidFill>
                            <a:schemeClr val="tx1"/>
                          </a:solidFill>
                          <a:latin typeface="Century Schoolbook"/>
                        </a:defRPr>
                      </a:lvl9pPr>
                    </a:lstStyle>
                    <a:p>
                      <a:pPr algn="ctr" rtl="0" fontAlgn="ctr"/>
                      <a:r>
                        <a:rPr lang="ja-JP" altLang="en-US" sz="900" b="0" i="0" u="none" strike="noStrike" dirty="0">
                          <a:solidFill>
                            <a:srgbClr val="000000"/>
                          </a:solidFill>
                          <a:effectLst/>
                          <a:latin typeface="ＭＳ Ｐ明朝" panose="02020600040205080304" pitchFamily="18" charset="-128"/>
                          <a:ea typeface="ＭＳ Ｐ明朝" panose="02020600040205080304" pitchFamily="18" charset="-128"/>
                        </a:rPr>
                        <a:t>　</a:t>
                      </a:r>
                    </a:p>
                  </a:txBody>
                  <a:tcPr marL="36000" marR="36000" marT="36000" marB="3600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11" rtl="0" eaLnBrk="1" latinLnBrk="0" hangingPunct="1">
                        <a:defRPr kumimoji="1" sz="1801" kern="1200">
                          <a:solidFill>
                            <a:schemeClr val="tx1"/>
                          </a:solidFill>
                          <a:latin typeface="Century Schoolbook"/>
                        </a:defRPr>
                      </a:lvl1pPr>
                      <a:lvl2pPr marL="457206" algn="l" defTabSz="914411" rtl="0" eaLnBrk="1" latinLnBrk="0" hangingPunct="1">
                        <a:defRPr kumimoji="1" sz="1801" kern="1200">
                          <a:solidFill>
                            <a:schemeClr val="tx1"/>
                          </a:solidFill>
                          <a:latin typeface="Century Schoolbook"/>
                        </a:defRPr>
                      </a:lvl2pPr>
                      <a:lvl3pPr marL="914411" algn="l" defTabSz="914411" rtl="0" eaLnBrk="1" latinLnBrk="0" hangingPunct="1">
                        <a:defRPr kumimoji="1" sz="1801" kern="1200">
                          <a:solidFill>
                            <a:schemeClr val="tx1"/>
                          </a:solidFill>
                          <a:latin typeface="Century Schoolbook"/>
                        </a:defRPr>
                      </a:lvl3pPr>
                      <a:lvl4pPr marL="1371617" algn="l" defTabSz="914411" rtl="0" eaLnBrk="1" latinLnBrk="0" hangingPunct="1">
                        <a:defRPr kumimoji="1" sz="1801" kern="1200">
                          <a:solidFill>
                            <a:schemeClr val="tx1"/>
                          </a:solidFill>
                          <a:latin typeface="Century Schoolbook"/>
                        </a:defRPr>
                      </a:lvl4pPr>
                      <a:lvl5pPr marL="1828823" algn="l" defTabSz="914411" rtl="0" eaLnBrk="1" latinLnBrk="0" hangingPunct="1">
                        <a:defRPr kumimoji="1" sz="1801" kern="1200">
                          <a:solidFill>
                            <a:schemeClr val="tx1"/>
                          </a:solidFill>
                          <a:latin typeface="Century Schoolbook"/>
                        </a:defRPr>
                      </a:lvl5pPr>
                      <a:lvl6pPr marL="2286029" algn="l" defTabSz="914411" rtl="0" eaLnBrk="1" latinLnBrk="0" hangingPunct="1">
                        <a:defRPr kumimoji="1" sz="1801" kern="1200">
                          <a:solidFill>
                            <a:schemeClr val="tx1"/>
                          </a:solidFill>
                          <a:latin typeface="Century Schoolbook"/>
                        </a:defRPr>
                      </a:lvl6pPr>
                      <a:lvl7pPr marL="2743234" algn="l" defTabSz="914411" rtl="0" eaLnBrk="1" latinLnBrk="0" hangingPunct="1">
                        <a:defRPr kumimoji="1" sz="1801" kern="1200">
                          <a:solidFill>
                            <a:schemeClr val="tx1"/>
                          </a:solidFill>
                          <a:latin typeface="Century Schoolbook"/>
                        </a:defRPr>
                      </a:lvl7pPr>
                      <a:lvl8pPr marL="3200440" algn="l" defTabSz="914411" rtl="0" eaLnBrk="1" latinLnBrk="0" hangingPunct="1">
                        <a:defRPr kumimoji="1" sz="1801" kern="1200">
                          <a:solidFill>
                            <a:schemeClr val="tx1"/>
                          </a:solidFill>
                          <a:latin typeface="Century Schoolbook"/>
                        </a:defRPr>
                      </a:lvl8pPr>
                      <a:lvl9pPr marL="3657646" algn="l" defTabSz="914411" rtl="0" eaLnBrk="1" latinLnBrk="0" hangingPunct="1">
                        <a:defRPr kumimoji="1" sz="1801" kern="1200">
                          <a:solidFill>
                            <a:schemeClr val="tx1"/>
                          </a:solidFill>
                          <a:latin typeface="Century Schoolbook"/>
                        </a:defRPr>
                      </a:lvl9pPr>
                    </a:lstStyle>
                    <a:p>
                      <a:pPr algn="ct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36000" marR="36000" marT="36000" marB="3600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11" rtl="0" eaLnBrk="1" latinLnBrk="0" hangingPunct="1">
                        <a:defRPr kumimoji="1" sz="1801" kern="1200">
                          <a:solidFill>
                            <a:schemeClr val="tx1"/>
                          </a:solidFill>
                          <a:latin typeface="Century Schoolbook"/>
                        </a:defRPr>
                      </a:lvl1pPr>
                      <a:lvl2pPr marL="457206" algn="l" defTabSz="914411" rtl="0" eaLnBrk="1" latinLnBrk="0" hangingPunct="1">
                        <a:defRPr kumimoji="1" sz="1801" kern="1200">
                          <a:solidFill>
                            <a:schemeClr val="tx1"/>
                          </a:solidFill>
                          <a:latin typeface="Century Schoolbook"/>
                        </a:defRPr>
                      </a:lvl2pPr>
                      <a:lvl3pPr marL="914411" algn="l" defTabSz="914411" rtl="0" eaLnBrk="1" latinLnBrk="0" hangingPunct="1">
                        <a:defRPr kumimoji="1" sz="1801" kern="1200">
                          <a:solidFill>
                            <a:schemeClr val="tx1"/>
                          </a:solidFill>
                          <a:latin typeface="Century Schoolbook"/>
                        </a:defRPr>
                      </a:lvl3pPr>
                      <a:lvl4pPr marL="1371617" algn="l" defTabSz="914411" rtl="0" eaLnBrk="1" latinLnBrk="0" hangingPunct="1">
                        <a:defRPr kumimoji="1" sz="1801" kern="1200">
                          <a:solidFill>
                            <a:schemeClr val="tx1"/>
                          </a:solidFill>
                          <a:latin typeface="Century Schoolbook"/>
                        </a:defRPr>
                      </a:lvl4pPr>
                      <a:lvl5pPr marL="1828823" algn="l" defTabSz="914411" rtl="0" eaLnBrk="1" latinLnBrk="0" hangingPunct="1">
                        <a:defRPr kumimoji="1" sz="1801" kern="1200">
                          <a:solidFill>
                            <a:schemeClr val="tx1"/>
                          </a:solidFill>
                          <a:latin typeface="Century Schoolbook"/>
                        </a:defRPr>
                      </a:lvl5pPr>
                      <a:lvl6pPr marL="2286029" algn="l" defTabSz="914411" rtl="0" eaLnBrk="1" latinLnBrk="0" hangingPunct="1">
                        <a:defRPr kumimoji="1" sz="1801" kern="1200">
                          <a:solidFill>
                            <a:schemeClr val="tx1"/>
                          </a:solidFill>
                          <a:latin typeface="Century Schoolbook"/>
                        </a:defRPr>
                      </a:lvl6pPr>
                      <a:lvl7pPr marL="2743234" algn="l" defTabSz="914411" rtl="0" eaLnBrk="1" latinLnBrk="0" hangingPunct="1">
                        <a:defRPr kumimoji="1" sz="1801" kern="1200">
                          <a:solidFill>
                            <a:schemeClr val="tx1"/>
                          </a:solidFill>
                          <a:latin typeface="Century Schoolbook"/>
                        </a:defRPr>
                      </a:lvl7pPr>
                      <a:lvl8pPr marL="3200440" algn="l" defTabSz="914411" rtl="0" eaLnBrk="1" latinLnBrk="0" hangingPunct="1">
                        <a:defRPr kumimoji="1" sz="1801" kern="1200">
                          <a:solidFill>
                            <a:schemeClr val="tx1"/>
                          </a:solidFill>
                          <a:latin typeface="Century Schoolbook"/>
                        </a:defRPr>
                      </a:lvl8pPr>
                      <a:lvl9pPr marL="3657646" algn="l" defTabSz="914411" rtl="0" eaLnBrk="1" latinLnBrk="0" hangingPunct="1">
                        <a:defRPr kumimoji="1" sz="1801" kern="1200">
                          <a:solidFill>
                            <a:schemeClr val="tx1"/>
                          </a:solidFill>
                          <a:latin typeface="Century Schoolbook"/>
                        </a:defRPr>
                      </a:lvl9pPr>
                    </a:lstStyle>
                    <a:p>
                      <a:pPr algn="ctr" rtl="0"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6</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11" rtl="0" eaLnBrk="1" latinLnBrk="0" hangingPunct="1">
                        <a:defRPr kumimoji="1" sz="1801" kern="1200">
                          <a:solidFill>
                            <a:schemeClr val="tx1"/>
                          </a:solidFill>
                          <a:latin typeface="Century Schoolbook"/>
                        </a:defRPr>
                      </a:lvl1pPr>
                      <a:lvl2pPr marL="457206" algn="l" defTabSz="914411" rtl="0" eaLnBrk="1" latinLnBrk="0" hangingPunct="1">
                        <a:defRPr kumimoji="1" sz="1801" kern="1200">
                          <a:solidFill>
                            <a:schemeClr val="tx1"/>
                          </a:solidFill>
                          <a:latin typeface="Century Schoolbook"/>
                        </a:defRPr>
                      </a:lvl2pPr>
                      <a:lvl3pPr marL="914411" algn="l" defTabSz="914411" rtl="0" eaLnBrk="1" latinLnBrk="0" hangingPunct="1">
                        <a:defRPr kumimoji="1" sz="1801" kern="1200">
                          <a:solidFill>
                            <a:schemeClr val="tx1"/>
                          </a:solidFill>
                          <a:latin typeface="Century Schoolbook"/>
                        </a:defRPr>
                      </a:lvl3pPr>
                      <a:lvl4pPr marL="1371617" algn="l" defTabSz="914411" rtl="0" eaLnBrk="1" latinLnBrk="0" hangingPunct="1">
                        <a:defRPr kumimoji="1" sz="1801" kern="1200">
                          <a:solidFill>
                            <a:schemeClr val="tx1"/>
                          </a:solidFill>
                          <a:latin typeface="Century Schoolbook"/>
                        </a:defRPr>
                      </a:lvl4pPr>
                      <a:lvl5pPr marL="1828823" algn="l" defTabSz="914411" rtl="0" eaLnBrk="1" latinLnBrk="0" hangingPunct="1">
                        <a:defRPr kumimoji="1" sz="1801" kern="1200">
                          <a:solidFill>
                            <a:schemeClr val="tx1"/>
                          </a:solidFill>
                          <a:latin typeface="Century Schoolbook"/>
                        </a:defRPr>
                      </a:lvl5pPr>
                      <a:lvl6pPr marL="2286029" algn="l" defTabSz="914411" rtl="0" eaLnBrk="1" latinLnBrk="0" hangingPunct="1">
                        <a:defRPr kumimoji="1" sz="1801" kern="1200">
                          <a:solidFill>
                            <a:schemeClr val="tx1"/>
                          </a:solidFill>
                          <a:latin typeface="Century Schoolbook"/>
                        </a:defRPr>
                      </a:lvl6pPr>
                      <a:lvl7pPr marL="2743234" algn="l" defTabSz="914411" rtl="0" eaLnBrk="1" latinLnBrk="0" hangingPunct="1">
                        <a:defRPr kumimoji="1" sz="1801" kern="1200">
                          <a:solidFill>
                            <a:schemeClr val="tx1"/>
                          </a:solidFill>
                          <a:latin typeface="Century Schoolbook"/>
                        </a:defRPr>
                      </a:lvl7pPr>
                      <a:lvl8pPr marL="3200440" algn="l" defTabSz="914411" rtl="0" eaLnBrk="1" latinLnBrk="0" hangingPunct="1">
                        <a:defRPr kumimoji="1" sz="1801" kern="1200">
                          <a:solidFill>
                            <a:schemeClr val="tx1"/>
                          </a:solidFill>
                          <a:latin typeface="Century Schoolbook"/>
                        </a:defRPr>
                      </a:lvl8pPr>
                      <a:lvl9pPr marL="3657646" algn="l" defTabSz="914411" rtl="0" eaLnBrk="1" latinLnBrk="0" hangingPunct="1">
                        <a:defRPr kumimoji="1" sz="1801" kern="1200">
                          <a:solidFill>
                            <a:schemeClr val="tx1"/>
                          </a:solidFill>
                          <a:latin typeface="Century Schoolbook"/>
                        </a:defRPr>
                      </a:lvl9pPr>
                    </a:lstStyle>
                    <a:p>
                      <a:pPr algn="ctr" rtl="0"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11" rtl="0" eaLnBrk="1" latinLnBrk="0" hangingPunct="1">
                        <a:defRPr kumimoji="1" sz="1801" kern="1200">
                          <a:solidFill>
                            <a:schemeClr val="tx1"/>
                          </a:solidFill>
                          <a:latin typeface="Century Schoolbook"/>
                        </a:defRPr>
                      </a:lvl1pPr>
                      <a:lvl2pPr marL="457206" algn="l" defTabSz="914411" rtl="0" eaLnBrk="1" latinLnBrk="0" hangingPunct="1">
                        <a:defRPr kumimoji="1" sz="1801" kern="1200">
                          <a:solidFill>
                            <a:schemeClr val="tx1"/>
                          </a:solidFill>
                          <a:latin typeface="Century Schoolbook"/>
                        </a:defRPr>
                      </a:lvl2pPr>
                      <a:lvl3pPr marL="914411" algn="l" defTabSz="914411" rtl="0" eaLnBrk="1" latinLnBrk="0" hangingPunct="1">
                        <a:defRPr kumimoji="1" sz="1801" kern="1200">
                          <a:solidFill>
                            <a:schemeClr val="tx1"/>
                          </a:solidFill>
                          <a:latin typeface="Century Schoolbook"/>
                        </a:defRPr>
                      </a:lvl3pPr>
                      <a:lvl4pPr marL="1371617" algn="l" defTabSz="914411" rtl="0" eaLnBrk="1" latinLnBrk="0" hangingPunct="1">
                        <a:defRPr kumimoji="1" sz="1801" kern="1200">
                          <a:solidFill>
                            <a:schemeClr val="tx1"/>
                          </a:solidFill>
                          <a:latin typeface="Century Schoolbook"/>
                        </a:defRPr>
                      </a:lvl4pPr>
                      <a:lvl5pPr marL="1828823" algn="l" defTabSz="914411" rtl="0" eaLnBrk="1" latinLnBrk="0" hangingPunct="1">
                        <a:defRPr kumimoji="1" sz="1801" kern="1200">
                          <a:solidFill>
                            <a:schemeClr val="tx1"/>
                          </a:solidFill>
                          <a:latin typeface="Century Schoolbook"/>
                        </a:defRPr>
                      </a:lvl5pPr>
                      <a:lvl6pPr marL="2286029" algn="l" defTabSz="914411" rtl="0" eaLnBrk="1" latinLnBrk="0" hangingPunct="1">
                        <a:defRPr kumimoji="1" sz="1801" kern="1200">
                          <a:solidFill>
                            <a:schemeClr val="tx1"/>
                          </a:solidFill>
                          <a:latin typeface="Century Schoolbook"/>
                        </a:defRPr>
                      </a:lvl6pPr>
                      <a:lvl7pPr marL="2743234" algn="l" defTabSz="914411" rtl="0" eaLnBrk="1" latinLnBrk="0" hangingPunct="1">
                        <a:defRPr kumimoji="1" sz="1801" kern="1200">
                          <a:solidFill>
                            <a:schemeClr val="tx1"/>
                          </a:solidFill>
                          <a:latin typeface="Century Schoolbook"/>
                        </a:defRPr>
                      </a:lvl7pPr>
                      <a:lvl8pPr marL="3200440" algn="l" defTabSz="914411" rtl="0" eaLnBrk="1" latinLnBrk="0" hangingPunct="1">
                        <a:defRPr kumimoji="1" sz="1801" kern="1200">
                          <a:solidFill>
                            <a:schemeClr val="tx1"/>
                          </a:solidFill>
                          <a:latin typeface="Century Schoolbook"/>
                        </a:defRPr>
                      </a:lvl8pPr>
                      <a:lvl9pPr marL="3657646" algn="l" defTabSz="914411" rtl="0" eaLnBrk="1" latinLnBrk="0" hangingPunct="1">
                        <a:defRPr kumimoji="1" sz="1801" kern="1200">
                          <a:solidFill>
                            <a:schemeClr val="tx1"/>
                          </a:solidFill>
                          <a:latin typeface="Century Schoolbook"/>
                        </a:defRPr>
                      </a:lvl9pPr>
                    </a:lstStyle>
                    <a:p>
                      <a:pPr algn="ctr" rtl="0"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8</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11" rtl="0" eaLnBrk="1" latinLnBrk="0" hangingPunct="1">
                        <a:defRPr kumimoji="1" sz="1801" kern="1200">
                          <a:solidFill>
                            <a:schemeClr val="tx1"/>
                          </a:solidFill>
                          <a:latin typeface="Century Schoolbook"/>
                        </a:defRPr>
                      </a:lvl1pPr>
                      <a:lvl2pPr marL="457206" algn="l" defTabSz="914411" rtl="0" eaLnBrk="1" latinLnBrk="0" hangingPunct="1">
                        <a:defRPr kumimoji="1" sz="1801" kern="1200">
                          <a:solidFill>
                            <a:schemeClr val="tx1"/>
                          </a:solidFill>
                          <a:latin typeface="Century Schoolbook"/>
                        </a:defRPr>
                      </a:lvl2pPr>
                      <a:lvl3pPr marL="914411" algn="l" defTabSz="914411" rtl="0" eaLnBrk="1" latinLnBrk="0" hangingPunct="1">
                        <a:defRPr kumimoji="1" sz="1801" kern="1200">
                          <a:solidFill>
                            <a:schemeClr val="tx1"/>
                          </a:solidFill>
                          <a:latin typeface="Century Schoolbook"/>
                        </a:defRPr>
                      </a:lvl3pPr>
                      <a:lvl4pPr marL="1371617" algn="l" defTabSz="914411" rtl="0" eaLnBrk="1" latinLnBrk="0" hangingPunct="1">
                        <a:defRPr kumimoji="1" sz="1801" kern="1200">
                          <a:solidFill>
                            <a:schemeClr val="tx1"/>
                          </a:solidFill>
                          <a:latin typeface="Century Schoolbook"/>
                        </a:defRPr>
                      </a:lvl4pPr>
                      <a:lvl5pPr marL="1828823" algn="l" defTabSz="914411" rtl="0" eaLnBrk="1" latinLnBrk="0" hangingPunct="1">
                        <a:defRPr kumimoji="1" sz="1801" kern="1200">
                          <a:solidFill>
                            <a:schemeClr val="tx1"/>
                          </a:solidFill>
                          <a:latin typeface="Century Schoolbook"/>
                        </a:defRPr>
                      </a:lvl5pPr>
                      <a:lvl6pPr marL="2286029" algn="l" defTabSz="914411" rtl="0" eaLnBrk="1" latinLnBrk="0" hangingPunct="1">
                        <a:defRPr kumimoji="1" sz="1801" kern="1200">
                          <a:solidFill>
                            <a:schemeClr val="tx1"/>
                          </a:solidFill>
                          <a:latin typeface="Century Schoolbook"/>
                        </a:defRPr>
                      </a:lvl6pPr>
                      <a:lvl7pPr marL="2743234" algn="l" defTabSz="914411" rtl="0" eaLnBrk="1" latinLnBrk="0" hangingPunct="1">
                        <a:defRPr kumimoji="1" sz="1801" kern="1200">
                          <a:solidFill>
                            <a:schemeClr val="tx1"/>
                          </a:solidFill>
                          <a:latin typeface="Century Schoolbook"/>
                        </a:defRPr>
                      </a:lvl7pPr>
                      <a:lvl8pPr marL="3200440" algn="l" defTabSz="914411" rtl="0" eaLnBrk="1" latinLnBrk="0" hangingPunct="1">
                        <a:defRPr kumimoji="1" sz="1801" kern="1200">
                          <a:solidFill>
                            <a:schemeClr val="tx1"/>
                          </a:solidFill>
                          <a:latin typeface="Century Schoolbook"/>
                        </a:defRPr>
                      </a:lvl8pPr>
                      <a:lvl9pPr marL="3657646" algn="l" defTabSz="914411" rtl="0" eaLnBrk="1" latinLnBrk="0" hangingPunct="1">
                        <a:defRPr kumimoji="1" sz="1801" kern="1200">
                          <a:solidFill>
                            <a:schemeClr val="tx1"/>
                          </a:solidFill>
                          <a:latin typeface="Century Schoolbook"/>
                        </a:defRPr>
                      </a:lvl9pPr>
                    </a:lstStyle>
                    <a:p>
                      <a:pPr algn="ctr" rtl="0"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9</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11" rtl="0" eaLnBrk="1" latinLnBrk="0" hangingPunct="1">
                        <a:defRPr kumimoji="1" sz="1801" kern="1200">
                          <a:solidFill>
                            <a:schemeClr val="tx1"/>
                          </a:solidFill>
                          <a:latin typeface="Century Schoolbook"/>
                        </a:defRPr>
                      </a:lvl1pPr>
                      <a:lvl2pPr marL="457206" algn="l" defTabSz="914411" rtl="0" eaLnBrk="1" latinLnBrk="0" hangingPunct="1">
                        <a:defRPr kumimoji="1" sz="1801" kern="1200">
                          <a:solidFill>
                            <a:schemeClr val="tx1"/>
                          </a:solidFill>
                          <a:latin typeface="Century Schoolbook"/>
                        </a:defRPr>
                      </a:lvl2pPr>
                      <a:lvl3pPr marL="914411" algn="l" defTabSz="914411" rtl="0" eaLnBrk="1" latinLnBrk="0" hangingPunct="1">
                        <a:defRPr kumimoji="1" sz="1801" kern="1200">
                          <a:solidFill>
                            <a:schemeClr val="tx1"/>
                          </a:solidFill>
                          <a:latin typeface="Century Schoolbook"/>
                        </a:defRPr>
                      </a:lvl3pPr>
                      <a:lvl4pPr marL="1371617" algn="l" defTabSz="914411" rtl="0" eaLnBrk="1" latinLnBrk="0" hangingPunct="1">
                        <a:defRPr kumimoji="1" sz="1801" kern="1200">
                          <a:solidFill>
                            <a:schemeClr val="tx1"/>
                          </a:solidFill>
                          <a:latin typeface="Century Schoolbook"/>
                        </a:defRPr>
                      </a:lvl4pPr>
                      <a:lvl5pPr marL="1828823" algn="l" defTabSz="914411" rtl="0" eaLnBrk="1" latinLnBrk="0" hangingPunct="1">
                        <a:defRPr kumimoji="1" sz="1801" kern="1200">
                          <a:solidFill>
                            <a:schemeClr val="tx1"/>
                          </a:solidFill>
                          <a:latin typeface="Century Schoolbook"/>
                        </a:defRPr>
                      </a:lvl5pPr>
                      <a:lvl6pPr marL="2286029" algn="l" defTabSz="914411" rtl="0" eaLnBrk="1" latinLnBrk="0" hangingPunct="1">
                        <a:defRPr kumimoji="1" sz="1801" kern="1200">
                          <a:solidFill>
                            <a:schemeClr val="tx1"/>
                          </a:solidFill>
                          <a:latin typeface="Century Schoolbook"/>
                        </a:defRPr>
                      </a:lvl6pPr>
                      <a:lvl7pPr marL="2743234" algn="l" defTabSz="914411" rtl="0" eaLnBrk="1" latinLnBrk="0" hangingPunct="1">
                        <a:defRPr kumimoji="1" sz="1801" kern="1200">
                          <a:solidFill>
                            <a:schemeClr val="tx1"/>
                          </a:solidFill>
                          <a:latin typeface="Century Schoolbook"/>
                        </a:defRPr>
                      </a:lvl7pPr>
                      <a:lvl8pPr marL="3200440" algn="l" defTabSz="914411" rtl="0" eaLnBrk="1" latinLnBrk="0" hangingPunct="1">
                        <a:defRPr kumimoji="1" sz="1801" kern="1200">
                          <a:solidFill>
                            <a:schemeClr val="tx1"/>
                          </a:solidFill>
                          <a:latin typeface="Century Schoolbook"/>
                        </a:defRPr>
                      </a:lvl8pPr>
                      <a:lvl9pPr marL="3657646" algn="l" defTabSz="914411" rtl="0" eaLnBrk="1" latinLnBrk="0" hangingPunct="1">
                        <a:defRPr kumimoji="1" sz="1801" kern="1200">
                          <a:solidFill>
                            <a:schemeClr val="tx1"/>
                          </a:solidFill>
                          <a:latin typeface="Century Schoolbook"/>
                        </a:defRPr>
                      </a:lvl9pPr>
                    </a:lstStyle>
                    <a:p>
                      <a:pPr algn="ctr" rtl="0"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10</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11" rtl="0" eaLnBrk="1" latinLnBrk="0" hangingPunct="1">
                        <a:defRPr kumimoji="1" sz="1801" kern="1200">
                          <a:solidFill>
                            <a:schemeClr val="tx1"/>
                          </a:solidFill>
                          <a:latin typeface="Century Schoolbook"/>
                        </a:defRPr>
                      </a:lvl1pPr>
                      <a:lvl2pPr marL="457206" algn="l" defTabSz="914411" rtl="0" eaLnBrk="1" latinLnBrk="0" hangingPunct="1">
                        <a:defRPr kumimoji="1" sz="1801" kern="1200">
                          <a:solidFill>
                            <a:schemeClr val="tx1"/>
                          </a:solidFill>
                          <a:latin typeface="Century Schoolbook"/>
                        </a:defRPr>
                      </a:lvl2pPr>
                      <a:lvl3pPr marL="914411" algn="l" defTabSz="914411" rtl="0" eaLnBrk="1" latinLnBrk="0" hangingPunct="1">
                        <a:defRPr kumimoji="1" sz="1801" kern="1200">
                          <a:solidFill>
                            <a:schemeClr val="tx1"/>
                          </a:solidFill>
                          <a:latin typeface="Century Schoolbook"/>
                        </a:defRPr>
                      </a:lvl3pPr>
                      <a:lvl4pPr marL="1371617" algn="l" defTabSz="914411" rtl="0" eaLnBrk="1" latinLnBrk="0" hangingPunct="1">
                        <a:defRPr kumimoji="1" sz="1801" kern="1200">
                          <a:solidFill>
                            <a:schemeClr val="tx1"/>
                          </a:solidFill>
                          <a:latin typeface="Century Schoolbook"/>
                        </a:defRPr>
                      </a:lvl4pPr>
                      <a:lvl5pPr marL="1828823" algn="l" defTabSz="914411" rtl="0" eaLnBrk="1" latinLnBrk="0" hangingPunct="1">
                        <a:defRPr kumimoji="1" sz="1801" kern="1200">
                          <a:solidFill>
                            <a:schemeClr val="tx1"/>
                          </a:solidFill>
                          <a:latin typeface="Century Schoolbook"/>
                        </a:defRPr>
                      </a:lvl5pPr>
                      <a:lvl6pPr marL="2286029" algn="l" defTabSz="914411" rtl="0" eaLnBrk="1" latinLnBrk="0" hangingPunct="1">
                        <a:defRPr kumimoji="1" sz="1801" kern="1200">
                          <a:solidFill>
                            <a:schemeClr val="tx1"/>
                          </a:solidFill>
                          <a:latin typeface="Century Schoolbook"/>
                        </a:defRPr>
                      </a:lvl6pPr>
                      <a:lvl7pPr marL="2743234" algn="l" defTabSz="914411" rtl="0" eaLnBrk="1" latinLnBrk="0" hangingPunct="1">
                        <a:defRPr kumimoji="1" sz="1801" kern="1200">
                          <a:solidFill>
                            <a:schemeClr val="tx1"/>
                          </a:solidFill>
                          <a:latin typeface="Century Schoolbook"/>
                        </a:defRPr>
                      </a:lvl7pPr>
                      <a:lvl8pPr marL="3200440" algn="l" defTabSz="914411" rtl="0" eaLnBrk="1" latinLnBrk="0" hangingPunct="1">
                        <a:defRPr kumimoji="1" sz="1801" kern="1200">
                          <a:solidFill>
                            <a:schemeClr val="tx1"/>
                          </a:solidFill>
                          <a:latin typeface="Century Schoolbook"/>
                        </a:defRPr>
                      </a:lvl8pPr>
                      <a:lvl9pPr marL="3657646" algn="l" defTabSz="914411" rtl="0" eaLnBrk="1" latinLnBrk="0" hangingPunct="1">
                        <a:defRPr kumimoji="1" sz="1801" kern="1200">
                          <a:solidFill>
                            <a:schemeClr val="tx1"/>
                          </a:solidFill>
                          <a:latin typeface="Century Schoolbook"/>
                        </a:defRPr>
                      </a:lvl9pPr>
                    </a:lstStyle>
                    <a:p>
                      <a:pPr algn="ctr" rtl="0"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11</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2804160"/>
                  </a:ext>
                </a:extLst>
              </a:tr>
              <a:tr h="283369">
                <a:tc gridSpan="2">
                  <a:txBody>
                    <a:bodyPr/>
                    <a:lstStyle>
                      <a:lvl1pPr marL="0" algn="l" defTabSz="914411" rtl="0" eaLnBrk="1" latinLnBrk="0" hangingPunct="1">
                        <a:defRPr kumimoji="1" sz="1801" kern="1200">
                          <a:solidFill>
                            <a:schemeClr val="tx1"/>
                          </a:solidFill>
                          <a:latin typeface="Century Schoolbook"/>
                        </a:defRPr>
                      </a:lvl1pPr>
                      <a:lvl2pPr marL="457206" algn="l" defTabSz="914411" rtl="0" eaLnBrk="1" latinLnBrk="0" hangingPunct="1">
                        <a:defRPr kumimoji="1" sz="1801" kern="1200">
                          <a:solidFill>
                            <a:schemeClr val="tx1"/>
                          </a:solidFill>
                          <a:latin typeface="Century Schoolbook"/>
                        </a:defRPr>
                      </a:lvl2pPr>
                      <a:lvl3pPr marL="914411" algn="l" defTabSz="914411" rtl="0" eaLnBrk="1" latinLnBrk="0" hangingPunct="1">
                        <a:defRPr kumimoji="1" sz="1801" kern="1200">
                          <a:solidFill>
                            <a:schemeClr val="tx1"/>
                          </a:solidFill>
                          <a:latin typeface="Century Schoolbook"/>
                        </a:defRPr>
                      </a:lvl3pPr>
                      <a:lvl4pPr marL="1371617" algn="l" defTabSz="914411" rtl="0" eaLnBrk="1" latinLnBrk="0" hangingPunct="1">
                        <a:defRPr kumimoji="1" sz="1801" kern="1200">
                          <a:solidFill>
                            <a:schemeClr val="tx1"/>
                          </a:solidFill>
                          <a:latin typeface="Century Schoolbook"/>
                        </a:defRPr>
                      </a:lvl4pPr>
                      <a:lvl5pPr marL="1828823" algn="l" defTabSz="914411" rtl="0" eaLnBrk="1" latinLnBrk="0" hangingPunct="1">
                        <a:defRPr kumimoji="1" sz="1801" kern="1200">
                          <a:solidFill>
                            <a:schemeClr val="tx1"/>
                          </a:solidFill>
                          <a:latin typeface="Century Schoolbook"/>
                        </a:defRPr>
                      </a:lvl5pPr>
                      <a:lvl6pPr marL="2286029" algn="l" defTabSz="914411" rtl="0" eaLnBrk="1" latinLnBrk="0" hangingPunct="1">
                        <a:defRPr kumimoji="1" sz="1801" kern="1200">
                          <a:solidFill>
                            <a:schemeClr val="tx1"/>
                          </a:solidFill>
                          <a:latin typeface="Century Schoolbook"/>
                        </a:defRPr>
                      </a:lvl6pPr>
                      <a:lvl7pPr marL="2743234" algn="l" defTabSz="914411" rtl="0" eaLnBrk="1" latinLnBrk="0" hangingPunct="1">
                        <a:defRPr kumimoji="1" sz="1801" kern="1200">
                          <a:solidFill>
                            <a:schemeClr val="tx1"/>
                          </a:solidFill>
                          <a:latin typeface="Century Schoolbook"/>
                        </a:defRPr>
                      </a:lvl7pPr>
                      <a:lvl8pPr marL="3200440" algn="l" defTabSz="914411" rtl="0" eaLnBrk="1" latinLnBrk="0" hangingPunct="1">
                        <a:defRPr kumimoji="1" sz="1801" kern="1200">
                          <a:solidFill>
                            <a:schemeClr val="tx1"/>
                          </a:solidFill>
                          <a:latin typeface="Century Schoolbook"/>
                        </a:defRPr>
                      </a:lvl8pPr>
                      <a:lvl9pPr marL="3657646" algn="l" defTabSz="914411" rtl="0" eaLnBrk="1" latinLnBrk="0" hangingPunct="1">
                        <a:defRPr kumimoji="1" sz="1801" kern="1200">
                          <a:solidFill>
                            <a:schemeClr val="tx1"/>
                          </a:solidFill>
                          <a:latin typeface="Century Schoolbook"/>
                        </a:defRPr>
                      </a:lvl9pPr>
                    </a:lstStyle>
                    <a:p>
                      <a:pPr algn="ctr" rtl="0"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特定健康診査対象者数</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rtl="0"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3,717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3,509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3,298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3,114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2,899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2,709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7595573"/>
                  </a:ext>
                </a:extLst>
              </a:tr>
              <a:tr h="283369">
                <a:tc gridSpan="2">
                  <a:txBody>
                    <a:bodyPr/>
                    <a:lstStyle>
                      <a:lvl1pPr marL="0" algn="l" defTabSz="914411" rtl="0" eaLnBrk="1" latinLnBrk="0" hangingPunct="1">
                        <a:defRPr kumimoji="1" sz="1801" kern="1200">
                          <a:solidFill>
                            <a:schemeClr val="tx1"/>
                          </a:solidFill>
                          <a:latin typeface="Century Schoolbook"/>
                        </a:defRPr>
                      </a:lvl1pPr>
                      <a:lvl2pPr marL="457206" algn="l" defTabSz="914411" rtl="0" eaLnBrk="1" latinLnBrk="0" hangingPunct="1">
                        <a:defRPr kumimoji="1" sz="1801" kern="1200">
                          <a:solidFill>
                            <a:schemeClr val="tx1"/>
                          </a:solidFill>
                          <a:latin typeface="Century Schoolbook"/>
                        </a:defRPr>
                      </a:lvl2pPr>
                      <a:lvl3pPr marL="914411" algn="l" defTabSz="914411" rtl="0" eaLnBrk="1" latinLnBrk="0" hangingPunct="1">
                        <a:defRPr kumimoji="1" sz="1801" kern="1200">
                          <a:solidFill>
                            <a:schemeClr val="tx1"/>
                          </a:solidFill>
                          <a:latin typeface="Century Schoolbook"/>
                        </a:defRPr>
                      </a:lvl3pPr>
                      <a:lvl4pPr marL="1371617" algn="l" defTabSz="914411" rtl="0" eaLnBrk="1" latinLnBrk="0" hangingPunct="1">
                        <a:defRPr kumimoji="1" sz="1801" kern="1200">
                          <a:solidFill>
                            <a:schemeClr val="tx1"/>
                          </a:solidFill>
                          <a:latin typeface="Century Schoolbook"/>
                        </a:defRPr>
                      </a:lvl4pPr>
                      <a:lvl5pPr marL="1828823" algn="l" defTabSz="914411" rtl="0" eaLnBrk="1" latinLnBrk="0" hangingPunct="1">
                        <a:defRPr kumimoji="1" sz="1801" kern="1200">
                          <a:solidFill>
                            <a:schemeClr val="tx1"/>
                          </a:solidFill>
                          <a:latin typeface="Century Schoolbook"/>
                        </a:defRPr>
                      </a:lvl5pPr>
                      <a:lvl6pPr marL="2286029" algn="l" defTabSz="914411" rtl="0" eaLnBrk="1" latinLnBrk="0" hangingPunct="1">
                        <a:defRPr kumimoji="1" sz="1801" kern="1200">
                          <a:solidFill>
                            <a:schemeClr val="tx1"/>
                          </a:solidFill>
                          <a:latin typeface="Century Schoolbook"/>
                        </a:defRPr>
                      </a:lvl6pPr>
                      <a:lvl7pPr marL="2743234" algn="l" defTabSz="914411" rtl="0" eaLnBrk="1" latinLnBrk="0" hangingPunct="1">
                        <a:defRPr kumimoji="1" sz="1801" kern="1200">
                          <a:solidFill>
                            <a:schemeClr val="tx1"/>
                          </a:solidFill>
                          <a:latin typeface="Century Schoolbook"/>
                        </a:defRPr>
                      </a:lvl7pPr>
                      <a:lvl8pPr marL="3200440" algn="l" defTabSz="914411" rtl="0" eaLnBrk="1" latinLnBrk="0" hangingPunct="1">
                        <a:defRPr kumimoji="1" sz="1801" kern="1200">
                          <a:solidFill>
                            <a:schemeClr val="tx1"/>
                          </a:solidFill>
                          <a:latin typeface="Century Schoolbook"/>
                        </a:defRPr>
                      </a:lvl8pPr>
                      <a:lvl9pPr marL="3657646" algn="l" defTabSz="914411" rtl="0" eaLnBrk="1" latinLnBrk="0" hangingPunct="1">
                        <a:defRPr kumimoji="1" sz="1801" kern="1200">
                          <a:solidFill>
                            <a:schemeClr val="tx1"/>
                          </a:solidFill>
                          <a:latin typeface="Century Schoolbook"/>
                        </a:defRPr>
                      </a:lvl9pPr>
                    </a:lstStyle>
                    <a:p>
                      <a:pPr algn="ctr" rtl="0" fontAlgn="ctr"/>
                      <a:r>
                        <a:rPr lang="zh-TW" altLang="en-US" sz="800" b="0" i="0" u="none" strike="noStrike" dirty="0">
                          <a:solidFill>
                            <a:srgbClr val="000000"/>
                          </a:solidFill>
                          <a:effectLst/>
                          <a:latin typeface="ＭＳ 明朝" panose="02020609040205080304" pitchFamily="17" charset="-128"/>
                          <a:ea typeface="ＭＳ 明朝" panose="02020609040205080304" pitchFamily="17" charset="-128"/>
                        </a:rPr>
                        <a:t>特定健康診査受診率</a:t>
                      </a:r>
                      <a:r>
                        <a:rPr lang="en-US" altLang="zh-TW" sz="800" b="0" i="0" u="none" strike="noStrike" dirty="0">
                          <a:solidFill>
                            <a:srgbClr val="000000"/>
                          </a:solidFill>
                          <a:effectLst/>
                          <a:latin typeface="ＭＳ 明朝" panose="02020609040205080304" pitchFamily="17" charset="-128"/>
                          <a:ea typeface="ＭＳ 明朝" panose="02020609040205080304" pitchFamily="17" charset="-128"/>
                        </a:rPr>
                        <a:t>(%)</a:t>
                      </a:r>
                      <a:br>
                        <a:rPr lang="en-US" altLang="zh-TW" sz="800" b="0" i="0" u="none" strike="noStrike" dirty="0">
                          <a:solidFill>
                            <a:srgbClr val="000000"/>
                          </a:solidFill>
                          <a:effectLst/>
                          <a:latin typeface="ＭＳ 明朝" panose="02020609040205080304" pitchFamily="17" charset="-128"/>
                          <a:ea typeface="ＭＳ 明朝" panose="02020609040205080304" pitchFamily="17" charset="-128"/>
                        </a:rPr>
                      </a:br>
                      <a:r>
                        <a:rPr lang="en-US" altLang="zh-TW" sz="800" b="0" i="0" u="none" strike="noStrike" dirty="0">
                          <a:solidFill>
                            <a:srgbClr val="000000"/>
                          </a:solidFill>
                          <a:effectLst/>
                          <a:latin typeface="ＭＳ 明朝" panose="02020609040205080304" pitchFamily="17" charset="-128"/>
                          <a:ea typeface="ＭＳ 明朝" panose="02020609040205080304" pitchFamily="17" charset="-128"/>
                        </a:rPr>
                        <a:t>(</a:t>
                      </a:r>
                      <a:r>
                        <a:rPr lang="zh-TW" altLang="en-US" sz="800" b="0" i="0" u="none" strike="noStrike" dirty="0">
                          <a:solidFill>
                            <a:srgbClr val="000000"/>
                          </a:solidFill>
                          <a:effectLst/>
                          <a:latin typeface="ＭＳ 明朝" panose="02020609040205080304" pitchFamily="17" charset="-128"/>
                          <a:ea typeface="ＭＳ 明朝" panose="02020609040205080304" pitchFamily="17" charset="-128"/>
                        </a:rPr>
                        <a:t>目標値</a:t>
                      </a:r>
                      <a:r>
                        <a:rPr lang="en-US" altLang="zh-TW" sz="8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45.0%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45.0%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45.0%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45.0%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45.0%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45.0%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5994361"/>
                  </a:ext>
                </a:extLst>
              </a:tr>
              <a:tr h="283369">
                <a:tc gridSpan="2">
                  <a:txBody>
                    <a:bodyPr/>
                    <a:lstStyle>
                      <a:lvl1pPr marL="0" algn="l" defTabSz="914411" rtl="0" eaLnBrk="1" latinLnBrk="0" hangingPunct="1">
                        <a:defRPr kumimoji="1" sz="1801" kern="1200">
                          <a:solidFill>
                            <a:schemeClr val="tx1"/>
                          </a:solidFill>
                          <a:latin typeface="Century Schoolbook"/>
                        </a:defRPr>
                      </a:lvl1pPr>
                      <a:lvl2pPr marL="457206" algn="l" defTabSz="914411" rtl="0" eaLnBrk="1" latinLnBrk="0" hangingPunct="1">
                        <a:defRPr kumimoji="1" sz="1801" kern="1200">
                          <a:solidFill>
                            <a:schemeClr val="tx1"/>
                          </a:solidFill>
                          <a:latin typeface="Century Schoolbook"/>
                        </a:defRPr>
                      </a:lvl2pPr>
                      <a:lvl3pPr marL="914411" algn="l" defTabSz="914411" rtl="0" eaLnBrk="1" latinLnBrk="0" hangingPunct="1">
                        <a:defRPr kumimoji="1" sz="1801" kern="1200">
                          <a:solidFill>
                            <a:schemeClr val="tx1"/>
                          </a:solidFill>
                          <a:latin typeface="Century Schoolbook"/>
                        </a:defRPr>
                      </a:lvl3pPr>
                      <a:lvl4pPr marL="1371617" algn="l" defTabSz="914411" rtl="0" eaLnBrk="1" latinLnBrk="0" hangingPunct="1">
                        <a:defRPr kumimoji="1" sz="1801" kern="1200">
                          <a:solidFill>
                            <a:schemeClr val="tx1"/>
                          </a:solidFill>
                          <a:latin typeface="Century Schoolbook"/>
                        </a:defRPr>
                      </a:lvl4pPr>
                      <a:lvl5pPr marL="1828823" algn="l" defTabSz="914411" rtl="0" eaLnBrk="1" latinLnBrk="0" hangingPunct="1">
                        <a:defRPr kumimoji="1" sz="1801" kern="1200">
                          <a:solidFill>
                            <a:schemeClr val="tx1"/>
                          </a:solidFill>
                          <a:latin typeface="Century Schoolbook"/>
                        </a:defRPr>
                      </a:lvl5pPr>
                      <a:lvl6pPr marL="2286029" algn="l" defTabSz="914411" rtl="0" eaLnBrk="1" latinLnBrk="0" hangingPunct="1">
                        <a:defRPr kumimoji="1" sz="1801" kern="1200">
                          <a:solidFill>
                            <a:schemeClr val="tx1"/>
                          </a:solidFill>
                          <a:latin typeface="Century Schoolbook"/>
                        </a:defRPr>
                      </a:lvl6pPr>
                      <a:lvl7pPr marL="2743234" algn="l" defTabSz="914411" rtl="0" eaLnBrk="1" latinLnBrk="0" hangingPunct="1">
                        <a:defRPr kumimoji="1" sz="1801" kern="1200">
                          <a:solidFill>
                            <a:schemeClr val="tx1"/>
                          </a:solidFill>
                          <a:latin typeface="Century Schoolbook"/>
                        </a:defRPr>
                      </a:lvl7pPr>
                      <a:lvl8pPr marL="3200440" algn="l" defTabSz="914411" rtl="0" eaLnBrk="1" latinLnBrk="0" hangingPunct="1">
                        <a:defRPr kumimoji="1" sz="1801" kern="1200">
                          <a:solidFill>
                            <a:schemeClr val="tx1"/>
                          </a:solidFill>
                          <a:latin typeface="Century Schoolbook"/>
                        </a:defRPr>
                      </a:lvl8pPr>
                      <a:lvl9pPr marL="3657646" algn="l" defTabSz="914411" rtl="0" eaLnBrk="1" latinLnBrk="0" hangingPunct="1">
                        <a:defRPr kumimoji="1" sz="1801" kern="1200">
                          <a:solidFill>
                            <a:schemeClr val="tx1"/>
                          </a:solidFill>
                          <a:latin typeface="Century Schoolbook"/>
                        </a:defRPr>
                      </a:lvl9pPr>
                    </a:lstStyle>
                    <a:p>
                      <a:pPr algn="ctr" rtl="0" fontAlgn="ctr"/>
                      <a:r>
                        <a:rPr lang="zh-TW" altLang="en-US" sz="800" b="0" i="0" u="none" strike="noStrike" dirty="0">
                          <a:solidFill>
                            <a:srgbClr val="000000"/>
                          </a:solidFill>
                          <a:effectLst/>
                          <a:latin typeface="ＭＳ 明朝" panose="02020609040205080304" pitchFamily="17" charset="-128"/>
                          <a:ea typeface="ＭＳ 明朝" panose="02020609040205080304" pitchFamily="17" charset="-128"/>
                        </a:rPr>
                        <a:t>特定健康診査受診者数</a:t>
                      </a:r>
                      <a:r>
                        <a:rPr lang="en-US" altLang="zh-TW" sz="800" b="0" i="0" u="none" strike="noStrike" dirty="0">
                          <a:solidFill>
                            <a:srgbClr val="000000"/>
                          </a:solidFill>
                          <a:effectLst/>
                          <a:latin typeface="ＭＳ 明朝" panose="02020609040205080304" pitchFamily="17" charset="-128"/>
                          <a:ea typeface="ＭＳ 明朝" panose="02020609040205080304" pitchFamily="17" charset="-128"/>
                        </a:rPr>
                        <a:t>(</a:t>
                      </a:r>
                      <a:r>
                        <a:rPr lang="zh-TW" altLang="en-US" sz="8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zh-TW" sz="8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1,673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1,579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1,484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1,401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1,305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1,219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087186"/>
                  </a:ext>
                </a:extLst>
              </a:tr>
            </a:tbl>
          </a:graphicData>
        </a:graphic>
      </p:graphicFrame>
      <p:graphicFrame>
        <p:nvGraphicFramePr>
          <p:cNvPr id="19" name="表 18">
            <a:extLst>
              <a:ext uri="{FF2B5EF4-FFF2-40B4-BE49-F238E27FC236}">
                <a16:creationId xmlns:a16="http://schemas.microsoft.com/office/drawing/2014/main" id="{5690F9BD-87B2-408D-BA93-635C60EEB794}"/>
              </a:ext>
            </a:extLst>
          </p:cNvPr>
          <p:cNvGraphicFramePr>
            <a:graphicFrameLocks noGrp="1" noChangeAspect="1"/>
          </p:cNvGraphicFramePr>
          <p:nvPr>
            <p:extLst>
              <p:ext uri="{D42A27DB-BD31-4B8C-83A1-F6EECF244321}">
                <p14:modId xmlns:p14="http://schemas.microsoft.com/office/powerpoint/2010/main" val="1544379507"/>
              </p:ext>
            </p:extLst>
          </p:nvPr>
        </p:nvGraphicFramePr>
        <p:xfrm>
          <a:off x="165100" y="6902906"/>
          <a:ext cx="4987291" cy="1413510"/>
        </p:xfrm>
        <a:graphic>
          <a:graphicData uri="http://schemas.openxmlformats.org/drawingml/2006/table">
            <a:tbl>
              <a:tblPr/>
              <a:tblGrid>
                <a:gridCol w="639986">
                  <a:extLst>
                    <a:ext uri="{9D8B030D-6E8A-4147-A177-3AD203B41FA5}">
                      <a16:colId xmlns:a16="http://schemas.microsoft.com/office/drawing/2014/main" val="3180589825"/>
                    </a:ext>
                  </a:extLst>
                </a:gridCol>
                <a:gridCol w="661319">
                  <a:extLst>
                    <a:ext uri="{9D8B030D-6E8A-4147-A177-3AD203B41FA5}">
                      <a16:colId xmlns:a16="http://schemas.microsoft.com/office/drawing/2014/main" val="3830882960"/>
                    </a:ext>
                  </a:extLst>
                </a:gridCol>
                <a:gridCol w="614331">
                  <a:extLst>
                    <a:ext uri="{9D8B030D-6E8A-4147-A177-3AD203B41FA5}">
                      <a16:colId xmlns:a16="http://schemas.microsoft.com/office/drawing/2014/main" val="2847897496"/>
                    </a:ext>
                  </a:extLst>
                </a:gridCol>
                <a:gridCol w="614331">
                  <a:extLst>
                    <a:ext uri="{9D8B030D-6E8A-4147-A177-3AD203B41FA5}">
                      <a16:colId xmlns:a16="http://schemas.microsoft.com/office/drawing/2014/main" val="3342792738"/>
                    </a:ext>
                  </a:extLst>
                </a:gridCol>
                <a:gridCol w="614331">
                  <a:extLst>
                    <a:ext uri="{9D8B030D-6E8A-4147-A177-3AD203B41FA5}">
                      <a16:colId xmlns:a16="http://schemas.microsoft.com/office/drawing/2014/main" val="1974772845"/>
                    </a:ext>
                  </a:extLst>
                </a:gridCol>
                <a:gridCol w="614331">
                  <a:extLst>
                    <a:ext uri="{9D8B030D-6E8A-4147-A177-3AD203B41FA5}">
                      <a16:colId xmlns:a16="http://schemas.microsoft.com/office/drawing/2014/main" val="2493047526"/>
                    </a:ext>
                  </a:extLst>
                </a:gridCol>
                <a:gridCol w="614331">
                  <a:extLst>
                    <a:ext uri="{9D8B030D-6E8A-4147-A177-3AD203B41FA5}">
                      <a16:colId xmlns:a16="http://schemas.microsoft.com/office/drawing/2014/main" val="2368558876"/>
                    </a:ext>
                  </a:extLst>
                </a:gridCol>
                <a:gridCol w="614331">
                  <a:extLst>
                    <a:ext uri="{9D8B030D-6E8A-4147-A177-3AD203B41FA5}">
                      <a16:colId xmlns:a16="http://schemas.microsoft.com/office/drawing/2014/main" val="3009754115"/>
                    </a:ext>
                  </a:extLst>
                </a:gridCol>
              </a:tblGrid>
              <a:tr h="282702">
                <a:tc>
                  <a:txBody>
                    <a:bodyPr/>
                    <a:lstStyle>
                      <a:lvl1pPr marL="0" algn="l" defTabSz="914411" rtl="0" eaLnBrk="1" latinLnBrk="0" hangingPunct="1">
                        <a:defRPr kumimoji="1" sz="1801" kern="1200">
                          <a:solidFill>
                            <a:schemeClr val="tx1"/>
                          </a:solidFill>
                          <a:latin typeface="Century Schoolbook"/>
                        </a:defRPr>
                      </a:lvl1pPr>
                      <a:lvl2pPr marL="457206" algn="l" defTabSz="914411" rtl="0" eaLnBrk="1" latinLnBrk="0" hangingPunct="1">
                        <a:defRPr kumimoji="1" sz="1801" kern="1200">
                          <a:solidFill>
                            <a:schemeClr val="tx1"/>
                          </a:solidFill>
                          <a:latin typeface="Century Schoolbook"/>
                        </a:defRPr>
                      </a:lvl2pPr>
                      <a:lvl3pPr marL="914411" algn="l" defTabSz="914411" rtl="0" eaLnBrk="1" latinLnBrk="0" hangingPunct="1">
                        <a:defRPr kumimoji="1" sz="1801" kern="1200">
                          <a:solidFill>
                            <a:schemeClr val="tx1"/>
                          </a:solidFill>
                          <a:latin typeface="Century Schoolbook"/>
                        </a:defRPr>
                      </a:lvl3pPr>
                      <a:lvl4pPr marL="1371617" algn="l" defTabSz="914411" rtl="0" eaLnBrk="1" latinLnBrk="0" hangingPunct="1">
                        <a:defRPr kumimoji="1" sz="1801" kern="1200">
                          <a:solidFill>
                            <a:schemeClr val="tx1"/>
                          </a:solidFill>
                          <a:latin typeface="Century Schoolbook"/>
                        </a:defRPr>
                      </a:lvl4pPr>
                      <a:lvl5pPr marL="1828823" algn="l" defTabSz="914411" rtl="0" eaLnBrk="1" latinLnBrk="0" hangingPunct="1">
                        <a:defRPr kumimoji="1" sz="1801" kern="1200">
                          <a:solidFill>
                            <a:schemeClr val="tx1"/>
                          </a:solidFill>
                          <a:latin typeface="Century Schoolbook"/>
                        </a:defRPr>
                      </a:lvl5pPr>
                      <a:lvl6pPr marL="2286029" algn="l" defTabSz="914411" rtl="0" eaLnBrk="1" latinLnBrk="0" hangingPunct="1">
                        <a:defRPr kumimoji="1" sz="1801" kern="1200">
                          <a:solidFill>
                            <a:schemeClr val="tx1"/>
                          </a:solidFill>
                          <a:latin typeface="Century Schoolbook"/>
                        </a:defRPr>
                      </a:lvl6pPr>
                      <a:lvl7pPr marL="2743234" algn="l" defTabSz="914411" rtl="0" eaLnBrk="1" latinLnBrk="0" hangingPunct="1">
                        <a:defRPr kumimoji="1" sz="1801" kern="1200">
                          <a:solidFill>
                            <a:schemeClr val="tx1"/>
                          </a:solidFill>
                          <a:latin typeface="Century Schoolbook"/>
                        </a:defRPr>
                      </a:lvl7pPr>
                      <a:lvl8pPr marL="3200440" algn="l" defTabSz="914411" rtl="0" eaLnBrk="1" latinLnBrk="0" hangingPunct="1">
                        <a:defRPr kumimoji="1" sz="1801" kern="1200">
                          <a:solidFill>
                            <a:schemeClr val="tx1"/>
                          </a:solidFill>
                          <a:latin typeface="Century Schoolbook"/>
                        </a:defRPr>
                      </a:lvl8pPr>
                      <a:lvl9pPr marL="3657646" algn="l" defTabSz="914411" rtl="0" eaLnBrk="1" latinLnBrk="0" hangingPunct="1">
                        <a:defRPr kumimoji="1" sz="1801" kern="1200">
                          <a:solidFill>
                            <a:schemeClr val="tx1"/>
                          </a:solidFill>
                          <a:latin typeface="Century Schoolbook"/>
                        </a:defRPr>
                      </a:lvl9p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7797" marR="7797" marT="779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11" rtl="0" eaLnBrk="1" latinLnBrk="0" hangingPunct="1">
                        <a:defRPr kumimoji="1" sz="1801" kern="1200">
                          <a:solidFill>
                            <a:schemeClr val="tx1"/>
                          </a:solidFill>
                          <a:latin typeface="Century Schoolbook"/>
                        </a:defRPr>
                      </a:lvl1pPr>
                      <a:lvl2pPr marL="457206" algn="l" defTabSz="914411" rtl="0" eaLnBrk="1" latinLnBrk="0" hangingPunct="1">
                        <a:defRPr kumimoji="1" sz="1801" kern="1200">
                          <a:solidFill>
                            <a:schemeClr val="tx1"/>
                          </a:solidFill>
                          <a:latin typeface="Century Schoolbook"/>
                        </a:defRPr>
                      </a:lvl2pPr>
                      <a:lvl3pPr marL="914411" algn="l" defTabSz="914411" rtl="0" eaLnBrk="1" latinLnBrk="0" hangingPunct="1">
                        <a:defRPr kumimoji="1" sz="1801" kern="1200">
                          <a:solidFill>
                            <a:schemeClr val="tx1"/>
                          </a:solidFill>
                          <a:latin typeface="Century Schoolbook"/>
                        </a:defRPr>
                      </a:lvl3pPr>
                      <a:lvl4pPr marL="1371617" algn="l" defTabSz="914411" rtl="0" eaLnBrk="1" latinLnBrk="0" hangingPunct="1">
                        <a:defRPr kumimoji="1" sz="1801" kern="1200">
                          <a:solidFill>
                            <a:schemeClr val="tx1"/>
                          </a:solidFill>
                          <a:latin typeface="Century Schoolbook"/>
                        </a:defRPr>
                      </a:lvl4pPr>
                      <a:lvl5pPr marL="1828823" algn="l" defTabSz="914411" rtl="0" eaLnBrk="1" latinLnBrk="0" hangingPunct="1">
                        <a:defRPr kumimoji="1" sz="1801" kern="1200">
                          <a:solidFill>
                            <a:schemeClr val="tx1"/>
                          </a:solidFill>
                          <a:latin typeface="Century Schoolbook"/>
                        </a:defRPr>
                      </a:lvl5pPr>
                      <a:lvl6pPr marL="2286029" algn="l" defTabSz="914411" rtl="0" eaLnBrk="1" latinLnBrk="0" hangingPunct="1">
                        <a:defRPr kumimoji="1" sz="1801" kern="1200">
                          <a:solidFill>
                            <a:schemeClr val="tx1"/>
                          </a:solidFill>
                          <a:latin typeface="Century Schoolbook"/>
                        </a:defRPr>
                      </a:lvl6pPr>
                      <a:lvl7pPr marL="2743234" algn="l" defTabSz="914411" rtl="0" eaLnBrk="1" latinLnBrk="0" hangingPunct="1">
                        <a:defRPr kumimoji="1" sz="1801" kern="1200">
                          <a:solidFill>
                            <a:schemeClr val="tx1"/>
                          </a:solidFill>
                          <a:latin typeface="Century Schoolbook"/>
                        </a:defRPr>
                      </a:lvl7pPr>
                      <a:lvl8pPr marL="3200440" algn="l" defTabSz="914411" rtl="0" eaLnBrk="1" latinLnBrk="0" hangingPunct="1">
                        <a:defRPr kumimoji="1" sz="1801" kern="1200">
                          <a:solidFill>
                            <a:schemeClr val="tx1"/>
                          </a:solidFill>
                          <a:latin typeface="Century Schoolbook"/>
                        </a:defRPr>
                      </a:lvl8pPr>
                      <a:lvl9pPr marL="3657646" algn="l" defTabSz="914411" rtl="0" eaLnBrk="1" latinLnBrk="0" hangingPunct="1">
                        <a:defRPr kumimoji="1" sz="1801" kern="1200">
                          <a:solidFill>
                            <a:schemeClr val="tx1"/>
                          </a:solidFill>
                          <a:latin typeface="Century Schoolbook"/>
                        </a:defRPr>
                      </a:lvl9p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7797" marR="7797" marT="779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11" rtl="0" eaLnBrk="1" latinLnBrk="0" hangingPunct="1">
                        <a:defRPr kumimoji="1" sz="1801" kern="1200">
                          <a:solidFill>
                            <a:schemeClr val="tx1"/>
                          </a:solidFill>
                          <a:latin typeface="Century Schoolbook"/>
                        </a:defRPr>
                      </a:lvl1pPr>
                      <a:lvl2pPr marL="457206" algn="l" defTabSz="914411" rtl="0" eaLnBrk="1" latinLnBrk="0" hangingPunct="1">
                        <a:defRPr kumimoji="1" sz="1801" kern="1200">
                          <a:solidFill>
                            <a:schemeClr val="tx1"/>
                          </a:solidFill>
                          <a:latin typeface="Century Schoolbook"/>
                        </a:defRPr>
                      </a:lvl2pPr>
                      <a:lvl3pPr marL="914411" algn="l" defTabSz="914411" rtl="0" eaLnBrk="1" latinLnBrk="0" hangingPunct="1">
                        <a:defRPr kumimoji="1" sz="1801" kern="1200">
                          <a:solidFill>
                            <a:schemeClr val="tx1"/>
                          </a:solidFill>
                          <a:latin typeface="Century Schoolbook"/>
                        </a:defRPr>
                      </a:lvl3pPr>
                      <a:lvl4pPr marL="1371617" algn="l" defTabSz="914411" rtl="0" eaLnBrk="1" latinLnBrk="0" hangingPunct="1">
                        <a:defRPr kumimoji="1" sz="1801" kern="1200">
                          <a:solidFill>
                            <a:schemeClr val="tx1"/>
                          </a:solidFill>
                          <a:latin typeface="Century Schoolbook"/>
                        </a:defRPr>
                      </a:lvl4pPr>
                      <a:lvl5pPr marL="1828823" algn="l" defTabSz="914411" rtl="0" eaLnBrk="1" latinLnBrk="0" hangingPunct="1">
                        <a:defRPr kumimoji="1" sz="1801" kern="1200">
                          <a:solidFill>
                            <a:schemeClr val="tx1"/>
                          </a:solidFill>
                          <a:latin typeface="Century Schoolbook"/>
                        </a:defRPr>
                      </a:lvl5pPr>
                      <a:lvl6pPr marL="2286029" algn="l" defTabSz="914411" rtl="0" eaLnBrk="1" latinLnBrk="0" hangingPunct="1">
                        <a:defRPr kumimoji="1" sz="1801" kern="1200">
                          <a:solidFill>
                            <a:schemeClr val="tx1"/>
                          </a:solidFill>
                          <a:latin typeface="Century Schoolbook"/>
                        </a:defRPr>
                      </a:lvl6pPr>
                      <a:lvl7pPr marL="2743234" algn="l" defTabSz="914411" rtl="0" eaLnBrk="1" latinLnBrk="0" hangingPunct="1">
                        <a:defRPr kumimoji="1" sz="1801" kern="1200">
                          <a:solidFill>
                            <a:schemeClr val="tx1"/>
                          </a:solidFill>
                          <a:latin typeface="Century Schoolbook"/>
                        </a:defRPr>
                      </a:lvl7pPr>
                      <a:lvl8pPr marL="3200440" algn="l" defTabSz="914411" rtl="0" eaLnBrk="1" latinLnBrk="0" hangingPunct="1">
                        <a:defRPr kumimoji="1" sz="1801" kern="1200">
                          <a:solidFill>
                            <a:schemeClr val="tx1"/>
                          </a:solidFill>
                          <a:latin typeface="Century Schoolbook"/>
                        </a:defRPr>
                      </a:lvl8pPr>
                      <a:lvl9pPr marL="3657646" algn="l" defTabSz="914411" rtl="0" eaLnBrk="1" latinLnBrk="0" hangingPunct="1">
                        <a:defRPr kumimoji="1" sz="1801" kern="1200">
                          <a:solidFill>
                            <a:schemeClr val="tx1"/>
                          </a:solidFill>
                          <a:latin typeface="Century Schoolbook"/>
                        </a:defRPr>
                      </a:lvl9pPr>
                    </a:lstStyle>
                    <a:p>
                      <a:pPr algn="ctr" rtl="0"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6</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7797" marR="7797" marT="7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11" rtl="0" eaLnBrk="1" latinLnBrk="0" hangingPunct="1">
                        <a:defRPr kumimoji="1" sz="1801" kern="1200">
                          <a:solidFill>
                            <a:schemeClr val="tx1"/>
                          </a:solidFill>
                          <a:latin typeface="Century Schoolbook"/>
                        </a:defRPr>
                      </a:lvl1pPr>
                      <a:lvl2pPr marL="457206" algn="l" defTabSz="914411" rtl="0" eaLnBrk="1" latinLnBrk="0" hangingPunct="1">
                        <a:defRPr kumimoji="1" sz="1801" kern="1200">
                          <a:solidFill>
                            <a:schemeClr val="tx1"/>
                          </a:solidFill>
                          <a:latin typeface="Century Schoolbook"/>
                        </a:defRPr>
                      </a:lvl2pPr>
                      <a:lvl3pPr marL="914411" algn="l" defTabSz="914411" rtl="0" eaLnBrk="1" latinLnBrk="0" hangingPunct="1">
                        <a:defRPr kumimoji="1" sz="1801" kern="1200">
                          <a:solidFill>
                            <a:schemeClr val="tx1"/>
                          </a:solidFill>
                          <a:latin typeface="Century Schoolbook"/>
                        </a:defRPr>
                      </a:lvl3pPr>
                      <a:lvl4pPr marL="1371617" algn="l" defTabSz="914411" rtl="0" eaLnBrk="1" latinLnBrk="0" hangingPunct="1">
                        <a:defRPr kumimoji="1" sz="1801" kern="1200">
                          <a:solidFill>
                            <a:schemeClr val="tx1"/>
                          </a:solidFill>
                          <a:latin typeface="Century Schoolbook"/>
                        </a:defRPr>
                      </a:lvl4pPr>
                      <a:lvl5pPr marL="1828823" algn="l" defTabSz="914411" rtl="0" eaLnBrk="1" latinLnBrk="0" hangingPunct="1">
                        <a:defRPr kumimoji="1" sz="1801" kern="1200">
                          <a:solidFill>
                            <a:schemeClr val="tx1"/>
                          </a:solidFill>
                          <a:latin typeface="Century Schoolbook"/>
                        </a:defRPr>
                      </a:lvl5pPr>
                      <a:lvl6pPr marL="2286029" algn="l" defTabSz="914411" rtl="0" eaLnBrk="1" latinLnBrk="0" hangingPunct="1">
                        <a:defRPr kumimoji="1" sz="1801" kern="1200">
                          <a:solidFill>
                            <a:schemeClr val="tx1"/>
                          </a:solidFill>
                          <a:latin typeface="Century Schoolbook"/>
                        </a:defRPr>
                      </a:lvl6pPr>
                      <a:lvl7pPr marL="2743234" algn="l" defTabSz="914411" rtl="0" eaLnBrk="1" latinLnBrk="0" hangingPunct="1">
                        <a:defRPr kumimoji="1" sz="1801" kern="1200">
                          <a:solidFill>
                            <a:schemeClr val="tx1"/>
                          </a:solidFill>
                          <a:latin typeface="Century Schoolbook"/>
                        </a:defRPr>
                      </a:lvl7pPr>
                      <a:lvl8pPr marL="3200440" algn="l" defTabSz="914411" rtl="0" eaLnBrk="1" latinLnBrk="0" hangingPunct="1">
                        <a:defRPr kumimoji="1" sz="1801" kern="1200">
                          <a:solidFill>
                            <a:schemeClr val="tx1"/>
                          </a:solidFill>
                          <a:latin typeface="Century Schoolbook"/>
                        </a:defRPr>
                      </a:lvl8pPr>
                      <a:lvl9pPr marL="3657646" algn="l" defTabSz="914411" rtl="0" eaLnBrk="1" latinLnBrk="0" hangingPunct="1">
                        <a:defRPr kumimoji="1" sz="1801" kern="1200">
                          <a:solidFill>
                            <a:schemeClr val="tx1"/>
                          </a:solidFill>
                          <a:latin typeface="Century Schoolbook"/>
                        </a:defRPr>
                      </a:lvl9pPr>
                    </a:lstStyle>
                    <a:p>
                      <a:pPr algn="ctr" rtl="0"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7797" marR="7797" marT="7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11" rtl="0" eaLnBrk="1" latinLnBrk="0" hangingPunct="1">
                        <a:defRPr kumimoji="1" sz="1801" kern="1200">
                          <a:solidFill>
                            <a:schemeClr val="tx1"/>
                          </a:solidFill>
                          <a:latin typeface="Century Schoolbook"/>
                        </a:defRPr>
                      </a:lvl1pPr>
                      <a:lvl2pPr marL="457206" algn="l" defTabSz="914411" rtl="0" eaLnBrk="1" latinLnBrk="0" hangingPunct="1">
                        <a:defRPr kumimoji="1" sz="1801" kern="1200">
                          <a:solidFill>
                            <a:schemeClr val="tx1"/>
                          </a:solidFill>
                          <a:latin typeface="Century Schoolbook"/>
                        </a:defRPr>
                      </a:lvl2pPr>
                      <a:lvl3pPr marL="914411" algn="l" defTabSz="914411" rtl="0" eaLnBrk="1" latinLnBrk="0" hangingPunct="1">
                        <a:defRPr kumimoji="1" sz="1801" kern="1200">
                          <a:solidFill>
                            <a:schemeClr val="tx1"/>
                          </a:solidFill>
                          <a:latin typeface="Century Schoolbook"/>
                        </a:defRPr>
                      </a:lvl3pPr>
                      <a:lvl4pPr marL="1371617" algn="l" defTabSz="914411" rtl="0" eaLnBrk="1" latinLnBrk="0" hangingPunct="1">
                        <a:defRPr kumimoji="1" sz="1801" kern="1200">
                          <a:solidFill>
                            <a:schemeClr val="tx1"/>
                          </a:solidFill>
                          <a:latin typeface="Century Schoolbook"/>
                        </a:defRPr>
                      </a:lvl4pPr>
                      <a:lvl5pPr marL="1828823" algn="l" defTabSz="914411" rtl="0" eaLnBrk="1" latinLnBrk="0" hangingPunct="1">
                        <a:defRPr kumimoji="1" sz="1801" kern="1200">
                          <a:solidFill>
                            <a:schemeClr val="tx1"/>
                          </a:solidFill>
                          <a:latin typeface="Century Schoolbook"/>
                        </a:defRPr>
                      </a:lvl5pPr>
                      <a:lvl6pPr marL="2286029" algn="l" defTabSz="914411" rtl="0" eaLnBrk="1" latinLnBrk="0" hangingPunct="1">
                        <a:defRPr kumimoji="1" sz="1801" kern="1200">
                          <a:solidFill>
                            <a:schemeClr val="tx1"/>
                          </a:solidFill>
                          <a:latin typeface="Century Schoolbook"/>
                        </a:defRPr>
                      </a:lvl6pPr>
                      <a:lvl7pPr marL="2743234" algn="l" defTabSz="914411" rtl="0" eaLnBrk="1" latinLnBrk="0" hangingPunct="1">
                        <a:defRPr kumimoji="1" sz="1801" kern="1200">
                          <a:solidFill>
                            <a:schemeClr val="tx1"/>
                          </a:solidFill>
                          <a:latin typeface="Century Schoolbook"/>
                        </a:defRPr>
                      </a:lvl7pPr>
                      <a:lvl8pPr marL="3200440" algn="l" defTabSz="914411" rtl="0" eaLnBrk="1" latinLnBrk="0" hangingPunct="1">
                        <a:defRPr kumimoji="1" sz="1801" kern="1200">
                          <a:solidFill>
                            <a:schemeClr val="tx1"/>
                          </a:solidFill>
                          <a:latin typeface="Century Schoolbook"/>
                        </a:defRPr>
                      </a:lvl8pPr>
                      <a:lvl9pPr marL="3657646" algn="l" defTabSz="914411" rtl="0" eaLnBrk="1" latinLnBrk="0" hangingPunct="1">
                        <a:defRPr kumimoji="1" sz="1801" kern="1200">
                          <a:solidFill>
                            <a:schemeClr val="tx1"/>
                          </a:solidFill>
                          <a:latin typeface="Century Schoolbook"/>
                        </a:defRPr>
                      </a:lvl9pPr>
                    </a:lstStyle>
                    <a:p>
                      <a:pPr algn="ctr" rtl="0"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8</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7797" marR="7797" marT="7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11" rtl="0" eaLnBrk="1" latinLnBrk="0" hangingPunct="1">
                        <a:defRPr kumimoji="1" sz="1801" kern="1200">
                          <a:solidFill>
                            <a:schemeClr val="tx1"/>
                          </a:solidFill>
                          <a:latin typeface="Century Schoolbook"/>
                        </a:defRPr>
                      </a:lvl1pPr>
                      <a:lvl2pPr marL="457206" algn="l" defTabSz="914411" rtl="0" eaLnBrk="1" latinLnBrk="0" hangingPunct="1">
                        <a:defRPr kumimoji="1" sz="1801" kern="1200">
                          <a:solidFill>
                            <a:schemeClr val="tx1"/>
                          </a:solidFill>
                          <a:latin typeface="Century Schoolbook"/>
                        </a:defRPr>
                      </a:lvl2pPr>
                      <a:lvl3pPr marL="914411" algn="l" defTabSz="914411" rtl="0" eaLnBrk="1" latinLnBrk="0" hangingPunct="1">
                        <a:defRPr kumimoji="1" sz="1801" kern="1200">
                          <a:solidFill>
                            <a:schemeClr val="tx1"/>
                          </a:solidFill>
                          <a:latin typeface="Century Schoolbook"/>
                        </a:defRPr>
                      </a:lvl3pPr>
                      <a:lvl4pPr marL="1371617" algn="l" defTabSz="914411" rtl="0" eaLnBrk="1" latinLnBrk="0" hangingPunct="1">
                        <a:defRPr kumimoji="1" sz="1801" kern="1200">
                          <a:solidFill>
                            <a:schemeClr val="tx1"/>
                          </a:solidFill>
                          <a:latin typeface="Century Schoolbook"/>
                        </a:defRPr>
                      </a:lvl4pPr>
                      <a:lvl5pPr marL="1828823" algn="l" defTabSz="914411" rtl="0" eaLnBrk="1" latinLnBrk="0" hangingPunct="1">
                        <a:defRPr kumimoji="1" sz="1801" kern="1200">
                          <a:solidFill>
                            <a:schemeClr val="tx1"/>
                          </a:solidFill>
                          <a:latin typeface="Century Schoolbook"/>
                        </a:defRPr>
                      </a:lvl5pPr>
                      <a:lvl6pPr marL="2286029" algn="l" defTabSz="914411" rtl="0" eaLnBrk="1" latinLnBrk="0" hangingPunct="1">
                        <a:defRPr kumimoji="1" sz="1801" kern="1200">
                          <a:solidFill>
                            <a:schemeClr val="tx1"/>
                          </a:solidFill>
                          <a:latin typeface="Century Schoolbook"/>
                        </a:defRPr>
                      </a:lvl6pPr>
                      <a:lvl7pPr marL="2743234" algn="l" defTabSz="914411" rtl="0" eaLnBrk="1" latinLnBrk="0" hangingPunct="1">
                        <a:defRPr kumimoji="1" sz="1801" kern="1200">
                          <a:solidFill>
                            <a:schemeClr val="tx1"/>
                          </a:solidFill>
                          <a:latin typeface="Century Schoolbook"/>
                        </a:defRPr>
                      </a:lvl7pPr>
                      <a:lvl8pPr marL="3200440" algn="l" defTabSz="914411" rtl="0" eaLnBrk="1" latinLnBrk="0" hangingPunct="1">
                        <a:defRPr kumimoji="1" sz="1801" kern="1200">
                          <a:solidFill>
                            <a:schemeClr val="tx1"/>
                          </a:solidFill>
                          <a:latin typeface="Century Schoolbook"/>
                        </a:defRPr>
                      </a:lvl8pPr>
                      <a:lvl9pPr marL="3657646" algn="l" defTabSz="914411" rtl="0" eaLnBrk="1" latinLnBrk="0" hangingPunct="1">
                        <a:defRPr kumimoji="1" sz="1801" kern="1200">
                          <a:solidFill>
                            <a:schemeClr val="tx1"/>
                          </a:solidFill>
                          <a:latin typeface="Century Schoolbook"/>
                        </a:defRPr>
                      </a:lvl9pPr>
                    </a:lstStyle>
                    <a:p>
                      <a:pPr algn="ctr" rtl="0"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9</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7797" marR="7797" marT="7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11" rtl="0" eaLnBrk="1" latinLnBrk="0" hangingPunct="1">
                        <a:defRPr kumimoji="1" sz="1801" kern="1200">
                          <a:solidFill>
                            <a:schemeClr val="tx1"/>
                          </a:solidFill>
                          <a:latin typeface="Century Schoolbook"/>
                        </a:defRPr>
                      </a:lvl1pPr>
                      <a:lvl2pPr marL="457206" algn="l" defTabSz="914411" rtl="0" eaLnBrk="1" latinLnBrk="0" hangingPunct="1">
                        <a:defRPr kumimoji="1" sz="1801" kern="1200">
                          <a:solidFill>
                            <a:schemeClr val="tx1"/>
                          </a:solidFill>
                          <a:latin typeface="Century Schoolbook"/>
                        </a:defRPr>
                      </a:lvl2pPr>
                      <a:lvl3pPr marL="914411" algn="l" defTabSz="914411" rtl="0" eaLnBrk="1" latinLnBrk="0" hangingPunct="1">
                        <a:defRPr kumimoji="1" sz="1801" kern="1200">
                          <a:solidFill>
                            <a:schemeClr val="tx1"/>
                          </a:solidFill>
                          <a:latin typeface="Century Schoolbook"/>
                        </a:defRPr>
                      </a:lvl3pPr>
                      <a:lvl4pPr marL="1371617" algn="l" defTabSz="914411" rtl="0" eaLnBrk="1" latinLnBrk="0" hangingPunct="1">
                        <a:defRPr kumimoji="1" sz="1801" kern="1200">
                          <a:solidFill>
                            <a:schemeClr val="tx1"/>
                          </a:solidFill>
                          <a:latin typeface="Century Schoolbook"/>
                        </a:defRPr>
                      </a:lvl4pPr>
                      <a:lvl5pPr marL="1828823" algn="l" defTabSz="914411" rtl="0" eaLnBrk="1" latinLnBrk="0" hangingPunct="1">
                        <a:defRPr kumimoji="1" sz="1801" kern="1200">
                          <a:solidFill>
                            <a:schemeClr val="tx1"/>
                          </a:solidFill>
                          <a:latin typeface="Century Schoolbook"/>
                        </a:defRPr>
                      </a:lvl5pPr>
                      <a:lvl6pPr marL="2286029" algn="l" defTabSz="914411" rtl="0" eaLnBrk="1" latinLnBrk="0" hangingPunct="1">
                        <a:defRPr kumimoji="1" sz="1801" kern="1200">
                          <a:solidFill>
                            <a:schemeClr val="tx1"/>
                          </a:solidFill>
                          <a:latin typeface="Century Schoolbook"/>
                        </a:defRPr>
                      </a:lvl6pPr>
                      <a:lvl7pPr marL="2743234" algn="l" defTabSz="914411" rtl="0" eaLnBrk="1" latinLnBrk="0" hangingPunct="1">
                        <a:defRPr kumimoji="1" sz="1801" kern="1200">
                          <a:solidFill>
                            <a:schemeClr val="tx1"/>
                          </a:solidFill>
                          <a:latin typeface="Century Schoolbook"/>
                        </a:defRPr>
                      </a:lvl7pPr>
                      <a:lvl8pPr marL="3200440" algn="l" defTabSz="914411" rtl="0" eaLnBrk="1" latinLnBrk="0" hangingPunct="1">
                        <a:defRPr kumimoji="1" sz="1801" kern="1200">
                          <a:solidFill>
                            <a:schemeClr val="tx1"/>
                          </a:solidFill>
                          <a:latin typeface="Century Schoolbook"/>
                        </a:defRPr>
                      </a:lvl8pPr>
                      <a:lvl9pPr marL="3657646" algn="l" defTabSz="914411" rtl="0" eaLnBrk="1" latinLnBrk="0" hangingPunct="1">
                        <a:defRPr kumimoji="1" sz="1801" kern="1200">
                          <a:solidFill>
                            <a:schemeClr val="tx1"/>
                          </a:solidFill>
                          <a:latin typeface="Century Schoolbook"/>
                        </a:defRPr>
                      </a:lvl9pPr>
                    </a:lstStyle>
                    <a:p>
                      <a:pPr algn="ctr" rtl="0"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10</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7797" marR="7797" marT="7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11" rtl="0" eaLnBrk="1" latinLnBrk="0" hangingPunct="1">
                        <a:defRPr kumimoji="1" sz="1801" kern="1200">
                          <a:solidFill>
                            <a:schemeClr val="tx1"/>
                          </a:solidFill>
                          <a:latin typeface="Century Schoolbook"/>
                        </a:defRPr>
                      </a:lvl1pPr>
                      <a:lvl2pPr marL="457206" algn="l" defTabSz="914411" rtl="0" eaLnBrk="1" latinLnBrk="0" hangingPunct="1">
                        <a:defRPr kumimoji="1" sz="1801" kern="1200">
                          <a:solidFill>
                            <a:schemeClr val="tx1"/>
                          </a:solidFill>
                          <a:latin typeface="Century Schoolbook"/>
                        </a:defRPr>
                      </a:lvl2pPr>
                      <a:lvl3pPr marL="914411" algn="l" defTabSz="914411" rtl="0" eaLnBrk="1" latinLnBrk="0" hangingPunct="1">
                        <a:defRPr kumimoji="1" sz="1801" kern="1200">
                          <a:solidFill>
                            <a:schemeClr val="tx1"/>
                          </a:solidFill>
                          <a:latin typeface="Century Schoolbook"/>
                        </a:defRPr>
                      </a:lvl3pPr>
                      <a:lvl4pPr marL="1371617" algn="l" defTabSz="914411" rtl="0" eaLnBrk="1" latinLnBrk="0" hangingPunct="1">
                        <a:defRPr kumimoji="1" sz="1801" kern="1200">
                          <a:solidFill>
                            <a:schemeClr val="tx1"/>
                          </a:solidFill>
                          <a:latin typeface="Century Schoolbook"/>
                        </a:defRPr>
                      </a:lvl4pPr>
                      <a:lvl5pPr marL="1828823" algn="l" defTabSz="914411" rtl="0" eaLnBrk="1" latinLnBrk="0" hangingPunct="1">
                        <a:defRPr kumimoji="1" sz="1801" kern="1200">
                          <a:solidFill>
                            <a:schemeClr val="tx1"/>
                          </a:solidFill>
                          <a:latin typeface="Century Schoolbook"/>
                        </a:defRPr>
                      </a:lvl5pPr>
                      <a:lvl6pPr marL="2286029" algn="l" defTabSz="914411" rtl="0" eaLnBrk="1" latinLnBrk="0" hangingPunct="1">
                        <a:defRPr kumimoji="1" sz="1801" kern="1200">
                          <a:solidFill>
                            <a:schemeClr val="tx1"/>
                          </a:solidFill>
                          <a:latin typeface="Century Schoolbook"/>
                        </a:defRPr>
                      </a:lvl6pPr>
                      <a:lvl7pPr marL="2743234" algn="l" defTabSz="914411" rtl="0" eaLnBrk="1" latinLnBrk="0" hangingPunct="1">
                        <a:defRPr kumimoji="1" sz="1801" kern="1200">
                          <a:solidFill>
                            <a:schemeClr val="tx1"/>
                          </a:solidFill>
                          <a:latin typeface="Century Schoolbook"/>
                        </a:defRPr>
                      </a:lvl7pPr>
                      <a:lvl8pPr marL="3200440" algn="l" defTabSz="914411" rtl="0" eaLnBrk="1" latinLnBrk="0" hangingPunct="1">
                        <a:defRPr kumimoji="1" sz="1801" kern="1200">
                          <a:solidFill>
                            <a:schemeClr val="tx1"/>
                          </a:solidFill>
                          <a:latin typeface="Century Schoolbook"/>
                        </a:defRPr>
                      </a:lvl8pPr>
                      <a:lvl9pPr marL="3657646" algn="l" defTabSz="914411" rtl="0" eaLnBrk="1" latinLnBrk="0" hangingPunct="1">
                        <a:defRPr kumimoji="1" sz="1801" kern="1200">
                          <a:solidFill>
                            <a:schemeClr val="tx1"/>
                          </a:solidFill>
                          <a:latin typeface="Century Schoolbook"/>
                        </a:defRPr>
                      </a:lvl9pPr>
                    </a:lstStyle>
                    <a:p>
                      <a:pPr algn="ctr" rtl="0"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11</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7797" marR="7797" marT="7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3738223"/>
                  </a:ext>
                </a:extLst>
              </a:tr>
              <a:tr h="282702">
                <a:tc rowSpan="2">
                  <a:txBody>
                    <a:bodyPr/>
                    <a:lstStyle>
                      <a:lvl1pPr marL="0" algn="l" defTabSz="914411" rtl="0" eaLnBrk="1" latinLnBrk="0" hangingPunct="1">
                        <a:defRPr kumimoji="1" sz="1801" kern="1200">
                          <a:solidFill>
                            <a:schemeClr val="tx1"/>
                          </a:solidFill>
                          <a:latin typeface="Century Schoolbook"/>
                        </a:defRPr>
                      </a:lvl1pPr>
                      <a:lvl2pPr marL="457206" algn="l" defTabSz="914411" rtl="0" eaLnBrk="1" latinLnBrk="0" hangingPunct="1">
                        <a:defRPr kumimoji="1" sz="1801" kern="1200">
                          <a:solidFill>
                            <a:schemeClr val="tx1"/>
                          </a:solidFill>
                          <a:latin typeface="Century Schoolbook"/>
                        </a:defRPr>
                      </a:lvl2pPr>
                      <a:lvl3pPr marL="914411" algn="l" defTabSz="914411" rtl="0" eaLnBrk="1" latinLnBrk="0" hangingPunct="1">
                        <a:defRPr kumimoji="1" sz="1801" kern="1200">
                          <a:solidFill>
                            <a:schemeClr val="tx1"/>
                          </a:solidFill>
                          <a:latin typeface="Century Schoolbook"/>
                        </a:defRPr>
                      </a:lvl3pPr>
                      <a:lvl4pPr marL="1371617" algn="l" defTabSz="914411" rtl="0" eaLnBrk="1" latinLnBrk="0" hangingPunct="1">
                        <a:defRPr kumimoji="1" sz="1801" kern="1200">
                          <a:solidFill>
                            <a:schemeClr val="tx1"/>
                          </a:solidFill>
                          <a:latin typeface="Century Schoolbook"/>
                        </a:defRPr>
                      </a:lvl4pPr>
                      <a:lvl5pPr marL="1828823" algn="l" defTabSz="914411" rtl="0" eaLnBrk="1" latinLnBrk="0" hangingPunct="1">
                        <a:defRPr kumimoji="1" sz="1801" kern="1200">
                          <a:solidFill>
                            <a:schemeClr val="tx1"/>
                          </a:solidFill>
                          <a:latin typeface="Century Schoolbook"/>
                        </a:defRPr>
                      </a:lvl5pPr>
                      <a:lvl6pPr marL="2286029" algn="l" defTabSz="914411" rtl="0" eaLnBrk="1" latinLnBrk="0" hangingPunct="1">
                        <a:defRPr kumimoji="1" sz="1801" kern="1200">
                          <a:solidFill>
                            <a:schemeClr val="tx1"/>
                          </a:solidFill>
                          <a:latin typeface="Century Schoolbook"/>
                        </a:defRPr>
                      </a:lvl6pPr>
                      <a:lvl7pPr marL="2743234" algn="l" defTabSz="914411" rtl="0" eaLnBrk="1" latinLnBrk="0" hangingPunct="1">
                        <a:defRPr kumimoji="1" sz="1801" kern="1200">
                          <a:solidFill>
                            <a:schemeClr val="tx1"/>
                          </a:solidFill>
                          <a:latin typeface="Century Schoolbook"/>
                        </a:defRPr>
                      </a:lvl7pPr>
                      <a:lvl8pPr marL="3200440" algn="l" defTabSz="914411" rtl="0" eaLnBrk="1" latinLnBrk="0" hangingPunct="1">
                        <a:defRPr kumimoji="1" sz="1801" kern="1200">
                          <a:solidFill>
                            <a:schemeClr val="tx1"/>
                          </a:solidFill>
                          <a:latin typeface="Century Schoolbook"/>
                        </a:defRPr>
                      </a:lvl8pPr>
                      <a:lvl9pPr marL="3657646" algn="l" defTabSz="914411" rtl="0" eaLnBrk="1" latinLnBrk="0" hangingPunct="1">
                        <a:defRPr kumimoji="1" sz="1801" kern="1200">
                          <a:solidFill>
                            <a:schemeClr val="tx1"/>
                          </a:solidFill>
                          <a:latin typeface="Century Schoolbook"/>
                        </a:defRPr>
                      </a:lvl9pPr>
                    </a:lstStyle>
                    <a:p>
                      <a:pPr algn="ctr" rtl="0"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特定健康診査</a:t>
                      </a:r>
                      <a:b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対象者数</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7797" marR="7797" marT="7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11" rtl="0" eaLnBrk="1" latinLnBrk="0" hangingPunct="1">
                        <a:defRPr kumimoji="1" sz="1801" kern="1200">
                          <a:solidFill>
                            <a:schemeClr val="tx1"/>
                          </a:solidFill>
                          <a:latin typeface="Century Schoolbook"/>
                        </a:defRPr>
                      </a:lvl1pPr>
                      <a:lvl2pPr marL="457206" algn="l" defTabSz="914411" rtl="0" eaLnBrk="1" latinLnBrk="0" hangingPunct="1">
                        <a:defRPr kumimoji="1" sz="1801" kern="1200">
                          <a:solidFill>
                            <a:schemeClr val="tx1"/>
                          </a:solidFill>
                          <a:latin typeface="Century Schoolbook"/>
                        </a:defRPr>
                      </a:lvl2pPr>
                      <a:lvl3pPr marL="914411" algn="l" defTabSz="914411" rtl="0" eaLnBrk="1" latinLnBrk="0" hangingPunct="1">
                        <a:defRPr kumimoji="1" sz="1801" kern="1200">
                          <a:solidFill>
                            <a:schemeClr val="tx1"/>
                          </a:solidFill>
                          <a:latin typeface="Century Schoolbook"/>
                        </a:defRPr>
                      </a:lvl3pPr>
                      <a:lvl4pPr marL="1371617" algn="l" defTabSz="914411" rtl="0" eaLnBrk="1" latinLnBrk="0" hangingPunct="1">
                        <a:defRPr kumimoji="1" sz="1801" kern="1200">
                          <a:solidFill>
                            <a:schemeClr val="tx1"/>
                          </a:solidFill>
                          <a:latin typeface="Century Schoolbook"/>
                        </a:defRPr>
                      </a:lvl4pPr>
                      <a:lvl5pPr marL="1828823" algn="l" defTabSz="914411" rtl="0" eaLnBrk="1" latinLnBrk="0" hangingPunct="1">
                        <a:defRPr kumimoji="1" sz="1801" kern="1200">
                          <a:solidFill>
                            <a:schemeClr val="tx1"/>
                          </a:solidFill>
                          <a:latin typeface="Century Schoolbook"/>
                        </a:defRPr>
                      </a:lvl5pPr>
                      <a:lvl6pPr marL="2286029" algn="l" defTabSz="914411" rtl="0" eaLnBrk="1" latinLnBrk="0" hangingPunct="1">
                        <a:defRPr kumimoji="1" sz="1801" kern="1200">
                          <a:solidFill>
                            <a:schemeClr val="tx1"/>
                          </a:solidFill>
                          <a:latin typeface="Century Schoolbook"/>
                        </a:defRPr>
                      </a:lvl6pPr>
                      <a:lvl7pPr marL="2743234" algn="l" defTabSz="914411" rtl="0" eaLnBrk="1" latinLnBrk="0" hangingPunct="1">
                        <a:defRPr kumimoji="1" sz="1801" kern="1200">
                          <a:solidFill>
                            <a:schemeClr val="tx1"/>
                          </a:solidFill>
                          <a:latin typeface="Century Schoolbook"/>
                        </a:defRPr>
                      </a:lvl7pPr>
                      <a:lvl8pPr marL="3200440" algn="l" defTabSz="914411" rtl="0" eaLnBrk="1" latinLnBrk="0" hangingPunct="1">
                        <a:defRPr kumimoji="1" sz="1801" kern="1200">
                          <a:solidFill>
                            <a:schemeClr val="tx1"/>
                          </a:solidFill>
                          <a:latin typeface="Century Schoolbook"/>
                        </a:defRPr>
                      </a:lvl8pPr>
                      <a:lvl9pPr marL="3657646" algn="l" defTabSz="914411" rtl="0" eaLnBrk="1" latinLnBrk="0" hangingPunct="1">
                        <a:defRPr kumimoji="1" sz="1801" kern="1200">
                          <a:solidFill>
                            <a:schemeClr val="tx1"/>
                          </a:solidFill>
                          <a:latin typeface="Century Schoolbook"/>
                        </a:defRPr>
                      </a:lvl9p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40</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64</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7797" marR="7797" marT="7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1,243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1,197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1,150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1,120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1,110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1,110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2684664"/>
                  </a:ext>
                </a:extLst>
              </a:tr>
              <a:tr h="282702">
                <a:tc vMerge="1">
                  <a:txBody>
                    <a:bodyPr/>
                    <a:lstStyle/>
                    <a:p>
                      <a:endParaRPr kumimoji="1" lang="ja-JP" altLang="en-US"/>
                    </a:p>
                  </a:txBody>
                  <a:tcPr/>
                </a:tc>
                <a:tc>
                  <a:txBody>
                    <a:bodyPr/>
                    <a:lstStyle>
                      <a:lvl1pPr marL="0" algn="l" defTabSz="914411" rtl="0" eaLnBrk="1" latinLnBrk="0" hangingPunct="1">
                        <a:defRPr kumimoji="1" sz="1801" kern="1200">
                          <a:solidFill>
                            <a:schemeClr val="tx1"/>
                          </a:solidFill>
                          <a:latin typeface="Century Schoolbook"/>
                        </a:defRPr>
                      </a:lvl1pPr>
                      <a:lvl2pPr marL="457206" algn="l" defTabSz="914411" rtl="0" eaLnBrk="1" latinLnBrk="0" hangingPunct="1">
                        <a:defRPr kumimoji="1" sz="1801" kern="1200">
                          <a:solidFill>
                            <a:schemeClr val="tx1"/>
                          </a:solidFill>
                          <a:latin typeface="Century Schoolbook"/>
                        </a:defRPr>
                      </a:lvl2pPr>
                      <a:lvl3pPr marL="914411" algn="l" defTabSz="914411" rtl="0" eaLnBrk="1" latinLnBrk="0" hangingPunct="1">
                        <a:defRPr kumimoji="1" sz="1801" kern="1200">
                          <a:solidFill>
                            <a:schemeClr val="tx1"/>
                          </a:solidFill>
                          <a:latin typeface="Century Schoolbook"/>
                        </a:defRPr>
                      </a:lvl3pPr>
                      <a:lvl4pPr marL="1371617" algn="l" defTabSz="914411" rtl="0" eaLnBrk="1" latinLnBrk="0" hangingPunct="1">
                        <a:defRPr kumimoji="1" sz="1801" kern="1200">
                          <a:solidFill>
                            <a:schemeClr val="tx1"/>
                          </a:solidFill>
                          <a:latin typeface="Century Schoolbook"/>
                        </a:defRPr>
                      </a:lvl4pPr>
                      <a:lvl5pPr marL="1828823" algn="l" defTabSz="914411" rtl="0" eaLnBrk="1" latinLnBrk="0" hangingPunct="1">
                        <a:defRPr kumimoji="1" sz="1801" kern="1200">
                          <a:solidFill>
                            <a:schemeClr val="tx1"/>
                          </a:solidFill>
                          <a:latin typeface="Century Schoolbook"/>
                        </a:defRPr>
                      </a:lvl5pPr>
                      <a:lvl6pPr marL="2286029" algn="l" defTabSz="914411" rtl="0" eaLnBrk="1" latinLnBrk="0" hangingPunct="1">
                        <a:defRPr kumimoji="1" sz="1801" kern="1200">
                          <a:solidFill>
                            <a:schemeClr val="tx1"/>
                          </a:solidFill>
                          <a:latin typeface="Century Schoolbook"/>
                        </a:defRPr>
                      </a:lvl6pPr>
                      <a:lvl7pPr marL="2743234" algn="l" defTabSz="914411" rtl="0" eaLnBrk="1" latinLnBrk="0" hangingPunct="1">
                        <a:defRPr kumimoji="1" sz="1801" kern="1200">
                          <a:solidFill>
                            <a:schemeClr val="tx1"/>
                          </a:solidFill>
                          <a:latin typeface="Century Schoolbook"/>
                        </a:defRPr>
                      </a:lvl7pPr>
                      <a:lvl8pPr marL="3200440" algn="l" defTabSz="914411" rtl="0" eaLnBrk="1" latinLnBrk="0" hangingPunct="1">
                        <a:defRPr kumimoji="1" sz="1801" kern="1200">
                          <a:solidFill>
                            <a:schemeClr val="tx1"/>
                          </a:solidFill>
                          <a:latin typeface="Century Schoolbook"/>
                        </a:defRPr>
                      </a:lvl8pPr>
                      <a:lvl9pPr marL="3657646" algn="l" defTabSz="914411" rtl="0" eaLnBrk="1" latinLnBrk="0" hangingPunct="1">
                        <a:defRPr kumimoji="1" sz="1801" kern="1200">
                          <a:solidFill>
                            <a:schemeClr val="tx1"/>
                          </a:solidFill>
                          <a:latin typeface="Century Schoolbook"/>
                        </a:defRPr>
                      </a:lvl9p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65</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74</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7797" marR="7797" marT="7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2,474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2,312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2,148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1,994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1,789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1,599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1007211"/>
                  </a:ext>
                </a:extLst>
              </a:tr>
              <a:tr h="282702">
                <a:tc rowSpan="2">
                  <a:txBody>
                    <a:bodyPr/>
                    <a:lstStyle>
                      <a:lvl1pPr marL="0" algn="l" defTabSz="914411" rtl="0" eaLnBrk="1" latinLnBrk="0" hangingPunct="1">
                        <a:defRPr kumimoji="1" sz="1801" kern="1200">
                          <a:solidFill>
                            <a:schemeClr val="tx1"/>
                          </a:solidFill>
                          <a:latin typeface="Century Schoolbook"/>
                        </a:defRPr>
                      </a:lvl1pPr>
                      <a:lvl2pPr marL="457206" algn="l" defTabSz="914411" rtl="0" eaLnBrk="1" latinLnBrk="0" hangingPunct="1">
                        <a:defRPr kumimoji="1" sz="1801" kern="1200">
                          <a:solidFill>
                            <a:schemeClr val="tx1"/>
                          </a:solidFill>
                          <a:latin typeface="Century Schoolbook"/>
                        </a:defRPr>
                      </a:lvl2pPr>
                      <a:lvl3pPr marL="914411" algn="l" defTabSz="914411" rtl="0" eaLnBrk="1" latinLnBrk="0" hangingPunct="1">
                        <a:defRPr kumimoji="1" sz="1801" kern="1200">
                          <a:solidFill>
                            <a:schemeClr val="tx1"/>
                          </a:solidFill>
                          <a:latin typeface="Century Schoolbook"/>
                        </a:defRPr>
                      </a:lvl3pPr>
                      <a:lvl4pPr marL="1371617" algn="l" defTabSz="914411" rtl="0" eaLnBrk="1" latinLnBrk="0" hangingPunct="1">
                        <a:defRPr kumimoji="1" sz="1801" kern="1200">
                          <a:solidFill>
                            <a:schemeClr val="tx1"/>
                          </a:solidFill>
                          <a:latin typeface="Century Schoolbook"/>
                        </a:defRPr>
                      </a:lvl4pPr>
                      <a:lvl5pPr marL="1828823" algn="l" defTabSz="914411" rtl="0" eaLnBrk="1" latinLnBrk="0" hangingPunct="1">
                        <a:defRPr kumimoji="1" sz="1801" kern="1200">
                          <a:solidFill>
                            <a:schemeClr val="tx1"/>
                          </a:solidFill>
                          <a:latin typeface="Century Schoolbook"/>
                        </a:defRPr>
                      </a:lvl5pPr>
                      <a:lvl6pPr marL="2286029" algn="l" defTabSz="914411" rtl="0" eaLnBrk="1" latinLnBrk="0" hangingPunct="1">
                        <a:defRPr kumimoji="1" sz="1801" kern="1200">
                          <a:solidFill>
                            <a:schemeClr val="tx1"/>
                          </a:solidFill>
                          <a:latin typeface="Century Schoolbook"/>
                        </a:defRPr>
                      </a:lvl6pPr>
                      <a:lvl7pPr marL="2743234" algn="l" defTabSz="914411" rtl="0" eaLnBrk="1" latinLnBrk="0" hangingPunct="1">
                        <a:defRPr kumimoji="1" sz="1801" kern="1200">
                          <a:solidFill>
                            <a:schemeClr val="tx1"/>
                          </a:solidFill>
                          <a:latin typeface="Century Schoolbook"/>
                        </a:defRPr>
                      </a:lvl7pPr>
                      <a:lvl8pPr marL="3200440" algn="l" defTabSz="914411" rtl="0" eaLnBrk="1" latinLnBrk="0" hangingPunct="1">
                        <a:defRPr kumimoji="1" sz="1801" kern="1200">
                          <a:solidFill>
                            <a:schemeClr val="tx1"/>
                          </a:solidFill>
                          <a:latin typeface="Century Schoolbook"/>
                        </a:defRPr>
                      </a:lvl8pPr>
                      <a:lvl9pPr marL="3657646" algn="l" defTabSz="914411" rtl="0" eaLnBrk="1" latinLnBrk="0" hangingPunct="1">
                        <a:defRPr kumimoji="1" sz="1801" kern="1200">
                          <a:solidFill>
                            <a:schemeClr val="tx1"/>
                          </a:solidFill>
                          <a:latin typeface="Century Schoolbook"/>
                        </a:defRPr>
                      </a:lvl9pPr>
                    </a:lstStyle>
                    <a:p>
                      <a:pPr algn="ctr" rtl="0" fontAlgn="ctr"/>
                      <a:r>
                        <a:rPr lang="zh-TW" altLang="en-US" sz="800" b="0" i="0" u="none" strike="noStrike" dirty="0">
                          <a:solidFill>
                            <a:srgbClr val="000000"/>
                          </a:solidFill>
                          <a:effectLst/>
                          <a:latin typeface="ＭＳ 明朝" panose="02020609040205080304" pitchFamily="17" charset="-128"/>
                          <a:ea typeface="ＭＳ 明朝" panose="02020609040205080304" pitchFamily="17" charset="-128"/>
                        </a:rPr>
                        <a:t>特定健康診査</a:t>
                      </a:r>
                      <a:br>
                        <a:rPr lang="zh-TW" altLang="en-US" sz="800" b="0" i="0" u="none" strike="noStrike" dirty="0">
                          <a:solidFill>
                            <a:srgbClr val="000000"/>
                          </a:solidFill>
                          <a:effectLst/>
                          <a:latin typeface="ＭＳ 明朝" panose="02020609040205080304" pitchFamily="17" charset="-128"/>
                          <a:ea typeface="ＭＳ 明朝" panose="02020609040205080304" pitchFamily="17" charset="-128"/>
                        </a:rPr>
                      </a:br>
                      <a:r>
                        <a:rPr lang="zh-TW" altLang="en-US" sz="800" b="0" i="0" u="none" strike="noStrike" dirty="0">
                          <a:solidFill>
                            <a:srgbClr val="000000"/>
                          </a:solidFill>
                          <a:effectLst/>
                          <a:latin typeface="ＭＳ 明朝" panose="02020609040205080304" pitchFamily="17" charset="-128"/>
                          <a:ea typeface="ＭＳ 明朝" panose="02020609040205080304" pitchFamily="17" charset="-128"/>
                        </a:rPr>
                        <a:t>受診者数</a:t>
                      </a:r>
                      <a:r>
                        <a:rPr lang="en-US" altLang="zh-TW" sz="800" b="0" i="0" u="none" strike="noStrike" dirty="0">
                          <a:solidFill>
                            <a:srgbClr val="000000"/>
                          </a:solidFill>
                          <a:effectLst/>
                          <a:latin typeface="ＭＳ 明朝" panose="02020609040205080304" pitchFamily="17" charset="-128"/>
                          <a:ea typeface="ＭＳ 明朝" panose="02020609040205080304" pitchFamily="17" charset="-128"/>
                        </a:rPr>
                        <a:t>(</a:t>
                      </a:r>
                      <a:r>
                        <a:rPr lang="zh-TW" altLang="en-US" sz="8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zh-TW" sz="8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7797" marR="7797" marT="7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11" rtl="0" eaLnBrk="1" latinLnBrk="0" hangingPunct="1">
                        <a:defRPr kumimoji="1" sz="1801" kern="1200">
                          <a:solidFill>
                            <a:schemeClr val="tx1"/>
                          </a:solidFill>
                          <a:latin typeface="Century Schoolbook"/>
                        </a:defRPr>
                      </a:lvl1pPr>
                      <a:lvl2pPr marL="457206" algn="l" defTabSz="914411" rtl="0" eaLnBrk="1" latinLnBrk="0" hangingPunct="1">
                        <a:defRPr kumimoji="1" sz="1801" kern="1200">
                          <a:solidFill>
                            <a:schemeClr val="tx1"/>
                          </a:solidFill>
                          <a:latin typeface="Century Schoolbook"/>
                        </a:defRPr>
                      </a:lvl2pPr>
                      <a:lvl3pPr marL="914411" algn="l" defTabSz="914411" rtl="0" eaLnBrk="1" latinLnBrk="0" hangingPunct="1">
                        <a:defRPr kumimoji="1" sz="1801" kern="1200">
                          <a:solidFill>
                            <a:schemeClr val="tx1"/>
                          </a:solidFill>
                          <a:latin typeface="Century Schoolbook"/>
                        </a:defRPr>
                      </a:lvl3pPr>
                      <a:lvl4pPr marL="1371617" algn="l" defTabSz="914411" rtl="0" eaLnBrk="1" latinLnBrk="0" hangingPunct="1">
                        <a:defRPr kumimoji="1" sz="1801" kern="1200">
                          <a:solidFill>
                            <a:schemeClr val="tx1"/>
                          </a:solidFill>
                          <a:latin typeface="Century Schoolbook"/>
                        </a:defRPr>
                      </a:lvl4pPr>
                      <a:lvl5pPr marL="1828823" algn="l" defTabSz="914411" rtl="0" eaLnBrk="1" latinLnBrk="0" hangingPunct="1">
                        <a:defRPr kumimoji="1" sz="1801" kern="1200">
                          <a:solidFill>
                            <a:schemeClr val="tx1"/>
                          </a:solidFill>
                          <a:latin typeface="Century Schoolbook"/>
                        </a:defRPr>
                      </a:lvl5pPr>
                      <a:lvl6pPr marL="2286029" algn="l" defTabSz="914411" rtl="0" eaLnBrk="1" latinLnBrk="0" hangingPunct="1">
                        <a:defRPr kumimoji="1" sz="1801" kern="1200">
                          <a:solidFill>
                            <a:schemeClr val="tx1"/>
                          </a:solidFill>
                          <a:latin typeface="Century Schoolbook"/>
                        </a:defRPr>
                      </a:lvl6pPr>
                      <a:lvl7pPr marL="2743234" algn="l" defTabSz="914411" rtl="0" eaLnBrk="1" latinLnBrk="0" hangingPunct="1">
                        <a:defRPr kumimoji="1" sz="1801" kern="1200">
                          <a:solidFill>
                            <a:schemeClr val="tx1"/>
                          </a:solidFill>
                          <a:latin typeface="Century Schoolbook"/>
                        </a:defRPr>
                      </a:lvl7pPr>
                      <a:lvl8pPr marL="3200440" algn="l" defTabSz="914411" rtl="0" eaLnBrk="1" latinLnBrk="0" hangingPunct="1">
                        <a:defRPr kumimoji="1" sz="1801" kern="1200">
                          <a:solidFill>
                            <a:schemeClr val="tx1"/>
                          </a:solidFill>
                          <a:latin typeface="Century Schoolbook"/>
                        </a:defRPr>
                      </a:lvl8pPr>
                      <a:lvl9pPr marL="3657646" algn="l" defTabSz="914411" rtl="0" eaLnBrk="1" latinLnBrk="0" hangingPunct="1">
                        <a:defRPr kumimoji="1" sz="1801" kern="1200">
                          <a:solidFill>
                            <a:schemeClr val="tx1"/>
                          </a:solidFill>
                          <a:latin typeface="Century Schoolbook"/>
                        </a:defRPr>
                      </a:lvl9p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40</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64</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7797" marR="7797" marT="7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415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398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382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373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376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381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1193454"/>
                  </a:ext>
                </a:extLst>
              </a:tr>
              <a:tr h="282702">
                <a:tc vMerge="1">
                  <a:txBody>
                    <a:bodyPr/>
                    <a:lstStyle/>
                    <a:p>
                      <a:endParaRPr kumimoji="1" lang="ja-JP" altLang="en-US"/>
                    </a:p>
                  </a:txBody>
                  <a:tcPr/>
                </a:tc>
                <a:tc>
                  <a:txBody>
                    <a:bodyPr/>
                    <a:lstStyle>
                      <a:lvl1pPr marL="0" algn="l" defTabSz="914411" rtl="0" eaLnBrk="1" latinLnBrk="0" hangingPunct="1">
                        <a:defRPr kumimoji="1" sz="1801" kern="1200">
                          <a:solidFill>
                            <a:schemeClr val="tx1"/>
                          </a:solidFill>
                          <a:latin typeface="Century Schoolbook"/>
                        </a:defRPr>
                      </a:lvl1pPr>
                      <a:lvl2pPr marL="457206" algn="l" defTabSz="914411" rtl="0" eaLnBrk="1" latinLnBrk="0" hangingPunct="1">
                        <a:defRPr kumimoji="1" sz="1801" kern="1200">
                          <a:solidFill>
                            <a:schemeClr val="tx1"/>
                          </a:solidFill>
                          <a:latin typeface="Century Schoolbook"/>
                        </a:defRPr>
                      </a:lvl2pPr>
                      <a:lvl3pPr marL="914411" algn="l" defTabSz="914411" rtl="0" eaLnBrk="1" latinLnBrk="0" hangingPunct="1">
                        <a:defRPr kumimoji="1" sz="1801" kern="1200">
                          <a:solidFill>
                            <a:schemeClr val="tx1"/>
                          </a:solidFill>
                          <a:latin typeface="Century Schoolbook"/>
                        </a:defRPr>
                      </a:lvl3pPr>
                      <a:lvl4pPr marL="1371617" algn="l" defTabSz="914411" rtl="0" eaLnBrk="1" latinLnBrk="0" hangingPunct="1">
                        <a:defRPr kumimoji="1" sz="1801" kern="1200">
                          <a:solidFill>
                            <a:schemeClr val="tx1"/>
                          </a:solidFill>
                          <a:latin typeface="Century Schoolbook"/>
                        </a:defRPr>
                      </a:lvl4pPr>
                      <a:lvl5pPr marL="1828823" algn="l" defTabSz="914411" rtl="0" eaLnBrk="1" latinLnBrk="0" hangingPunct="1">
                        <a:defRPr kumimoji="1" sz="1801" kern="1200">
                          <a:solidFill>
                            <a:schemeClr val="tx1"/>
                          </a:solidFill>
                          <a:latin typeface="Century Schoolbook"/>
                        </a:defRPr>
                      </a:lvl5pPr>
                      <a:lvl6pPr marL="2286029" algn="l" defTabSz="914411" rtl="0" eaLnBrk="1" latinLnBrk="0" hangingPunct="1">
                        <a:defRPr kumimoji="1" sz="1801" kern="1200">
                          <a:solidFill>
                            <a:schemeClr val="tx1"/>
                          </a:solidFill>
                          <a:latin typeface="Century Schoolbook"/>
                        </a:defRPr>
                      </a:lvl6pPr>
                      <a:lvl7pPr marL="2743234" algn="l" defTabSz="914411" rtl="0" eaLnBrk="1" latinLnBrk="0" hangingPunct="1">
                        <a:defRPr kumimoji="1" sz="1801" kern="1200">
                          <a:solidFill>
                            <a:schemeClr val="tx1"/>
                          </a:solidFill>
                          <a:latin typeface="Century Schoolbook"/>
                        </a:defRPr>
                      </a:lvl7pPr>
                      <a:lvl8pPr marL="3200440" algn="l" defTabSz="914411" rtl="0" eaLnBrk="1" latinLnBrk="0" hangingPunct="1">
                        <a:defRPr kumimoji="1" sz="1801" kern="1200">
                          <a:solidFill>
                            <a:schemeClr val="tx1"/>
                          </a:solidFill>
                          <a:latin typeface="Century Schoolbook"/>
                        </a:defRPr>
                      </a:lvl8pPr>
                      <a:lvl9pPr marL="3657646" algn="l" defTabSz="914411" rtl="0" eaLnBrk="1" latinLnBrk="0" hangingPunct="1">
                        <a:defRPr kumimoji="1" sz="1801" kern="1200">
                          <a:solidFill>
                            <a:schemeClr val="tx1"/>
                          </a:solidFill>
                          <a:latin typeface="Century Schoolbook"/>
                        </a:defRPr>
                      </a:lvl9pPr>
                    </a:lstStyle>
                    <a:p>
                      <a:pPr algn="ct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65</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74</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7797" marR="7797" marT="77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1,258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1,181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1,102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1,028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929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838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1296620"/>
                  </a:ext>
                </a:extLst>
              </a:tr>
            </a:tbl>
          </a:graphicData>
        </a:graphic>
      </p:graphicFrame>
    </p:spTree>
    <p:extLst>
      <p:ext uri="{BB962C8B-B14F-4D97-AF65-F5344CB8AC3E}">
        <p14:creationId xmlns:p14="http://schemas.microsoft.com/office/powerpoint/2010/main" val="137043708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1"/>
          <p:cNvSpPr>
            <a:spLocks noChangeAspect="1" noChangeArrowheads="1"/>
          </p:cNvSpPr>
          <p:nvPr/>
        </p:nvSpPr>
        <p:spPr bwMode="auto">
          <a:xfrm>
            <a:off x="165100" y="304685"/>
            <a:ext cx="5783476" cy="366022"/>
          </a:xfrm>
          <a:prstGeom prst="rect">
            <a:avLst/>
          </a:prstGeom>
          <a:noFill/>
          <a:ln w="9525">
            <a:noFill/>
            <a:miter lim="800000"/>
            <a:headEnd/>
            <a:tailEnd/>
          </a:ln>
          <a:effectLst/>
        </p:spPr>
        <p:txBody>
          <a:bodyPr vert="horz" wrap="square" lIns="0" tIns="43201" rIns="0" bIns="43201" numCol="1" anchor="t" anchorCtr="0" compatLnSpc="1">
            <a:prstTxWarp prst="textNoShape">
              <a:avLst/>
            </a:prstTxWarp>
            <a:noAutofit/>
          </a:bodyPr>
          <a:lstStyle/>
          <a:p>
            <a:pPr algn="just" fontAlgn="base">
              <a:lnSpc>
                <a:spcPct val="125000"/>
              </a:lnSpc>
              <a:spcBef>
                <a:spcPct val="0"/>
              </a:spcBef>
              <a:spcAft>
                <a:spcPct val="0"/>
              </a:spcAft>
            </a:pPr>
            <a:r>
              <a:rPr lang="en-US" altLang="ja-JP" sz="1400" dirty="0">
                <a:latin typeface="ＭＳ 明朝" panose="02020609040205080304" pitchFamily="17" charset="-128"/>
                <a:ea typeface="ＭＳ 明朝" panose="02020609040205080304" pitchFamily="17" charset="-128"/>
                <a:cs typeface="Times New Roman" pitchFamily="18" charset="0"/>
              </a:rPr>
              <a:t>(1)</a:t>
            </a:r>
            <a:r>
              <a:rPr lang="ja-JP" altLang="en-US" sz="1400" dirty="0">
                <a:latin typeface="ＭＳ 明朝" panose="02020609040205080304" pitchFamily="17" charset="-128"/>
                <a:ea typeface="ＭＳ 明朝" panose="02020609040205080304" pitchFamily="17" charset="-128"/>
              </a:rPr>
              <a:t>特定健康診査</a:t>
            </a:r>
            <a:endParaRPr lang="en-US" altLang="ja-JP" sz="1400" dirty="0">
              <a:latin typeface="ＭＳ 明朝" panose="02020609040205080304" pitchFamily="17" charset="-128"/>
              <a:ea typeface="ＭＳ 明朝" panose="02020609040205080304" pitchFamily="17" charset="-128"/>
              <a:cs typeface="Times New Roman" pitchFamily="18" charset="0"/>
            </a:endParaRPr>
          </a:p>
        </p:txBody>
      </p:sp>
      <p:sp>
        <p:nvSpPr>
          <p:cNvPr id="14" name="タイトル_小_1_3_1"/>
          <p:cNvSpPr txBox="1">
            <a:spLocks noChangeAspect="1"/>
          </p:cNvSpPr>
          <p:nvPr/>
        </p:nvSpPr>
        <p:spPr>
          <a:xfrm>
            <a:off x="165100" y="2315664"/>
            <a:ext cx="6238800" cy="46241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noAutofit/>
          </a:bodyPr>
          <a:lstStyle/>
          <a:p>
            <a:pPr marR="5130" algn="just">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ア</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実施場所</a:t>
            </a:r>
            <a:endParaRPr lang="en-US" altLang="ja-JP" sz="1200" dirty="0">
              <a:solidFill>
                <a:schemeClr val="tx1"/>
              </a:solidFill>
              <a:latin typeface="ＭＳ 明朝" panose="02020609040205080304" pitchFamily="17" charset="-128"/>
              <a:ea typeface="ＭＳ 明朝" panose="02020609040205080304" pitchFamily="17" charset="-128"/>
            </a:endParaRPr>
          </a:p>
          <a:p>
            <a:pPr marR="5130" algn="just">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　委託契約を結んだ医療機関等で実施します。</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15" name="タイトル_小_1_3_1"/>
          <p:cNvSpPr txBox="1">
            <a:spLocks noChangeAspect="1"/>
          </p:cNvSpPr>
          <p:nvPr/>
        </p:nvSpPr>
        <p:spPr>
          <a:xfrm>
            <a:off x="165100" y="683568"/>
            <a:ext cx="6238800" cy="77538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noAutofit/>
          </a:bodyPr>
          <a:lstStyle/>
          <a:p>
            <a:pPr marR="5130" algn="just">
              <a:lnSpc>
                <a:spcPct val="125000"/>
              </a:lnSpc>
            </a:pPr>
            <a:r>
              <a:rPr lang="ja-JP" altLang="en-US" sz="1300" dirty="0">
                <a:solidFill>
                  <a:schemeClr val="tx1"/>
                </a:solidFill>
                <a:latin typeface="ＭＳ 明朝" panose="02020609040205080304" pitchFamily="17" charset="-128"/>
                <a:ea typeface="ＭＳ 明朝" panose="02020609040205080304" pitchFamily="17" charset="-128"/>
              </a:rPr>
              <a:t>①対象者</a:t>
            </a:r>
            <a:endParaRPr lang="en-US" altLang="ja-JP" sz="1300" dirty="0">
              <a:solidFill>
                <a:schemeClr val="tx1"/>
              </a:solidFill>
              <a:latin typeface="ＭＳ 明朝" panose="02020609040205080304" pitchFamily="17" charset="-128"/>
              <a:ea typeface="ＭＳ 明朝" panose="02020609040205080304" pitchFamily="17" charset="-128"/>
            </a:endParaRPr>
          </a:p>
          <a:p>
            <a:pPr marR="5130" algn="just">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　実施年度中に</a:t>
            </a:r>
            <a:r>
              <a:rPr lang="en-US" altLang="ja-JP" sz="1200" dirty="0">
                <a:solidFill>
                  <a:schemeClr val="tx1"/>
                </a:solidFill>
                <a:latin typeface="ＭＳ 明朝" panose="02020609040205080304" pitchFamily="17" charset="-128"/>
                <a:ea typeface="ＭＳ 明朝" panose="02020609040205080304" pitchFamily="17" charset="-128"/>
              </a:rPr>
              <a:t>40</a:t>
            </a:r>
            <a:r>
              <a:rPr lang="ja-JP" altLang="en-US" sz="1200" dirty="0">
                <a:solidFill>
                  <a:schemeClr val="tx1"/>
                </a:solidFill>
                <a:latin typeface="ＭＳ 明朝" panose="02020609040205080304" pitchFamily="17" charset="-128"/>
                <a:ea typeface="ＭＳ 明朝" panose="02020609040205080304" pitchFamily="17" charset="-128"/>
              </a:rPr>
              <a:t>歳～</a:t>
            </a:r>
            <a:r>
              <a:rPr lang="en-US" altLang="ja-JP" sz="1200" dirty="0">
                <a:solidFill>
                  <a:schemeClr val="tx1"/>
                </a:solidFill>
                <a:latin typeface="ＭＳ 明朝" panose="02020609040205080304" pitchFamily="17" charset="-128"/>
                <a:ea typeface="ＭＳ 明朝" panose="02020609040205080304" pitchFamily="17" charset="-128"/>
              </a:rPr>
              <a:t>74</a:t>
            </a:r>
            <a:r>
              <a:rPr lang="ja-JP" altLang="en-US" sz="1200" dirty="0">
                <a:solidFill>
                  <a:schemeClr val="tx1"/>
                </a:solidFill>
                <a:latin typeface="ＭＳ 明朝" panose="02020609040205080304" pitchFamily="17" charset="-128"/>
                <a:ea typeface="ＭＳ 明朝" panose="02020609040205080304" pitchFamily="17" charset="-128"/>
              </a:rPr>
              <a:t>歳になる被保険者</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実施年度中に</a:t>
            </a:r>
            <a:r>
              <a:rPr lang="en-US" altLang="ja-JP" sz="1200" dirty="0">
                <a:solidFill>
                  <a:schemeClr val="tx1"/>
                </a:solidFill>
                <a:latin typeface="ＭＳ 明朝" panose="02020609040205080304" pitchFamily="17" charset="-128"/>
                <a:ea typeface="ＭＳ 明朝" panose="02020609040205080304" pitchFamily="17" charset="-128"/>
              </a:rPr>
              <a:t>75</a:t>
            </a:r>
            <a:r>
              <a:rPr lang="ja-JP" altLang="en-US" sz="1200" dirty="0">
                <a:solidFill>
                  <a:schemeClr val="tx1"/>
                </a:solidFill>
                <a:latin typeface="ＭＳ 明朝" panose="02020609040205080304" pitchFamily="17" charset="-128"/>
                <a:ea typeface="ＭＳ 明朝" panose="02020609040205080304" pitchFamily="17" charset="-128"/>
              </a:rPr>
              <a:t>歳になる</a:t>
            </a:r>
            <a:r>
              <a:rPr lang="en-US" altLang="ja-JP" sz="1200" dirty="0">
                <a:solidFill>
                  <a:schemeClr val="tx1"/>
                </a:solidFill>
                <a:latin typeface="ＭＳ 明朝" panose="02020609040205080304" pitchFamily="17" charset="-128"/>
                <a:ea typeface="ＭＳ 明朝" panose="02020609040205080304" pitchFamily="17" charset="-128"/>
              </a:rPr>
              <a:t>75</a:t>
            </a:r>
            <a:r>
              <a:rPr lang="ja-JP" altLang="en-US" sz="1200" dirty="0">
                <a:solidFill>
                  <a:schemeClr val="tx1"/>
                </a:solidFill>
                <a:latin typeface="ＭＳ 明朝" panose="02020609040205080304" pitchFamily="17" charset="-128"/>
                <a:ea typeface="ＭＳ 明朝" panose="02020609040205080304" pitchFamily="17" charset="-128"/>
              </a:rPr>
              <a:t>歳未満の者も含む</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で、かつ、年度途中での加入･脱退等異動のない者を対象とします。ただし、妊産婦、刑務所入所中、海外在住、長期入院等、厚生労働省告示で定める除外規定に該当する者は対象者から除くものとします。</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16" name="タイトル_小_1_3_1"/>
          <p:cNvSpPr txBox="1">
            <a:spLocks noChangeAspect="1"/>
          </p:cNvSpPr>
          <p:nvPr/>
        </p:nvSpPr>
        <p:spPr>
          <a:xfrm>
            <a:off x="165100" y="2955209"/>
            <a:ext cx="6238800" cy="6603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spAutoFit/>
          </a:bodyPr>
          <a:lstStyle>
            <a:defPPr>
              <a:defRPr lang="ja-JP"/>
            </a:defPPr>
            <a:lvl1pPr marR="5130">
              <a:lnSpc>
                <a:spcPct val="125000"/>
              </a:lnSpc>
              <a:defRPr sz="1200">
                <a:solidFill>
                  <a:schemeClr val="tx1"/>
                </a:solidFill>
                <a:latin typeface="ＭＳ 明朝" panose="02020609040205080304" pitchFamily="17" charset="-128"/>
                <a:ea typeface="ＭＳ 明朝" panose="02020609040205080304" pitchFamily="17" charset="-128"/>
              </a:defRPr>
            </a:lvl1pPr>
          </a:lstStyle>
          <a:p>
            <a:pPr algn="just"/>
            <a:r>
              <a:rPr lang="ja-JP" altLang="en-US" dirty="0"/>
              <a:t>イ</a:t>
            </a:r>
            <a:r>
              <a:rPr lang="en-US" altLang="ja-JP" dirty="0"/>
              <a:t>.</a:t>
            </a:r>
            <a:r>
              <a:rPr lang="ja-JP" altLang="en-US" dirty="0"/>
              <a:t>実施項目</a:t>
            </a:r>
            <a:endParaRPr lang="en-US" altLang="ja-JP" dirty="0"/>
          </a:p>
          <a:p>
            <a:pPr algn="just"/>
            <a:r>
              <a:rPr lang="ja-JP" altLang="en-US" dirty="0"/>
              <a:t>　国が定める対象者全員に実施する</a:t>
            </a:r>
            <a:r>
              <a:rPr lang="en-US" altLang="ja-JP" dirty="0"/>
              <a:t>｢</a:t>
            </a:r>
            <a:r>
              <a:rPr lang="ja-JP" altLang="en-US" dirty="0"/>
              <a:t>基本的な健診項目</a:t>
            </a:r>
            <a:r>
              <a:rPr lang="en-US" altLang="ja-JP" dirty="0"/>
              <a:t>｣</a:t>
            </a:r>
            <a:r>
              <a:rPr lang="ja-JP" altLang="en-US" dirty="0"/>
              <a:t>と、医師が必要と判断した場合に実施する</a:t>
            </a:r>
            <a:r>
              <a:rPr lang="en-US" altLang="ja-JP" dirty="0"/>
              <a:t>｢</a:t>
            </a:r>
            <a:r>
              <a:rPr lang="ja-JP" altLang="en-US" dirty="0"/>
              <a:t>詳細な健診項目</a:t>
            </a:r>
            <a:r>
              <a:rPr lang="en-US" altLang="ja-JP" dirty="0"/>
              <a:t>｣</a:t>
            </a:r>
            <a:r>
              <a:rPr lang="ja-JP" altLang="en-US" dirty="0"/>
              <a:t>に基づき実施します。</a:t>
            </a:r>
            <a:endParaRPr lang="en-US" altLang="ja-JP" dirty="0"/>
          </a:p>
        </p:txBody>
      </p:sp>
      <p:sp>
        <p:nvSpPr>
          <p:cNvPr id="2" name="スライド番号プレースホルダー 1">
            <a:extLst>
              <a:ext uri="{FF2B5EF4-FFF2-40B4-BE49-F238E27FC236}">
                <a16:creationId xmlns:a16="http://schemas.microsoft.com/office/drawing/2014/main" id="{2665DE6C-3295-7B6A-EF62-50D72E5916AC}"/>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pPr/>
              <a:t>106</a:t>
            </a:fld>
            <a:endParaRPr lang="ja-JP" altLang="en-US" dirty="0"/>
          </a:p>
        </p:txBody>
      </p:sp>
      <p:sp>
        <p:nvSpPr>
          <p:cNvPr id="12" name="テキスト ボックス 11">
            <a:extLst>
              <a:ext uri="{FF2B5EF4-FFF2-40B4-BE49-F238E27FC236}">
                <a16:creationId xmlns:a16="http://schemas.microsoft.com/office/drawing/2014/main" id="{8C0B8656-AF16-98E7-327F-62244898BFC2}"/>
              </a:ext>
            </a:extLst>
          </p:cNvPr>
          <p:cNvSpPr txBox="1">
            <a:spLocks noChangeAspect="1"/>
          </p:cNvSpPr>
          <p:nvPr/>
        </p:nvSpPr>
        <p:spPr>
          <a:xfrm>
            <a:off x="121550" y="-12632"/>
            <a:ext cx="5782833" cy="338554"/>
          </a:xfrm>
          <a:prstGeom prst="rect">
            <a:avLst/>
          </a:prstGeom>
          <a:noFill/>
          <a:ln>
            <a:noFill/>
          </a:ln>
        </p:spPr>
        <p:txBody>
          <a:bodyPr wrap="square" lIns="0" rIns="0" rtlCol="0" anchor="ctr" anchorCtr="0">
            <a:spAutoFit/>
          </a:bodyPr>
          <a:lstStyle/>
          <a:p>
            <a:pPr algn="just"/>
            <a:r>
              <a:rPr lang="en-US" altLang="ja-JP" sz="1600" b="1" dirty="0">
                <a:latin typeface="ＭＳ 明朝" panose="02020609040205080304" pitchFamily="17" charset="-128"/>
                <a:ea typeface="ＭＳ 明朝" panose="02020609040205080304" pitchFamily="17" charset="-128"/>
              </a:rPr>
              <a:t>3.</a:t>
            </a:r>
            <a:r>
              <a:rPr lang="ja-JP" altLang="en-US" sz="1600" b="1" dirty="0">
                <a:latin typeface="ＭＳ 明朝" panose="02020609040205080304" pitchFamily="17" charset="-128"/>
                <a:ea typeface="ＭＳ 明朝" panose="02020609040205080304" pitchFamily="17" charset="-128"/>
              </a:rPr>
              <a:t>実施方法</a:t>
            </a:r>
          </a:p>
        </p:txBody>
      </p:sp>
      <p:sp>
        <p:nvSpPr>
          <p:cNvPr id="3" name="タイトル_小_1_3_1">
            <a:extLst>
              <a:ext uri="{FF2B5EF4-FFF2-40B4-BE49-F238E27FC236}">
                <a16:creationId xmlns:a16="http://schemas.microsoft.com/office/drawing/2014/main" id="{B0DD8676-A278-546C-CF41-8060CAD65EFD}"/>
              </a:ext>
            </a:extLst>
          </p:cNvPr>
          <p:cNvSpPr txBox="1">
            <a:spLocks noChangeAspect="1"/>
          </p:cNvSpPr>
          <p:nvPr/>
        </p:nvSpPr>
        <p:spPr>
          <a:xfrm>
            <a:off x="165100" y="2002435"/>
            <a:ext cx="1800000" cy="2157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noAutofit/>
          </a:bodyPr>
          <a:lstStyle/>
          <a:p>
            <a:pPr marR="5130" algn="just">
              <a:lnSpc>
                <a:spcPct val="125000"/>
              </a:lnSpc>
            </a:pPr>
            <a:r>
              <a:rPr lang="ja-JP" altLang="en-US" sz="1300" dirty="0">
                <a:solidFill>
                  <a:schemeClr val="tx1"/>
                </a:solidFill>
                <a:latin typeface="ＭＳ 明朝" panose="02020609040205080304" pitchFamily="17" charset="-128"/>
                <a:ea typeface="ＭＳ 明朝" panose="02020609040205080304" pitchFamily="17" charset="-128"/>
              </a:rPr>
              <a:t>②実施方法</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graphicFrame>
        <p:nvGraphicFramePr>
          <p:cNvPr id="7" name="表 7">
            <a:extLst>
              <a:ext uri="{FF2B5EF4-FFF2-40B4-BE49-F238E27FC236}">
                <a16:creationId xmlns:a16="http://schemas.microsoft.com/office/drawing/2014/main" id="{53853EB3-3F4E-FCD1-70DC-50F91A5B1BD9}"/>
              </a:ext>
            </a:extLst>
          </p:cNvPr>
          <p:cNvGraphicFramePr>
            <a:graphicFrameLocks noGrp="1" noChangeAspect="1"/>
          </p:cNvGraphicFramePr>
          <p:nvPr/>
        </p:nvGraphicFramePr>
        <p:xfrm>
          <a:off x="165100" y="4107984"/>
          <a:ext cx="6120000" cy="19476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4241870289"/>
                    </a:ext>
                  </a:extLst>
                </a:gridCol>
                <a:gridCol w="4680000">
                  <a:extLst>
                    <a:ext uri="{9D8B030D-6E8A-4147-A177-3AD203B41FA5}">
                      <a16:colId xmlns:a16="http://schemas.microsoft.com/office/drawing/2014/main" val="900692448"/>
                    </a:ext>
                  </a:extLst>
                </a:gridCol>
              </a:tblGrid>
              <a:tr h="0">
                <a:tc>
                  <a:txBody>
                    <a:bodyPr/>
                    <a:lstStyle/>
                    <a:p>
                      <a:r>
                        <a:rPr kumimoji="1" lang="ja-JP" altLang="en-US" sz="1000" b="0" dirty="0">
                          <a:solidFill>
                            <a:schemeClr val="tx1"/>
                          </a:solidFill>
                          <a:latin typeface="ＭＳ 明朝" panose="02020609040205080304" pitchFamily="17" charset="-128"/>
                          <a:ea typeface="ＭＳ 明朝" panose="02020609040205080304" pitchFamily="17" charset="-128"/>
                        </a:rPr>
                        <a:t>質問項目</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b="0" dirty="0">
                          <a:solidFill>
                            <a:schemeClr val="tx1"/>
                          </a:solidFill>
                          <a:latin typeface="ＭＳ 明朝" panose="02020609040205080304" pitchFamily="17" charset="-128"/>
                          <a:ea typeface="ＭＳ 明朝" panose="02020609040205080304" pitchFamily="17" charset="-128"/>
                        </a:rPr>
                        <a:t>標準的な質問票</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8866622"/>
                  </a:ext>
                </a:extLst>
              </a:tr>
              <a:tr h="0">
                <a:tc>
                  <a:txBody>
                    <a:bodyPr/>
                    <a:lstStyle/>
                    <a:p>
                      <a:r>
                        <a:rPr kumimoji="1" lang="ja-JP" altLang="en-US" sz="1000" b="0" dirty="0">
                          <a:solidFill>
                            <a:schemeClr val="tx1"/>
                          </a:solidFill>
                          <a:latin typeface="ＭＳ 明朝" panose="02020609040205080304" pitchFamily="17" charset="-128"/>
                          <a:ea typeface="ＭＳ 明朝" panose="02020609040205080304" pitchFamily="17" charset="-128"/>
                        </a:rPr>
                        <a:t>身体計測</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b="0" dirty="0">
                          <a:solidFill>
                            <a:schemeClr val="tx1"/>
                          </a:solidFill>
                          <a:latin typeface="ＭＳ 明朝" panose="02020609040205080304" pitchFamily="17" charset="-128"/>
                          <a:ea typeface="ＭＳ 明朝" panose="02020609040205080304" pitchFamily="17" charset="-128"/>
                        </a:rPr>
                        <a:t>身長、体重、</a:t>
                      </a:r>
                      <a:r>
                        <a:rPr kumimoji="1" lang="en-US" altLang="ja-JP" sz="1000" b="0" dirty="0">
                          <a:solidFill>
                            <a:schemeClr val="tx1"/>
                          </a:solidFill>
                          <a:latin typeface="ＭＳ 明朝" panose="02020609040205080304" pitchFamily="17" charset="-128"/>
                          <a:ea typeface="ＭＳ 明朝" panose="02020609040205080304" pitchFamily="17" charset="-128"/>
                        </a:rPr>
                        <a:t>BMI</a:t>
                      </a:r>
                      <a:r>
                        <a:rPr kumimoji="1" lang="ja-JP" altLang="en-US" sz="1000" b="0" dirty="0">
                          <a:solidFill>
                            <a:schemeClr val="tx1"/>
                          </a:solidFill>
                          <a:latin typeface="ＭＳ 明朝" panose="02020609040205080304" pitchFamily="17" charset="-128"/>
                          <a:ea typeface="ＭＳ 明朝" panose="02020609040205080304" pitchFamily="17" charset="-128"/>
                        </a:rPr>
                        <a:t>、腹囲</a:t>
                      </a:r>
                      <a:r>
                        <a:rPr kumimoji="1" lang="en-US" altLang="ja-JP" sz="1000" b="0" dirty="0">
                          <a:solidFill>
                            <a:schemeClr val="tx1"/>
                          </a:solidFill>
                          <a:latin typeface="ＭＳ 明朝" panose="02020609040205080304" pitchFamily="17" charset="-128"/>
                          <a:ea typeface="ＭＳ 明朝" panose="02020609040205080304" pitchFamily="17" charset="-128"/>
                        </a:rPr>
                        <a:t>(</a:t>
                      </a:r>
                      <a:r>
                        <a:rPr kumimoji="1" lang="ja-JP" altLang="en-US" sz="1000" b="0" dirty="0">
                          <a:solidFill>
                            <a:schemeClr val="tx1"/>
                          </a:solidFill>
                          <a:latin typeface="ＭＳ 明朝" panose="02020609040205080304" pitchFamily="17" charset="-128"/>
                          <a:ea typeface="ＭＳ 明朝" panose="02020609040205080304" pitchFamily="17" charset="-128"/>
                        </a:rPr>
                        <a:t>内臓脂肪面積</a:t>
                      </a:r>
                      <a:r>
                        <a:rPr kumimoji="1" lang="en-US" altLang="ja-JP" sz="1000" b="0" dirty="0">
                          <a:solidFill>
                            <a:schemeClr val="tx1"/>
                          </a:solidFill>
                          <a:latin typeface="ＭＳ 明朝" panose="02020609040205080304" pitchFamily="17" charset="-128"/>
                          <a:ea typeface="ＭＳ 明朝" panose="02020609040205080304" pitchFamily="17" charset="-128"/>
                        </a:rPr>
                        <a:t>)</a:t>
                      </a:r>
                      <a:endParaRPr kumimoji="1" lang="ja-JP" altLang="en-US" sz="10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3645883"/>
                  </a:ext>
                </a:extLst>
              </a:tr>
              <a:tr h="0">
                <a:tc>
                  <a:txBody>
                    <a:bodyPr/>
                    <a:lstStyle/>
                    <a:p>
                      <a:r>
                        <a:rPr kumimoji="1" lang="ja-JP" altLang="en-US" sz="1000" b="0" dirty="0">
                          <a:solidFill>
                            <a:schemeClr val="tx1"/>
                          </a:solidFill>
                          <a:latin typeface="ＭＳ 明朝" panose="02020609040205080304" pitchFamily="17" charset="-128"/>
                          <a:ea typeface="ＭＳ 明朝" panose="02020609040205080304" pitchFamily="17" charset="-128"/>
                        </a:rPr>
                        <a:t>理学的所見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b="0" dirty="0">
                          <a:solidFill>
                            <a:schemeClr val="tx1"/>
                          </a:solidFill>
                          <a:latin typeface="ＭＳ 明朝" panose="02020609040205080304" pitchFamily="17" charset="-128"/>
                          <a:ea typeface="ＭＳ 明朝" panose="02020609040205080304" pitchFamily="17" charset="-128"/>
                        </a:rPr>
                        <a:t>身体診察</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6996252"/>
                  </a:ext>
                </a:extLst>
              </a:tr>
              <a:tr h="0">
                <a:tc>
                  <a:txBody>
                    <a:bodyPr/>
                    <a:lstStyle/>
                    <a:p>
                      <a:r>
                        <a:rPr kumimoji="1" lang="ja-JP" altLang="en-US" sz="1000" b="0" dirty="0">
                          <a:solidFill>
                            <a:schemeClr val="tx1"/>
                          </a:solidFill>
                          <a:latin typeface="ＭＳ 明朝" panose="02020609040205080304" pitchFamily="17" charset="-128"/>
                          <a:ea typeface="ＭＳ 明朝" panose="02020609040205080304" pitchFamily="17" charset="-128"/>
                        </a:rPr>
                        <a:t>血圧測定</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b="0" dirty="0">
                          <a:solidFill>
                            <a:schemeClr val="tx1"/>
                          </a:solidFill>
                          <a:latin typeface="ＭＳ 明朝" panose="02020609040205080304" pitchFamily="17" charset="-128"/>
                          <a:ea typeface="ＭＳ 明朝" panose="02020609040205080304" pitchFamily="17" charset="-128"/>
                        </a:rPr>
                        <a:t>血圧</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9878647"/>
                  </a:ext>
                </a:extLst>
              </a:tr>
              <a:tr h="0">
                <a:tc>
                  <a:txBody>
                    <a:bodyPr/>
                    <a:lstStyle/>
                    <a:p>
                      <a:r>
                        <a:rPr kumimoji="1" lang="ja-JP" altLang="en-US" sz="1000" b="0" dirty="0">
                          <a:solidFill>
                            <a:schemeClr val="tx1"/>
                          </a:solidFill>
                          <a:latin typeface="ＭＳ 明朝" panose="02020609040205080304" pitchFamily="17" charset="-128"/>
                          <a:ea typeface="ＭＳ 明朝" panose="02020609040205080304" pitchFamily="17" charset="-128"/>
                        </a:rPr>
                        <a:t>脂質検査</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dirty="0">
                          <a:latin typeface="ＭＳ 明朝" panose="02020609040205080304" pitchFamily="17" charset="-128"/>
                          <a:ea typeface="ＭＳ 明朝" panose="02020609040205080304" pitchFamily="17" charset="-128"/>
                        </a:rPr>
                        <a:t>空腹時中性脂肪</a:t>
                      </a:r>
                      <a:r>
                        <a:rPr kumimoji="1" lang="en-US" altLang="ja-JP" sz="1000" dirty="0">
                          <a:latin typeface="ＭＳ 明朝" panose="02020609040205080304" pitchFamily="17" charset="-128"/>
                          <a:ea typeface="ＭＳ 明朝" panose="02020609040205080304" pitchFamily="17" charset="-128"/>
                        </a:rPr>
                        <a:t>(</a:t>
                      </a:r>
                      <a:r>
                        <a:rPr kumimoji="1" lang="ja-JP" altLang="en-US" sz="1000" dirty="0">
                          <a:latin typeface="ＭＳ 明朝" panose="02020609040205080304" pitchFamily="17" charset="-128"/>
                          <a:ea typeface="ＭＳ 明朝" panose="02020609040205080304" pitchFamily="17" charset="-128"/>
                        </a:rPr>
                        <a:t>やむを得ない場合には随時中性脂肪</a:t>
                      </a:r>
                      <a:r>
                        <a:rPr kumimoji="1" lang="en-US" altLang="ja-JP" sz="1000" dirty="0">
                          <a:latin typeface="ＭＳ 明朝" panose="02020609040205080304" pitchFamily="17" charset="-128"/>
                          <a:ea typeface="ＭＳ 明朝" panose="02020609040205080304" pitchFamily="17" charset="-128"/>
                        </a:rPr>
                        <a:t>)</a:t>
                      </a:r>
                      <a:r>
                        <a:rPr kumimoji="1" lang="ja-JP" altLang="en-US" sz="1000" dirty="0">
                          <a:latin typeface="ＭＳ 明朝" panose="02020609040205080304" pitchFamily="17" charset="-128"/>
                          <a:ea typeface="ＭＳ 明朝" panose="02020609040205080304" pitchFamily="17" charset="-128"/>
                        </a:rPr>
                        <a:t>、</a:t>
                      </a:r>
                      <a:r>
                        <a:rPr kumimoji="1" lang="en-US" altLang="ja-JP" sz="1000" dirty="0">
                          <a:latin typeface="ＭＳ 明朝" panose="02020609040205080304" pitchFamily="17" charset="-128"/>
                          <a:ea typeface="ＭＳ 明朝" panose="02020609040205080304" pitchFamily="17" charset="-128"/>
                        </a:rPr>
                        <a:t>HDL</a:t>
                      </a:r>
                      <a:r>
                        <a:rPr kumimoji="1" lang="ja-JP" altLang="en-US" sz="1000" dirty="0">
                          <a:latin typeface="ＭＳ 明朝" panose="02020609040205080304" pitchFamily="17" charset="-128"/>
                          <a:ea typeface="ＭＳ 明朝" panose="02020609040205080304" pitchFamily="17" charset="-128"/>
                        </a:rPr>
                        <a:t>コレステロール、</a:t>
                      </a:r>
                      <a:r>
                        <a:rPr kumimoji="1" lang="en-US" altLang="ja-JP" sz="1000" dirty="0">
                          <a:latin typeface="ＭＳ 明朝" panose="02020609040205080304" pitchFamily="17" charset="-128"/>
                          <a:ea typeface="ＭＳ 明朝" panose="02020609040205080304" pitchFamily="17" charset="-128"/>
                        </a:rPr>
                        <a:t>LDL</a:t>
                      </a:r>
                      <a:r>
                        <a:rPr kumimoji="1" lang="ja-JP" altLang="en-US" sz="1000" dirty="0">
                          <a:latin typeface="ＭＳ 明朝" panose="02020609040205080304" pitchFamily="17" charset="-128"/>
                          <a:ea typeface="ＭＳ 明朝" panose="02020609040205080304" pitchFamily="17" charset="-128"/>
                        </a:rPr>
                        <a:t>コレステロールまたは</a:t>
                      </a:r>
                      <a:r>
                        <a:rPr kumimoji="1" lang="en-US" altLang="ja-JP" sz="1000" dirty="0">
                          <a:latin typeface="ＭＳ 明朝" panose="02020609040205080304" pitchFamily="17" charset="-128"/>
                          <a:ea typeface="ＭＳ 明朝" panose="02020609040205080304" pitchFamily="17" charset="-128"/>
                        </a:rPr>
                        <a:t>Non-HDL</a:t>
                      </a:r>
                      <a:r>
                        <a:rPr kumimoji="1" lang="ja-JP" altLang="en-US" sz="1000" dirty="0">
                          <a:latin typeface="ＭＳ 明朝" panose="02020609040205080304" pitchFamily="17" charset="-128"/>
                          <a:ea typeface="ＭＳ 明朝" panose="02020609040205080304" pitchFamily="17" charset="-128"/>
                        </a:rPr>
                        <a:t>コレステロール</a:t>
                      </a:r>
                      <a:endParaRPr kumimoji="1" lang="ja-JP" altLang="en-US" sz="10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770381"/>
                  </a:ext>
                </a:extLst>
              </a:tr>
              <a:tr h="0">
                <a:tc>
                  <a:txBody>
                    <a:bodyPr/>
                    <a:lstStyle/>
                    <a:p>
                      <a:r>
                        <a:rPr kumimoji="1" lang="ja-JP" altLang="en-US" sz="1000" b="0" dirty="0">
                          <a:solidFill>
                            <a:schemeClr val="tx1"/>
                          </a:solidFill>
                          <a:latin typeface="ＭＳ 明朝" panose="02020609040205080304" pitchFamily="17" charset="-128"/>
                          <a:ea typeface="ＭＳ 明朝" panose="02020609040205080304" pitchFamily="17" charset="-128"/>
                        </a:rPr>
                        <a:t>肝機能検査</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00" dirty="0">
                          <a:latin typeface="ＭＳ 明朝" panose="02020609040205080304" pitchFamily="17" charset="-128"/>
                          <a:ea typeface="ＭＳ 明朝" panose="02020609040205080304" pitchFamily="17" charset="-128"/>
                        </a:rPr>
                        <a:t>AST(GOT)</a:t>
                      </a:r>
                      <a:r>
                        <a:rPr kumimoji="1" lang="ja-JP" altLang="en-US" sz="1000" dirty="0">
                          <a:latin typeface="ＭＳ 明朝" panose="02020609040205080304" pitchFamily="17" charset="-128"/>
                          <a:ea typeface="ＭＳ 明朝" panose="02020609040205080304" pitchFamily="17" charset="-128"/>
                        </a:rPr>
                        <a:t>、</a:t>
                      </a:r>
                      <a:r>
                        <a:rPr kumimoji="1" lang="en-US" altLang="ja-JP" sz="1000" dirty="0">
                          <a:latin typeface="ＭＳ 明朝" panose="02020609040205080304" pitchFamily="17" charset="-128"/>
                          <a:ea typeface="ＭＳ 明朝" panose="02020609040205080304" pitchFamily="17" charset="-128"/>
                        </a:rPr>
                        <a:t>ALT(GPT)</a:t>
                      </a:r>
                      <a:r>
                        <a:rPr kumimoji="1" lang="ja-JP" altLang="en-US" sz="1000" dirty="0">
                          <a:latin typeface="ＭＳ 明朝" panose="02020609040205080304" pitchFamily="17" charset="-128"/>
                          <a:ea typeface="ＭＳ 明朝" panose="02020609040205080304" pitchFamily="17" charset="-128"/>
                        </a:rPr>
                        <a:t>、</a:t>
                      </a:r>
                      <a:r>
                        <a:rPr kumimoji="1" lang="en-US" altLang="ja-JP" sz="1000" dirty="0">
                          <a:latin typeface="ＭＳ 明朝" panose="02020609040205080304" pitchFamily="17" charset="-128"/>
                          <a:ea typeface="ＭＳ 明朝" panose="02020609040205080304" pitchFamily="17" charset="-128"/>
                        </a:rPr>
                        <a:t>γ-GT(γ-GTP)</a:t>
                      </a:r>
                      <a:endParaRPr kumimoji="1" lang="ja-JP" altLang="en-US" sz="10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3296916"/>
                  </a:ext>
                </a:extLst>
              </a:tr>
              <a:tr h="0">
                <a:tc>
                  <a:txBody>
                    <a:bodyPr/>
                    <a:lstStyle/>
                    <a:p>
                      <a:r>
                        <a:rPr kumimoji="1" lang="ja-JP" altLang="en-US" sz="1000" b="0" dirty="0">
                          <a:solidFill>
                            <a:schemeClr val="tx1"/>
                          </a:solidFill>
                          <a:latin typeface="ＭＳ 明朝" panose="02020609040205080304" pitchFamily="17" charset="-128"/>
                          <a:ea typeface="ＭＳ 明朝" panose="02020609040205080304" pitchFamily="17" charset="-128"/>
                        </a:rPr>
                        <a:t>血糖検査</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dirty="0">
                          <a:latin typeface="ＭＳ 明朝" panose="02020609040205080304" pitchFamily="17" charset="-128"/>
                          <a:ea typeface="ＭＳ 明朝" panose="02020609040205080304" pitchFamily="17" charset="-128"/>
                        </a:rPr>
                        <a:t>空腹時血糖または</a:t>
                      </a:r>
                      <a:r>
                        <a:rPr kumimoji="1" lang="en-US" altLang="ja-JP" sz="1000" dirty="0">
                          <a:latin typeface="ＭＳ 明朝" panose="02020609040205080304" pitchFamily="17" charset="-128"/>
                          <a:ea typeface="ＭＳ 明朝" panose="02020609040205080304" pitchFamily="17" charset="-128"/>
                        </a:rPr>
                        <a:t>HbA1c</a:t>
                      </a:r>
                      <a:r>
                        <a:rPr kumimoji="1" lang="ja-JP" altLang="en-US" sz="1000" dirty="0">
                          <a:latin typeface="ＭＳ 明朝" panose="02020609040205080304" pitchFamily="17" charset="-128"/>
                          <a:ea typeface="ＭＳ 明朝" panose="02020609040205080304" pitchFamily="17" charset="-128"/>
                        </a:rPr>
                        <a:t>、やむを得ない場合には随時血糖</a:t>
                      </a:r>
                      <a:endParaRPr kumimoji="1" lang="ja-JP" altLang="en-US" sz="10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896157"/>
                  </a:ext>
                </a:extLst>
              </a:tr>
              <a:tr h="0">
                <a:tc>
                  <a:txBody>
                    <a:bodyPr/>
                    <a:lstStyle/>
                    <a:p>
                      <a:r>
                        <a:rPr kumimoji="1" lang="ja-JP" altLang="en-US" sz="1000" b="0" dirty="0">
                          <a:solidFill>
                            <a:schemeClr val="tx1"/>
                          </a:solidFill>
                          <a:latin typeface="ＭＳ 明朝" panose="02020609040205080304" pitchFamily="17" charset="-128"/>
                          <a:ea typeface="ＭＳ 明朝" panose="02020609040205080304" pitchFamily="17" charset="-128"/>
                        </a:rPr>
                        <a:t>尿検査</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dirty="0">
                          <a:latin typeface="ＭＳ 明朝" panose="02020609040205080304" pitchFamily="17" charset="-128"/>
                          <a:ea typeface="ＭＳ 明朝" panose="02020609040205080304" pitchFamily="17" charset="-128"/>
                        </a:rPr>
                        <a:t>尿糖、尿蛋白</a:t>
                      </a:r>
                      <a:endParaRPr kumimoji="1" lang="ja-JP" altLang="en-US" sz="10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6053108"/>
                  </a:ext>
                </a:extLst>
              </a:tr>
            </a:tbl>
          </a:graphicData>
        </a:graphic>
      </p:graphicFrame>
      <p:sp>
        <p:nvSpPr>
          <p:cNvPr id="8" name="タイトル_小_1_3_1">
            <a:extLst>
              <a:ext uri="{FF2B5EF4-FFF2-40B4-BE49-F238E27FC236}">
                <a16:creationId xmlns:a16="http://schemas.microsoft.com/office/drawing/2014/main" id="{7BC5C86F-AC4E-03CF-02F1-B2958FBB042A}"/>
              </a:ext>
            </a:extLst>
          </p:cNvPr>
          <p:cNvSpPr txBox="1">
            <a:spLocks noChangeAspect="1"/>
          </p:cNvSpPr>
          <p:nvPr/>
        </p:nvSpPr>
        <p:spPr>
          <a:xfrm>
            <a:off x="165100" y="3881838"/>
            <a:ext cx="6238800" cy="17421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spAutoFit/>
          </a:bodyPr>
          <a:lstStyle>
            <a:defPPr>
              <a:defRPr lang="ja-JP"/>
            </a:defPPr>
            <a:lvl1pPr marR="5130">
              <a:lnSpc>
                <a:spcPct val="125000"/>
              </a:lnSpc>
              <a:defRPr sz="1200">
                <a:solidFill>
                  <a:schemeClr val="tx1"/>
                </a:solidFill>
                <a:latin typeface="ＭＳ 明朝" panose="02020609040205080304" pitchFamily="17" charset="-128"/>
                <a:ea typeface="ＭＳ 明朝" panose="02020609040205080304" pitchFamily="17" charset="-128"/>
              </a:defRPr>
            </a:lvl1pPr>
          </a:lstStyle>
          <a:p>
            <a:pPr algn="just"/>
            <a:r>
              <a:rPr lang="ja-JP" altLang="en-US" sz="1050" dirty="0"/>
              <a:t>■基本的な健診項目</a:t>
            </a:r>
            <a:r>
              <a:rPr lang="en-US" altLang="ja-JP" sz="1050" dirty="0"/>
              <a:t>(</a:t>
            </a:r>
            <a:r>
              <a:rPr lang="ja-JP" altLang="en-US" sz="1050" dirty="0"/>
              <a:t>全員に実施</a:t>
            </a:r>
            <a:r>
              <a:rPr lang="en-US" altLang="ja-JP" sz="1050" dirty="0"/>
              <a:t>)</a:t>
            </a:r>
          </a:p>
        </p:txBody>
      </p:sp>
      <p:sp>
        <p:nvSpPr>
          <p:cNvPr id="9" name="タイトル_小_1_3_1">
            <a:extLst>
              <a:ext uri="{FF2B5EF4-FFF2-40B4-BE49-F238E27FC236}">
                <a16:creationId xmlns:a16="http://schemas.microsoft.com/office/drawing/2014/main" id="{6822A462-6F04-A238-6013-537D75100D78}"/>
              </a:ext>
            </a:extLst>
          </p:cNvPr>
          <p:cNvSpPr txBox="1">
            <a:spLocks noChangeAspect="1"/>
          </p:cNvSpPr>
          <p:nvPr/>
        </p:nvSpPr>
        <p:spPr>
          <a:xfrm>
            <a:off x="165100" y="6268224"/>
            <a:ext cx="6238800" cy="17421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spAutoFit/>
          </a:bodyPr>
          <a:lstStyle>
            <a:defPPr>
              <a:defRPr lang="ja-JP"/>
            </a:defPPr>
            <a:lvl1pPr marR="5130">
              <a:lnSpc>
                <a:spcPct val="125000"/>
              </a:lnSpc>
              <a:defRPr sz="1200">
                <a:solidFill>
                  <a:schemeClr val="tx1"/>
                </a:solidFill>
                <a:latin typeface="ＭＳ 明朝" panose="02020609040205080304" pitchFamily="17" charset="-128"/>
                <a:ea typeface="ＭＳ 明朝" panose="02020609040205080304" pitchFamily="17" charset="-128"/>
              </a:defRPr>
            </a:lvl1pPr>
          </a:lstStyle>
          <a:p>
            <a:pPr algn="just"/>
            <a:r>
              <a:rPr lang="ja-JP" altLang="en-US" sz="1050" dirty="0"/>
              <a:t>■</a:t>
            </a:r>
            <a:r>
              <a:rPr kumimoji="1" lang="ja-JP" altLang="en-US" sz="1050" dirty="0"/>
              <a:t>詳細な健診項目</a:t>
            </a:r>
            <a:r>
              <a:rPr kumimoji="1" lang="en-US" altLang="ja-JP" sz="1050" dirty="0"/>
              <a:t>(</a:t>
            </a:r>
            <a:r>
              <a:rPr kumimoji="1" lang="ja-JP" altLang="en-US" sz="1050" dirty="0"/>
              <a:t>医師が必要と判断した場合に実施</a:t>
            </a:r>
            <a:r>
              <a:rPr kumimoji="1" lang="en-US" altLang="ja-JP" sz="1050" dirty="0"/>
              <a:t>)</a:t>
            </a:r>
            <a:endParaRPr lang="en-US" altLang="ja-JP" sz="1050" dirty="0"/>
          </a:p>
        </p:txBody>
      </p:sp>
      <p:graphicFrame>
        <p:nvGraphicFramePr>
          <p:cNvPr id="10" name="表 7">
            <a:extLst>
              <a:ext uri="{FF2B5EF4-FFF2-40B4-BE49-F238E27FC236}">
                <a16:creationId xmlns:a16="http://schemas.microsoft.com/office/drawing/2014/main" id="{C5C51078-5995-1BF2-9053-BC03E8A65172}"/>
              </a:ext>
            </a:extLst>
          </p:cNvPr>
          <p:cNvGraphicFramePr>
            <a:graphicFrameLocks noGrp="1" noChangeAspect="1"/>
          </p:cNvGraphicFramePr>
          <p:nvPr/>
        </p:nvGraphicFramePr>
        <p:xfrm>
          <a:off x="165100" y="6482712"/>
          <a:ext cx="6120000" cy="89760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4241870289"/>
                    </a:ext>
                  </a:extLst>
                </a:gridCol>
                <a:gridCol w="4680000">
                  <a:extLst>
                    <a:ext uri="{9D8B030D-6E8A-4147-A177-3AD203B41FA5}">
                      <a16:colId xmlns:a16="http://schemas.microsoft.com/office/drawing/2014/main" val="900692448"/>
                    </a:ext>
                  </a:extLst>
                </a:gridCol>
              </a:tblGrid>
              <a:tr h="0">
                <a:tc>
                  <a:txBody>
                    <a:bodyPr/>
                    <a:lstStyle/>
                    <a:p>
                      <a:r>
                        <a:rPr kumimoji="1" lang="ja-JP" altLang="en-US" sz="1000" b="0" dirty="0">
                          <a:solidFill>
                            <a:schemeClr val="tx1"/>
                          </a:solidFill>
                          <a:latin typeface="ＭＳ 明朝" panose="02020609040205080304" pitchFamily="17" charset="-128"/>
                          <a:ea typeface="ＭＳ 明朝" panose="02020609040205080304" pitchFamily="17" charset="-128"/>
                        </a:rPr>
                        <a:t>心電図検査</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8866622"/>
                  </a:ext>
                </a:extLst>
              </a:tr>
              <a:tr h="0">
                <a:tc>
                  <a:txBody>
                    <a:bodyPr/>
                    <a:lstStyle/>
                    <a:p>
                      <a:r>
                        <a:rPr kumimoji="1" lang="ja-JP" altLang="en-US" sz="1000" b="0" dirty="0">
                          <a:solidFill>
                            <a:schemeClr val="tx1"/>
                          </a:solidFill>
                          <a:latin typeface="ＭＳ 明朝" panose="02020609040205080304" pitchFamily="17" charset="-128"/>
                          <a:ea typeface="ＭＳ 明朝" panose="02020609040205080304" pitchFamily="17" charset="-128"/>
                        </a:rPr>
                        <a:t>眼底検査</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3645883"/>
                  </a:ext>
                </a:extLst>
              </a:tr>
              <a:tr h="0">
                <a:tc>
                  <a:txBody>
                    <a:bodyPr/>
                    <a:lstStyle/>
                    <a:p>
                      <a:r>
                        <a:rPr kumimoji="1" lang="ja-JP" altLang="en-US" sz="1000" b="0" dirty="0">
                          <a:solidFill>
                            <a:schemeClr val="tx1"/>
                          </a:solidFill>
                          <a:latin typeface="ＭＳ 明朝" panose="02020609040205080304" pitchFamily="17" charset="-128"/>
                          <a:ea typeface="ＭＳ 明朝" panose="02020609040205080304" pitchFamily="17" charset="-128"/>
                        </a:rPr>
                        <a:t>貧血検査</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00" dirty="0">
                          <a:latin typeface="ＭＳ 明朝" panose="02020609040205080304" pitchFamily="17" charset="-128"/>
                          <a:ea typeface="ＭＳ 明朝" panose="02020609040205080304" pitchFamily="17" charset="-128"/>
                        </a:rPr>
                        <a:t>赤血球数、ヘモグロビン値、ヘマトクリット値</a:t>
                      </a:r>
                      <a:endParaRPr kumimoji="1" lang="ja-JP" altLang="en-US" sz="10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6996252"/>
                  </a:ext>
                </a:extLst>
              </a:tr>
              <a:tr h="0">
                <a:tc>
                  <a:txBody>
                    <a:bodyPr/>
                    <a:lstStyle/>
                    <a:p>
                      <a:r>
                        <a:rPr kumimoji="1" lang="ja-JP" altLang="en-US" sz="1000" b="0" dirty="0">
                          <a:solidFill>
                            <a:schemeClr val="tx1"/>
                          </a:solidFill>
                          <a:latin typeface="ＭＳ 明朝" panose="02020609040205080304" pitchFamily="17" charset="-128"/>
                          <a:ea typeface="ＭＳ 明朝" panose="02020609040205080304" pitchFamily="17" charset="-128"/>
                        </a:rPr>
                        <a:t>血清クレアチニン検査</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00" dirty="0">
                          <a:latin typeface="ＭＳ 明朝" panose="02020609040205080304" pitchFamily="17" charset="-128"/>
                          <a:ea typeface="ＭＳ 明朝" panose="02020609040205080304" pitchFamily="17" charset="-128"/>
                        </a:rPr>
                        <a:t>eGFR</a:t>
                      </a:r>
                      <a:r>
                        <a:rPr kumimoji="1" lang="ja-JP" altLang="en-US" sz="1000" dirty="0">
                          <a:latin typeface="ＭＳ 明朝" panose="02020609040205080304" pitchFamily="17" charset="-128"/>
                          <a:ea typeface="ＭＳ 明朝" panose="02020609040205080304" pitchFamily="17" charset="-128"/>
                        </a:rPr>
                        <a:t>による腎機能の評価を含む</a:t>
                      </a:r>
                      <a:endParaRPr kumimoji="1" lang="ja-JP" altLang="en-US" sz="10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9878647"/>
                  </a:ext>
                </a:extLst>
              </a:tr>
            </a:tbl>
          </a:graphicData>
        </a:graphic>
      </p:graphicFrame>
    </p:spTree>
    <p:extLst>
      <p:ext uri="{BB962C8B-B14F-4D97-AF65-F5344CB8AC3E}">
        <p14:creationId xmlns:p14="http://schemas.microsoft.com/office/powerpoint/2010/main" val="31315392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_小_1_3_1"/>
          <p:cNvSpPr txBox="1">
            <a:spLocks noChangeAspect="1"/>
          </p:cNvSpPr>
          <p:nvPr/>
        </p:nvSpPr>
        <p:spPr>
          <a:xfrm>
            <a:off x="165100" y="1999631"/>
            <a:ext cx="6238800" cy="13724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spAutoFit/>
          </a:bodyPr>
          <a:lstStyle/>
          <a:p>
            <a:pPr marR="5130" algn="just">
              <a:lnSpc>
                <a:spcPct val="125000"/>
              </a:lnSpc>
            </a:pPr>
            <a:r>
              <a:rPr lang="ja-JP" altLang="en-US" sz="1300" dirty="0">
                <a:solidFill>
                  <a:schemeClr val="tx1"/>
                </a:solidFill>
                <a:latin typeface="ＭＳ 明朝" panose="02020609040205080304" pitchFamily="17" charset="-128"/>
                <a:ea typeface="ＭＳ 明朝" panose="02020609040205080304" pitchFamily="17" charset="-128"/>
              </a:rPr>
              <a:t>①対象者</a:t>
            </a:r>
          </a:p>
          <a:p>
            <a:pPr marR="5130" algn="just">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　国が定める</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特定保健指導対象者の選定基準</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に基づき、特定健康診査の結果を踏まえ、内臓脂肪蓄積の程度とリスク要因数による階層化を行い、対象者を抽出します。ただし、質問票により服薬中と判断された者は、医療機関における継続的な医学的管理のもとでの指導が適当であるため、対象者から除くこととします。また、</a:t>
            </a:r>
            <a:r>
              <a:rPr lang="en-US" altLang="ja-JP" sz="1200" dirty="0">
                <a:solidFill>
                  <a:schemeClr val="tx1"/>
                </a:solidFill>
                <a:latin typeface="ＭＳ 明朝" panose="02020609040205080304" pitchFamily="17" charset="-128"/>
                <a:ea typeface="ＭＳ 明朝" panose="02020609040205080304" pitchFamily="17" charset="-128"/>
              </a:rPr>
              <a:t>65</a:t>
            </a:r>
            <a:r>
              <a:rPr lang="ja-JP" altLang="en-US" sz="1200" dirty="0">
                <a:solidFill>
                  <a:schemeClr val="tx1"/>
                </a:solidFill>
                <a:latin typeface="ＭＳ 明朝" panose="02020609040205080304" pitchFamily="17" charset="-128"/>
                <a:ea typeface="ＭＳ 明朝" panose="02020609040205080304" pitchFamily="17" charset="-128"/>
              </a:rPr>
              <a:t>歳以上</a:t>
            </a:r>
            <a:r>
              <a:rPr lang="en-US" altLang="ja-JP" sz="1200" dirty="0">
                <a:solidFill>
                  <a:schemeClr val="tx1"/>
                </a:solidFill>
                <a:latin typeface="ＭＳ 明朝" panose="02020609040205080304" pitchFamily="17" charset="-128"/>
                <a:ea typeface="ＭＳ 明朝" panose="02020609040205080304" pitchFamily="17" charset="-128"/>
              </a:rPr>
              <a:t>75</a:t>
            </a:r>
            <a:r>
              <a:rPr lang="ja-JP" altLang="en-US" sz="1200" dirty="0">
                <a:solidFill>
                  <a:schemeClr val="tx1"/>
                </a:solidFill>
                <a:latin typeface="ＭＳ 明朝" panose="02020609040205080304" pitchFamily="17" charset="-128"/>
                <a:ea typeface="ＭＳ 明朝" panose="02020609040205080304" pitchFamily="17" charset="-128"/>
              </a:rPr>
              <a:t>歳未満の者については、動機付け支援のみ実施します。</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27" name="タイトル_小_1_3_1"/>
          <p:cNvSpPr txBox="1">
            <a:spLocks noChangeAspect="1"/>
          </p:cNvSpPr>
          <p:nvPr/>
        </p:nvSpPr>
        <p:spPr>
          <a:xfrm>
            <a:off x="165100" y="6485304"/>
            <a:ext cx="6238800" cy="67999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spAutoFit/>
          </a:bodyPr>
          <a:lstStyle/>
          <a:p>
            <a:pPr marR="5130" algn="just">
              <a:lnSpc>
                <a:spcPct val="125000"/>
              </a:lnSpc>
            </a:pPr>
            <a:r>
              <a:rPr lang="ja-JP" altLang="en-US" sz="1300" dirty="0">
                <a:solidFill>
                  <a:schemeClr val="tx1"/>
                </a:solidFill>
                <a:latin typeface="ＭＳ 明朝" panose="02020609040205080304" pitchFamily="17" charset="-128"/>
                <a:ea typeface="ＭＳ 明朝" panose="02020609040205080304" pitchFamily="17" charset="-128"/>
              </a:rPr>
              <a:t>②実施方法</a:t>
            </a:r>
            <a:endParaRPr lang="en-US" altLang="ja-JP" sz="1300" dirty="0">
              <a:solidFill>
                <a:schemeClr val="tx1"/>
              </a:solidFill>
              <a:latin typeface="ＭＳ 明朝" panose="02020609040205080304" pitchFamily="17" charset="-128"/>
              <a:ea typeface="ＭＳ 明朝" panose="02020609040205080304" pitchFamily="17" charset="-128"/>
            </a:endParaRPr>
          </a:p>
          <a:p>
            <a:pPr marR="5130" algn="just">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ア</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実施場所</a:t>
            </a:r>
            <a:endParaRPr lang="en-US" altLang="ja-JP" sz="1200" dirty="0">
              <a:solidFill>
                <a:schemeClr val="tx1"/>
              </a:solidFill>
              <a:latin typeface="ＭＳ 明朝" panose="02020609040205080304" pitchFamily="17" charset="-128"/>
              <a:ea typeface="ＭＳ 明朝" panose="02020609040205080304" pitchFamily="17" charset="-128"/>
            </a:endParaRPr>
          </a:p>
          <a:p>
            <a:pPr marR="5130" algn="just">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　市内の地域（仁賀保・金浦・象潟）ごとに市の保健師等により実施します。</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
        <p:nvSpPr>
          <p:cNvPr id="28" name="タイトル_小_1_3_1"/>
          <p:cNvSpPr txBox="1">
            <a:spLocks noChangeAspect="1"/>
          </p:cNvSpPr>
          <p:nvPr/>
        </p:nvSpPr>
        <p:spPr>
          <a:xfrm>
            <a:off x="165100" y="3554108"/>
            <a:ext cx="1890902" cy="253916"/>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defPPr>
              <a:defRPr lang="ja-JP"/>
            </a:defPPr>
            <a:lvl1pPr marR="5429">
              <a:defRPr sz="1200">
                <a:solidFill>
                  <a:schemeClr val="tx1"/>
                </a:solidFill>
                <a:latin typeface="ＭＳ 明朝" panose="02020609040205080304" pitchFamily="17" charset="-128"/>
                <a:ea typeface="ＭＳ 明朝" panose="02020609040205080304" pitchFamily="17"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sz="1050" dirty="0"/>
              <a:t>特定保健指導対象者の選定基準</a:t>
            </a:r>
            <a:endParaRPr lang="en-US" altLang="ja-JP" sz="1050" dirty="0"/>
          </a:p>
        </p:txBody>
      </p:sp>
      <p:sp>
        <p:nvSpPr>
          <p:cNvPr id="2" name="スライド番号プレースホルダー 1">
            <a:extLst>
              <a:ext uri="{FF2B5EF4-FFF2-40B4-BE49-F238E27FC236}">
                <a16:creationId xmlns:a16="http://schemas.microsoft.com/office/drawing/2014/main" id="{C4CCA18D-3DF5-7E04-AADF-C5B5B1A2E765}"/>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pPr/>
              <a:t>107</a:t>
            </a:fld>
            <a:endParaRPr lang="ja-JP" altLang="en-US" dirty="0"/>
          </a:p>
        </p:txBody>
      </p:sp>
      <p:sp>
        <p:nvSpPr>
          <p:cNvPr id="4" name="Rectangle 1">
            <a:extLst>
              <a:ext uri="{FF2B5EF4-FFF2-40B4-BE49-F238E27FC236}">
                <a16:creationId xmlns:a16="http://schemas.microsoft.com/office/drawing/2014/main" id="{541C87CA-3572-2109-EA5C-F772CE5D6EC0}"/>
              </a:ext>
            </a:extLst>
          </p:cNvPr>
          <p:cNvSpPr>
            <a:spLocks noChangeAspect="1" noChangeArrowheads="1"/>
          </p:cNvSpPr>
          <p:nvPr/>
        </p:nvSpPr>
        <p:spPr bwMode="auto">
          <a:xfrm>
            <a:off x="165100" y="1619672"/>
            <a:ext cx="5783476" cy="325025"/>
          </a:xfrm>
          <a:prstGeom prst="rect">
            <a:avLst/>
          </a:prstGeom>
          <a:noFill/>
          <a:ln w="9525">
            <a:noFill/>
            <a:miter lim="800000"/>
            <a:headEnd/>
            <a:tailEnd/>
          </a:ln>
          <a:effectLst/>
        </p:spPr>
        <p:txBody>
          <a:bodyPr vert="horz" wrap="square" lIns="0" tIns="43201" rIns="0" bIns="43201" numCol="1" anchor="t" anchorCtr="0" compatLnSpc="1">
            <a:prstTxWarp prst="textNoShape">
              <a:avLst/>
            </a:prstTxWarp>
            <a:noAutofit/>
          </a:bodyPr>
          <a:lstStyle/>
          <a:p>
            <a:pPr algn="just" fontAlgn="base">
              <a:lnSpc>
                <a:spcPct val="125000"/>
              </a:lnSpc>
              <a:spcBef>
                <a:spcPct val="0"/>
              </a:spcBef>
              <a:spcAft>
                <a:spcPct val="0"/>
              </a:spcAft>
            </a:pPr>
            <a:r>
              <a:rPr lang="en-US" altLang="ja-JP" sz="1400" dirty="0">
                <a:latin typeface="ＭＳ 明朝" panose="02020609040205080304" pitchFamily="17" charset="-128"/>
                <a:ea typeface="ＭＳ 明朝" panose="02020609040205080304" pitchFamily="17" charset="-128"/>
                <a:cs typeface="Times New Roman" pitchFamily="18" charset="0"/>
              </a:rPr>
              <a:t>(2)</a:t>
            </a:r>
            <a:r>
              <a:rPr lang="ja-JP" altLang="en-US" sz="1400" dirty="0">
                <a:latin typeface="ＭＳ 明朝" panose="02020609040205080304" pitchFamily="17" charset="-128"/>
                <a:ea typeface="ＭＳ 明朝" panose="02020609040205080304" pitchFamily="17" charset="-128"/>
              </a:rPr>
              <a:t>特定保健指導</a:t>
            </a:r>
            <a:endParaRPr lang="en-US" altLang="ja-JP" sz="1400" dirty="0">
              <a:latin typeface="ＭＳ 明朝" panose="02020609040205080304" pitchFamily="17" charset="-128"/>
              <a:ea typeface="ＭＳ 明朝" panose="02020609040205080304" pitchFamily="17" charset="-128"/>
              <a:cs typeface="Times New Roman" pitchFamily="18" charset="0"/>
            </a:endParaRPr>
          </a:p>
        </p:txBody>
      </p:sp>
      <p:sp>
        <p:nvSpPr>
          <p:cNvPr id="5" name="タイトル_小_1_3_1">
            <a:extLst>
              <a:ext uri="{FF2B5EF4-FFF2-40B4-BE49-F238E27FC236}">
                <a16:creationId xmlns:a16="http://schemas.microsoft.com/office/drawing/2014/main" id="{FF02BB5B-0676-3171-BD87-5AE18BA5A527}"/>
              </a:ext>
            </a:extLst>
          </p:cNvPr>
          <p:cNvSpPr txBox="1">
            <a:spLocks noChangeAspect="1"/>
          </p:cNvSpPr>
          <p:nvPr/>
        </p:nvSpPr>
        <p:spPr>
          <a:xfrm>
            <a:off x="165100" y="127000"/>
            <a:ext cx="6238800" cy="42992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spAutoFit/>
          </a:bodyPr>
          <a:lstStyle>
            <a:defPPr>
              <a:defRPr lang="ja-JP"/>
            </a:defPPr>
            <a:lvl1pPr marR="5130">
              <a:lnSpc>
                <a:spcPct val="125000"/>
              </a:lnSpc>
              <a:defRPr sz="1200">
                <a:solidFill>
                  <a:schemeClr val="tx1"/>
                </a:solidFill>
                <a:latin typeface="ＭＳ 明朝" panose="02020609040205080304" pitchFamily="17" charset="-128"/>
                <a:ea typeface="ＭＳ 明朝" panose="02020609040205080304" pitchFamily="17" charset="-128"/>
              </a:defRPr>
            </a:lvl1pPr>
          </a:lstStyle>
          <a:p>
            <a:pPr algn="just"/>
            <a:r>
              <a:rPr lang="ja-JP" altLang="en-US" dirty="0"/>
              <a:t>ウ</a:t>
            </a:r>
            <a:r>
              <a:rPr lang="en-US" altLang="ja-JP" dirty="0"/>
              <a:t>.</a:t>
            </a:r>
            <a:r>
              <a:rPr lang="ja-JP" altLang="en-US" dirty="0"/>
              <a:t>実施時期</a:t>
            </a:r>
            <a:endParaRPr lang="en-US" altLang="ja-JP" dirty="0"/>
          </a:p>
          <a:p>
            <a:pPr algn="just"/>
            <a:r>
              <a:rPr lang="ja-JP" altLang="en-US" dirty="0"/>
              <a:t>　</a:t>
            </a:r>
            <a:r>
              <a:rPr lang="ja-JP" altLang="en-US" sz="1200" dirty="0"/>
              <a:t>４月から２月において実施します。</a:t>
            </a:r>
            <a:endParaRPr lang="en-US" altLang="ja-JP" dirty="0"/>
          </a:p>
        </p:txBody>
      </p:sp>
      <p:sp>
        <p:nvSpPr>
          <p:cNvPr id="6" name="タイトル_小_1_3_1">
            <a:extLst>
              <a:ext uri="{FF2B5EF4-FFF2-40B4-BE49-F238E27FC236}">
                <a16:creationId xmlns:a16="http://schemas.microsoft.com/office/drawing/2014/main" id="{552E9324-1CE4-3995-104E-40EFF4E06844}"/>
              </a:ext>
            </a:extLst>
          </p:cNvPr>
          <p:cNvSpPr txBox="1">
            <a:spLocks noChangeAspect="1"/>
          </p:cNvSpPr>
          <p:nvPr/>
        </p:nvSpPr>
        <p:spPr>
          <a:xfrm>
            <a:off x="165100" y="742890"/>
            <a:ext cx="6238800" cy="66075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spAutoFit/>
          </a:bodyPr>
          <a:lstStyle>
            <a:defPPr>
              <a:defRPr lang="ja-JP"/>
            </a:defPPr>
            <a:lvl1pPr marR="5130">
              <a:lnSpc>
                <a:spcPct val="125000"/>
              </a:lnSpc>
              <a:defRPr sz="1200">
                <a:solidFill>
                  <a:schemeClr val="tx1"/>
                </a:solidFill>
                <a:latin typeface="ＭＳ 明朝" panose="02020609040205080304" pitchFamily="17" charset="-128"/>
                <a:ea typeface="ＭＳ 明朝" panose="02020609040205080304" pitchFamily="17" charset="-128"/>
              </a:defRPr>
            </a:lvl1pPr>
          </a:lstStyle>
          <a:p>
            <a:pPr algn="just"/>
            <a:r>
              <a:rPr lang="ja-JP" altLang="en-US" dirty="0"/>
              <a:t>エ</a:t>
            </a:r>
            <a:r>
              <a:rPr lang="en-US" altLang="ja-JP" dirty="0"/>
              <a:t>.</a:t>
            </a:r>
            <a:r>
              <a:rPr lang="ja-JP" altLang="en-US" dirty="0"/>
              <a:t>案内方法</a:t>
            </a:r>
            <a:endParaRPr lang="en-US" altLang="ja-JP" dirty="0"/>
          </a:p>
          <a:p>
            <a:pPr algn="just"/>
            <a:r>
              <a:rPr lang="ja-JP" altLang="en-US" dirty="0"/>
              <a:t>　対象者に、特定健康診査受診券と受診案内を個別に発送します。また、広報やホームページ等で周知を図ります。　</a:t>
            </a:r>
            <a:endParaRPr lang="en-US" altLang="ja-JP" dirty="0"/>
          </a:p>
        </p:txBody>
      </p:sp>
      <p:pic>
        <p:nvPicPr>
          <p:cNvPr id="3" name="Picture 170">
            <a:extLst>
              <a:ext uri="{FF2B5EF4-FFF2-40B4-BE49-F238E27FC236}">
                <a16:creationId xmlns:a16="http://schemas.microsoft.com/office/drawing/2014/main" id="{CEB5DA2A-58AE-5467-445E-5A5F28654A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100" y="3810127"/>
            <a:ext cx="5011227" cy="134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タイトル_小_1_3_1">
            <a:extLst>
              <a:ext uri="{FF2B5EF4-FFF2-40B4-BE49-F238E27FC236}">
                <a16:creationId xmlns:a16="http://schemas.microsoft.com/office/drawing/2014/main" id="{CE91ACF5-1AEB-1482-2C42-D72B23F22D8E}"/>
              </a:ext>
            </a:extLst>
          </p:cNvPr>
          <p:cNvSpPr txBox="1">
            <a:spLocks noChangeAspect="1"/>
          </p:cNvSpPr>
          <p:nvPr/>
        </p:nvSpPr>
        <p:spPr>
          <a:xfrm>
            <a:off x="165100" y="5127659"/>
            <a:ext cx="6374656" cy="118582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36000" tIns="36000" rIns="36000" bIns="36000" rtlCol="0" anchor="t">
            <a:spAutoFit/>
          </a:bodyPr>
          <a:lstStyle/>
          <a:p>
            <a:pPr marR="4104">
              <a:spcAft>
                <a:spcPts val="400"/>
              </a:spcAft>
            </a:pP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注</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喫煙歴の欄の斜線は、階層化の判定が喫煙歴の有無と無関係であることを意味する。</a:t>
            </a:r>
            <a:endParaRPr lang="en-US" altLang="ja-JP" sz="800" dirty="0">
              <a:solidFill>
                <a:schemeClr val="tx1"/>
              </a:solidFill>
              <a:latin typeface="ＭＳ 明朝" panose="02020609040205080304" pitchFamily="17" charset="-128"/>
              <a:ea typeface="ＭＳ 明朝" panose="02020609040205080304" pitchFamily="17" charset="-128"/>
            </a:endParaRPr>
          </a:p>
          <a:p>
            <a:pPr marR="4104"/>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追加リスクの基準値は以下のとおりである。				</a:t>
            </a:r>
            <a:endParaRPr lang="en-US" altLang="ja-JP" sz="800" dirty="0">
              <a:solidFill>
                <a:schemeClr val="tx1"/>
              </a:solidFill>
              <a:latin typeface="ＭＳ 明朝" panose="02020609040205080304" pitchFamily="17" charset="-128"/>
              <a:ea typeface="ＭＳ 明朝" panose="02020609040205080304" pitchFamily="17" charset="-128"/>
            </a:endParaRPr>
          </a:p>
          <a:p>
            <a:pPr marL="500063" marR="4104" indent="-500063"/>
            <a:r>
              <a:rPr lang="en-US" altLang="ja-JP" sz="800" dirty="0">
                <a:solidFill>
                  <a:schemeClr val="tx1"/>
                </a:solidFill>
                <a:latin typeface="ＭＳ 明朝" panose="02020609040205080304" pitchFamily="17" charset="-128"/>
                <a:ea typeface="ＭＳ 明朝" panose="02020609040205080304" pitchFamily="17" charset="-128"/>
              </a:rPr>
              <a:t>  </a:t>
            </a:r>
            <a:r>
              <a:rPr lang="ja-JP" altLang="en-US" sz="800" dirty="0">
                <a:solidFill>
                  <a:schemeClr val="tx1"/>
                </a:solidFill>
                <a:latin typeface="ＭＳ 明朝" panose="02020609040205080304" pitchFamily="17" charset="-128"/>
                <a:ea typeface="ＭＳ 明朝" panose="02020609040205080304" pitchFamily="17" charset="-128"/>
              </a:rPr>
              <a:t>①血糖：空腹時血糖が</a:t>
            </a:r>
            <a:r>
              <a:rPr lang="en-US" altLang="ja-JP" sz="800" dirty="0">
                <a:solidFill>
                  <a:schemeClr val="tx1"/>
                </a:solidFill>
                <a:latin typeface="ＭＳ 明朝" panose="02020609040205080304" pitchFamily="17" charset="-128"/>
                <a:ea typeface="ＭＳ 明朝" panose="02020609040205080304" pitchFamily="17" charset="-128"/>
              </a:rPr>
              <a:t>100mg/dl</a:t>
            </a:r>
            <a:r>
              <a:rPr lang="ja-JP" altLang="en-US" sz="800" dirty="0">
                <a:solidFill>
                  <a:schemeClr val="tx1"/>
                </a:solidFill>
                <a:latin typeface="ＭＳ 明朝" panose="02020609040205080304" pitchFamily="17" charset="-128"/>
                <a:ea typeface="ＭＳ 明朝" panose="02020609040205080304" pitchFamily="17" charset="-128"/>
              </a:rPr>
              <a:t>以上 または </a:t>
            </a:r>
            <a:r>
              <a:rPr lang="en-US" altLang="ja-JP" sz="800" dirty="0">
                <a:solidFill>
                  <a:schemeClr val="tx1"/>
                </a:solidFill>
                <a:latin typeface="ＭＳ 明朝" panose="02020609040205080304" pitchFamily="17" charset="-128"/>
                <a:ea typeface="ＭＳ 明朝" panose="02020609040205080304" pitchFamily="17" charset="-128"/>
              </a:rPr>
              <a:t>HbA1c(NGSP</a:t>
            </a:r>
            <a:r>
              <a:rPr lang="ja-JP" altLang="en-US" sz="800" dirty="0">
                <a:solidFill>
                  <a:schemeClr val="tx1"/>
                </a:solidFill>
                <a:latin typeface="ＭＳ 明朝" panose="02020609040205080304" pitchFamily="17" charset="-128"/>
                <a:ea typeface="ＭＳ 明朝" panose="02020609040205080304" pitchFamily="17" charset="-128"/>
              </a:rPr>
              <a:t>値</a:t>
            </a:r>
            <a:r>
              <a:rPr lang="en-US" altLang="ja-JP" sz="800" dirty="0">
                <a:solidFill>
                  <a:schemeClr val="tx1"/>
                </a:solidFill>
                <a:latin typeface="ＭＳ 明朝" panose="02020609040205080304" pitchFamily="17" charset="-128"/>
                <a:ea typeface="ＭＳ 明朝" panose="02020609040205080304" pitchFamily="17" charset="-128"/>
              </a:rPr>
              <a:t>)5.6%</a:t>
            </a:r>
            <a:r>
              <a:rPr lang="ja-JP" altLang="en-US" sz="800" dirty="0">
                <a:solidFill>
                  <a:schemeClr val="tx1"/>
                </a:solidFill>
                <a:latin typeface="ＭＳ 明朝" panose="02020609040205080304" pitchFamily="17" charset="-128"/>
                <a:ea typeface="ＭＳ 明朝" panose="02020609040205080304" pitchFamily="17" charset="-128"/>
              </a:rPr>
              <a:t>以上</a:t>
            </a:r>
            <a:br>
              <a:rPr lang="en-US" altLang="ja-JP" sz="800" dirty="0">
                <a:solidFill>
                  <a:schemeClr val="tx1"/>
                </a:solidFill>
                <a:latin typeface="ＭＳ 明朝" panose="02020609040205080304" pitchFamily="17" charset="-128"/>
                <a:ea typeface="ＭＳ 明朝" panose="02020609040205080304" pitchFamily="17" charset="-128"/>
              </a:rPr>
            </a:b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空腹時血糖及び</a:t>
            </a:r>
            <a:r>
              <a:rPr lang="en-US" altLang="ja-JP" sz="800" dirty="0">
                <a:solidFill>
                  <a:schemeClr val="tx1"/>
                </a:solidFill>
                <a:latin typeface="ＭＳ 明朝" panose="02020609040205080304" pitchFamily="17" charset="-128"/>
                <a:ea typeface="ＭＳ 明朝" panose="02020609040205080304" pitchFamily="17" charset="-128"/>
              </a:rPr>
              <a:t>HbA1c(NGSP</a:t>
            </a:r>
            <a:r>
              <a:rPr lang="ja-JP" altLang="en-US" sz="800" dirty="0">
                <a:solidFill>
                  <a:schemeClr val="tx1"/>
                </a:solidFill>
                <a:latin typeface="ＭＳ 明朝" panose="02020609040205080304" pitchFamily="17" charset="-128"/>
                <a:ea typeface="ＭＳ 明朝" panose="02020609040205080304" pitchFamily="17" charset="-128"/>
              </a:rPr>
              <a:t>値</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の両方を測定している場合には、空腹時血糖の値を優先。</a:t>
            </a:r>
            <a:r>
              <a:rPr lang="en-US" altLang="ja-JP" sz="800" dirty="0">
                <a:solidFill>
                  <a:schemeClr val="tx1"/>
                </a:solidFill>
                <a:latin typeface="ＭＳ 明朝" panose="02020609040205080304" pitchFamily="17" charset="-128"/>
                <a:ea typeface="ＭＳ 明朝" panose="02020609040205080304" pitchFamily="17" charset="-128"/>
              </a:rPr>
              <a:t>)</a:t>
            </a:r>
          </a:p>
          <a:p>
            <a:pPr marR="4104"/>
            <a:r>
              <a:rPr lang="ja-JP" altLang="en-US" sz="800" dirty="0">
                <a:solidFill>
                  <a:schemeClr val="tx1"/>
                </a:solidFill>
                <a:latin typeface="ＭＳ 明朝" panose="02020609040205080304" pitchFamily="17" charset="-128"/>
                <a:ea typeface="ＭＳ 明朝" panose="02020609040205080304" pitchFamily="17" charset="-128"/>
              </a:rPr>
              <a:t>　②脂質：空腹時中性脂肪</a:t>
            </a:r>
            <a:r>
              <a:rPr lang="en-US" altLang="ja-JP" sz="800" dirty="0">
                <a:solidFill>
                  <a:schemeClr val="tx1"/>
                </a:solidFill>
                <a:latin typeface="ＭＳ 明朝" panose="02020609040205080304" pitchFamily="17" charset="-128"/>
                <a:ea typeface="ＭＳ 明朝" panose="02020609040205080304" pitchFamily="17" charset="-128"/>
              </a:rPr>
              <a:t>150mg/dl</a:t>
            </a:r>
            <a:r>
              <a:rPr lang="ja-JP" altLang="en-US" sz="800" dirty="0">
                <a:solidFill>
                  <a:schemeClr val="tx1"/>
                </a:solidFill>
                <a:latin typeface="ＭＳ 明朝" panose="02020609040205080304" pitchFamily="17" charset="-128"/>
                <a:ea typeface="ＭＳ 明朝" panose="02020609040205080304" pitchFamily="17" charset="-128"/>
              </a:rPr>
              <a:t>以上</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やむをえない場合は随時中性脂肪</a:t>
            </a:r>
            <a:r>
              <a:rPr lang="en-US" altLang="ja-JP" sz="800" dirty="0">
                <a:solidFill>
                  <a:schemeClr val="tx1"/>
                </a:solidFill>
                <a:latin typeface="ＭＳ 明朝" panose="02020609040205080304" pitchFamily="17" charset="-128"/>
                <a:ea typeface="ＭＳ 明朝" panose="02020609040205080304" pitchFamily="17" charset="-128"/>
              </a:rPr>
              <a:t>175mg/dl</a:t>
            </a:r>
            <a:r>
              <a:rPr lang="ja-JP" altLang="en-US" sz="800" dirty="0">
                <a:solidFill>
                  <a:schemeClr val="tx1"/>
                </a:solidFill>
                <a:latin typeface="ＭＳ 明朝" panose="02020609040205080304" pitchFamily="17" charset="-128"/>
                <a:ea typeface="ＭＳ 明朝" panose="02020609040205080304" pitchFamily="17" charset="-128"/>
              </a:rPr>
              <a:t>以上</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 または </a:t>
            </a:r>
            <a:r>
              <a:rPr lang="en-US" altLang="ja-JP" sz="800" dirty="0">
                <a:solidFill>
                  <a:schemeClr val="tx1"/>
                </a:solidFill>
                <a:latin typeface="ＭＳ 明朝" panose="02020609040205080304" pitchFamily="17" charset="-128"/>
                <a:ea typeface="ＭＳ 明朝" panose="02020609040205080304" pitchFamily="17" charset="-128"/>
              </a:rPr>
              <a:t>HDL</a:t>
            </a:r>
            <a:r>
              <a:rPr lang="ja-JP" altLang="en-US" sz="800" dirty="0">
                <a:solidFill>
                  <a:schemeClr val="tx1"/>
                </a:solidFill>
                <a:latin typeface="ＭＳ 明朝" panose="02020609040205080304" pitchFamily="17" charset="-128"/>
                <a:ea typeface="ＭＳ 明朝" panose="02020609040205080304" pitchFamily="17" charset="-128"/>
              </a:rPr>
              <a:t>コレステロール</a:t>
            </a:r>
            <a:r>
              <a:rPr lang="en-US" altLang="ja-JP" sz="800" dirty="0">
                <a:solidFill>
                  <a:schemeClr val="tx1"/>
                </a:solidFill>
                <a:latin typeface="ＭＳ 明朝" panose="02020609040205080304" pitchFamily="17" charset="-128"/>
                <a:ea typeface="ＭＳ 明朝" panose="02020609040205080304" pitchFamily="17" charset="-128"/>
              </a:rPr>
              <a:t>40mg/dl</a:t>
            </a:r>
            <a:r>
              <a:rPr lang="ja-JP" altLang="en-US" sz="800" dirty="0">
                <a:solidFill>
                  <a:schemeClr val="tx1"/>
                </a:solidFill>
                <a:latin typeface="ＭＳ 明朝" panose="02020609040205080304" pitchFamily="17" charset="-128"/>
                <a:ea typeface="ＭＳ 明朝" panose="02020609040205080304" pitchFamily="17" charset="-128"/>
              </a:rPr>
              <a:t>未満</a:t>
            </a:r>
            <a:endParaRPr lang="en-US" altLang="ja-JP" sz="800" dirty="0">
              <a:solidFill>
                <a:schemeClr val="tx1"/>
              </a:solidFill>
              <a:latin typeface="ＭＳ 明朝" panose="02020609040205080304" pitchFamily="17" charset="-128"/>
              <a:ea typeface="ＭＳ 明朝" panose="02020609040205080304" pitchFamily="17" charset="-128"/>
            </a:endParaRPr>
          </a:p>
          <a:p>
            <a:pPr marR="4104">
              <a:spcAft>
                <a:spcPts val="400"/>
              </a:spcAft>
            </a:pPr>
            <a:r>
              <a:rPr lang="en-US" altLang="ja-JP" sz="800" dirty="0">
                <a:solidFill>
                  <a:schemeClr val="tx1"/>
                </a:solidFill>
                <a:latin typeface="ＭＳ 明朝" panose="02020609040205080304" pitchFamily="17" charset="-128"/>
                <a:ea typeface="ＭＳ 明朝" panose="02020609040205080304" pitchFamily="17" charset="-128"/>
              </a:rPr>
              <a:t>  </a:t>
            </a:r>
            <a:r>
              <a:rPr lang="ja-JP" altLang="en-US" sz="800" dirty="0">
                <a:solidFill>
                  <a:schemeClr val="tx1"/>
                </a:solidFill>
                <a:latin typeface="ＭＳ 明朝" panose="02020609040205080304" pitchFamily="17" charset="-128"/>
                <a:ea typeface="ＭＳ 明朝" panose="02020609040205080304" pitchFamily="17" charset="-128"/>
              </a:rPr>
              <a:t>③血圧：収縮期血圧</a:t>
            </a:r>
            <a:r>
              <a:rPr lang="en-US" altLang="ja-JP" sz="800" dirty="0">
                <a:solidFill>
                  <a:schemeClr val="tx1"/>
                </a:solidFill>
                <a:latin typeface="ＭＳ 明朝" panose="02020609040205080304" pitchFamily="17" charset="-128"/>
                <a:ea typeface="ＭＳ 明朝" panose="02020609040205080304" pitchFamily="17" charset="-128"/>
              </a:rPr>
              <a:t>130mmHg</a:t>
            </a:r>
            <a:r>
              <a:rPr lang="ja-JP" altLang="en-US" sz="800" dirty="0">
                <a:solidFill>
                  <a:schemeClr val="tx1"/>
                </a:solidFill>
                <a:latin typeface="ＭＳ 明朝" panose="02020609040205080304" pitchFamily="17" charset="-128"/>
                <a:ea typeface="ＭＳ 明朝" panose="02020609040205080304" pitchFamily="17" charset="-128"/>
              </a:rPr>
              <a:t>以上 または 拡張期血圧</a:t>
            </a:r>
            <a:r>
              <a:rPr lang="en-US" altLang="ja-JP" sz="800" dirty="0">
                <a:solidFill>
                  <a:schemeClr val="tx1"/>
                </a:solidFill>
                <a:latin typeface="ＭＳ 明朝" panose="02020609040205080304" pitchFamily="17" charset="-128"/>
                <a:ea typeface="ＭＳ 明朝" panose="02020609040205080304" pitchFamily="17" charset="-128"/>
              </a:rPr>
              <a:t>85mmHg</a:t>
            </a:r>
            <a:r>
              <a:rPr lang="ja-JP" altLang="en-US" sz="800" dirty="0">
                <a:solidFill>
                  <a:schemeClr val="tx1"/>
                </a:solidFill>
                <a:latin typeface="ＭＳ 明朝" panose="02020609040205080304" pitchFamily="17" charset="-128"/>
                <a:ea typeface="ＭＳ 明朝" panose="02020609040205080304" pitchFamily="17" charset="-128"/>
              </a:rPr>
              <a:t>以上			</a:t>
            </a:r>
          </a:p>
          <a:p>
            <a:pPr marR="4104">
              <a:spcAft>
                <a:spcPts val="200"/>
              </a:spcAft>
            </a:pP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特定保健指導では、糖尿病、高血圧症または脂質異常症の治療に係る薬剤を服用している者については、対象から除いている。</a:t>
            </a:r>
            <a:endParaRPr lang="en-US" altLang="ja-JP" sz="800" dirty="0">
              <a:solidFill>
                <a:schemeClr val="tx1"/>
              </a:solidFill>
              <a:latin typeface="ＭＳ 明朝" panose="02020609040205080304" pitchFamily="17" charset="-128"/>
              <a:ea typeface="ＭＳ 明朝" panose="02020609040205080304" pitchFamily="17" charset="-128"/>
            </a:endParaRPr>
          </a:p>
          <a:p>
            <a:pPr marR="4104"/>
            <a:r>
              <a:rPr lang="en-US" altLang="ja-JP" sz="800" dirty="0">
                <a:solidFill>
                  <a:schemeClr val="tx1"/>
                </a:solidFill>
                <a:latin typeface="ＭＳ 明朝" panose="02020609040205080304" pitchFamily="17" charset="-128"/>
                <a:ea typeface="ＭＳ 明朝" panose="02020609040205080304" pitchFamily="17" charset="-128"/>
              </a:rPr>
              <a:t>※65</a:t>
            </a:r>
            <a:r>
              <a:rPr lang="ja-JP" altLang="en-US" sz="800" dirty="0">
                <a:solidFill>
                  <a:schemeClr val="tx1"/>
                </a:solidFill>
                <a:latin typeface="ＭＳ 明朝" panose="02020609040205080304" pitchFamily="17" charset="-128"/>
                <a:ea typeface="ＭＳ 明朝" panose="02020609040205080304" pitchFamily="17" charset="-128"/>
              </a:rPr>
              <a:t>歳以上</a:t>
            </a:r>
            <a:r>
              <a:rPr lang="en-US" altLang="ja-JP" sz="800" dirty="0">
                <a:solidFill>
                  <a:schemeClr val="tx1"/>
                </a:solidFill>
                <a:latin typeface="ＭＳ 明朝" panose="02020609040205080304" pitchFamily="17" charset="-128"/>
                <a:ea typeface="ＭＳ 明朝" panose="02020609040205080304" pitchFamily="17" charset="-128"/>
              </a:rPr>
              <a:t>75</a:t>
            </a:r>
            <a:r>
              <a:rPr lang="ja-JP" altLang="en-US" sz="800" dirty="0">
                <a:solidFill>
                  <a:schemeClr val="tx1"/>
                </a:solidFill>
                <a:latin typeface="ＭＳ 明朝" panose="02020609040205080304" pitchFamily="17" charset="-128"/>
                <a:ea typeface="ＭＳ 明朝" panose="02020609040205080304" pitchFamily="17" charset="-128"/>
              </a:rPr>
              <a:t>歳未満の者については、動機付け支援のみを行っている。</a:t>
            </a:r>
            <a:r>
              <a:rPr lang="ja-JP" altLang="en-US" sz="800" b="1" dirty="0">
                <a:solidFill>
                  <a:schemeClr val="tx1"/>
                </a:solidFill>
                <a:latin typeface="ＭＳ 明朝" panose="02020609040205080304" pitchFamily="17" charset="-128"/>
                <a:ea typeface="ＭＳ 明朝" panose="02020609040205080304" pitchFamily="17" charset="-128"/>
              </a:rPr>
              <a:t>			</a:t>
            </a:r>
          </a:p>
        </p:txBody>
      </p:sp>
      <p:sp>
        <p:nvSpPr>
          <p:cNvPr id="8" name="タイトル_小_1_3_1">
            <a:extLst>
              <a:ext uri="{FF2B5EF4-FFF2-40B4-BE49-F238E27FC236}">
                <a16:creationId xmlns:a16="http://schemas.microsoft.com/office/drawing/2014/main" id="{D6FF376C-9E6B-052F-38C4-6F9C93DC619B}"/>
              </a:ext>
            </a:extLst>
          </p:cNvPr>
          <p:cNvSpPr txBox="1">
            <a:spLocks noChangeAspect="1"/>
          </p:cNvSpPr>
          <p:nvPr/>
        </p:nvSpPr>
        <p:spPr>
          <a:xfrm>
            <a:off x="165100" y="7389920"/>
            <a:ext cx="6238800" cy="162707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noAutofit/>
          </a:bodyPr>
          <a:lstStyle/>
          <a:p>
            <a:pPr marR="5130" algn="just">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イ</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実施内容</a:t>
            </a:r>
            <a:endParaRPr lang="en-US" altLang="ja-JP" sz="1200" dirty="0">
              <a:solidFill>
                <a:schemeClr val="tx1"/>
              </a:solidFill>
              <a:latin typeface="ＭＳ 明朝" panose="02020609040205080304" pitchFamily="17" charset="-128"/>
              <a:ea typeface="ＭＳ 明朝" panose="02020609040205080304" pitchFamily="17" charset="-128"/>
            </a:endParaRPr>
          </a:p>
          <a:p>
            <a:pPr marR="5130" algn="just">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　保有するリスクの数に応じて階層化された保健指導対象者に対し、個々の生活習慣の改善に主眼を置いた保健指導を実施します。第</a:t>
            </a:r>
            <a:r>
              <a:rPr lang="en-US" altLang="ja-JP" sz="1200" dirty="0">
                <a:solidFill>
                  <a:schemeClr val="tx1"/>
                </a:solidFill>
                <a:latin typeface="ＭＳ 明朝" panose="02020609040205080304" pitchFamily="17" charset="-128"/>
                <a:ea typeface="ＭＳ 明朝" panose="02020609040205080304" pitchFamily="17" charset="-128"/>
              </a:rPr>
              <a:t>4</a:t>
            </a:r>
            <a:r>
              <a:rPr lang="ja-JP" altLang="en-US" sz="1200" dirty="0">
                <a:solidFill>
                  <a:schemeClr val="tx1"/>
                </a:solidFill>
                <a:latin typeface="ＭＳ 明朝" panose="02020609040205080304" pitchFamily="17" charset="-128"/>
                <a:ea typeface="ＭＳ 明朝" panose="02020609040205080304" pitchFamily="17" charset="-128"/>
              </a:rPr>
              <a:t>期計画期間においては、特定保健指導の質の向上、対象者の利便性の向上及び負担軽減を目的として、</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評価体系の見直し</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アウトカム評価の導入</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a:t>
            </a:r>
            <a:r>
              <a:rPr lang="en-US" altLang="ja-JP" sz="1200" dirty="0">
                <a:solidFill>
                  <a:schemeClr val="tx1"/>
                </a:solidFill>
                <a:latin typeface="ＭＳ 明朝" panose="02020609040205080304" pitchFamily="17" charset="-128"/>
                <a:ea typeface="ＭＳ 明朝" panose="02020609040205080304" pitchFamily="17" charset="-128"/>
              </a:rPr>
              <a:t>｢ICT</a:t>
            </a:r>
            <a:r>
              <a:rPr lang="ja-JP" altLang="en-US" sz="1200" dirty="0">
                <a:solidFill>
                  <a:schemeClr val="tx1"/>
                </a:solidFill>
                <a:latin typeface="ＭＳ 明朝" panose="02020609040205080304" pitchFamily="17" charset="-128"/>
                <a:ea typeface="ＭＳ 明朝" panose="02020609040205080304" pitchFamily="17" charset="-128"/>
              </a:rPr>
              <a:t>を活用した特定保健指導の推進</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特定健診実施後の特定保健指導の早期初回面接実施の促進</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等が国の指針として示されています。これらを踏まえ、保健指導の効果的･効率的な実施に努めるものとします。</a:t>
            </a:r>
            <a:endParaRPr lang="en-US" altLang="ja-JP" sz="1200"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93386517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タイトル_小_1_3_1"/>
          <p:cNvSpPr txBox="1">
            <a:spLocks noChangeAspect="1"/>
          </p:cNvSpPr>
          <p:nvPr/>
        </p:nvSpPr>
        <p:spPr>
          <a:xfrm>
            <a:off x="165100" y="190500"/>
            <a:ext cx="6238800" cy="5490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noAutofit/>
          </a:bodyPr>
          <a:lstStyle/>
          <a:p>
            <a:pPr marR="5130" algn="just">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ウ</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実施時期</a:t>
            </a:r>
            <a:endParaRPr lang="en-US" altLang="ja-JP" sz="1200" dirty="0">
              <a:solidFill>
                <a:schemeClr val="tx1"/>
              </a:solidFill>
              <a:latin typeface="ＭＳ 明朝" panose="02020609040205080304" pitchFamily="17" charset="-128"/>
              <a:ea typeface="ＭＳ 明朝" panose="02020609040205080304" pitchFamily="17" charset="-128"/>
            </a:endParaRPr>
          </a:p>
          <a:p>
            <a:pPr marR="5130" algn="just">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　特定健診に合わせて実施します。</a:t>
            </a:r>
          </a:p>
        </p:txBody>
      </p:sp>
      <p:sp>
        <p:nvSpPr>
          <p:cNvPr id="2" name="スライド番号プレースホルダー 1">
            <a:extLst>
              <a:ext uri="{FF2B5EF4-FFF2-40B4-BE49-F238E27FC236}">
                <a16:creationId xmlns:a16="http://schemas.microsoft.com/office/drawing/2014/main" id="{98B82E57-AEED-42C8-7776-7D8CF40BA550}"/>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pPr/>
              <a:t>108</a:t>
            </a:fld>
            <a:endParaRPr lang="ja-JP" altLang="en-US" dirty="0"/>
          </a:p>
        </p:txBody>
      </p:sp>
      <p:sp>
        <p:nvSpPr>
          <p:cNvPr id="5" name="タイトル_小_1_3_1">
            <a:extLst>
              <a:ext uri="{FF2B5EF4-FFF2-40B4-BE49-F238E27FC236}">
                <a16:creationId xmlns:a16="http://schemas.microsoft.com/office/drawing/2014/main" id="{A7D00326-12B2-B849-B437-2F4DB2DCF2CB}"/>
              </a:ext>
            </a:extLst>
          </p:cNvPr>
          <p:cNvSpPr txBox="1">
            <a:spLocks noChangeAspect="1"/>
          </p:cNvSpPr>
          <p:nvPr/>
        </p:nvSpPr>
        <p:spPr>
          <a:xfrm>
            <a:off x="165100" y="899592"/>
            <a:ext cx="6238800" cy="45874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noAutofit/>
          </a:bodyPr>
          <a:lstStyle/>
          <a:p>
            <a:pPr marR="5130" algn="just">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エ</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案内方法</a:t>
            </a:r>
          </a:p>
          <a:p>
            <a:pPr marR="5130" algn="just">
              <a:lnSpc>
                <a:spcPct val="125000"/>
              </a:lnSpc>
            </a:pPr>
            <a:r>
              <a:rPr lang="ja-JP" altLang="en-US" sz="1200" dirty="0">
                <a:solidFill>
                  <a:schemeClr val="tx1"/>
                </a:solidFill>
                <a:latin typeface="ＭＳ 明朝" panose="02020609040205080304" pitchFamily="17" charset="-128"/>
                <a:ea typeface="ＭＳ 明朝" panose="02020609040205080304" pitchFamily="17" charset="-128"/>
              </a:rPr>
              <a:t>　特定健診時の初回面談及び健診結果の送付と併せた案内の通知を行います。</a:t>
            </a:r>
          </a:p>
        </p:txBody>
      </p:sp>
    </p:spTree>
    <p:extLst>
      <p:ext uri="{BB962C8B-B14F-4D97-AF65-F5344CB8AC3E}">
        <p14:creationId xmlns:p14="http://schemas.microsoft.com/office/powerpoint/2010/main" val="1575401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345514" y="631305"/>
            <a:ext cx="5775331" cy="1008112"/>
          </a:xfrm>
          <a:prstGeom prst="rect">
            <a:avLst/>
          </a:prstGeom>
        </p:spPr>
        <p:txBody>
          <a:bodyPr vert="horz" lIns="91440" tIns="45720" rIns="91440" bIns="45720" rtlCol="0" anchor="t">
            <a:noAutofit/>
          </a:bodyPr>
          <a:lstStyle/>
          <a:p>
            <a:pPr marL="90488">
              <a:lnSpc>
                <a:spcPct val="150000"/>
              </a:lnSpc>
              <a:spcBef>
                <a:spcPct val="0"/>
              </a:spcBef>
              <a:defRPr/>
            </a:pPr>
            <a:endParaRPr lang="en-US" altLang="ja-JP" sz="1000" dirty="0">
              <a:solidFill>
                <a:prstClr val="black"/>
              </a:solidFill>
              <a:latin typeface="ＭＳ 明朝" panose="02020609040205080304" pitchFamily="17" charset="-128"/>
              <a:ea typeface="ＭＳ 明朝" panose="02020609040205080304" pitchFamily="17" charset="-128"/>
              <a:cs typeface="+mj-cs"/>
            </a:endParaRPr>
          </a:p>
        </p:txBody>
      </p:sp>
      <p:sp>
        <p:nvSpPr>
          <p:cNvPr id="13" name="テキスト ボックス 12"/>
          <p:cNvSpPr txBox="1">
            <a:spLocks noChangeAspect="1"/>
          </p:cNvSpPr>
          <p:nvPr/>
        </p:nvSpPr>
        <p:spPr>
          <a:xfrm>
            <a:off x="165100" y="190500"/>
            <a:ext cx="6238800" cy="1202302"/>
          </a:xfrm>
          <a:prstGeom prst="rect">
            <a:avLst/>
          </a:prstGeom>
          <a:noFill/>
          <a:ln>
            <a:noFill/>
          </a:ln>
        </p:spPr>
        <p:txBody>
          <a:bodyPr wrap="square" lIns="0" rIns="90000" rtlCol="0">
            <a:noAutofit/>
          </a:bodyPr>
          <a:lstStyle/>
          <a:p>
            <a:pPr indent="-90488" algn="just">
              <a:lnSpc>
                <a:spcPct val="125000"/>
              </a:lnSpc>
              <a:spcBef>
                <a:spcPct val="0"/>
              </a:spcBef>
              <a:tabLst>
                <a:tab pos="0" algn="l"/>
              </a:tabLst>
              <a:defRPr/>
            </a:pPr>
            <a:r>
              <a:rPr lang="ja-JP" altLang="en-US" sz="1200" dirty="0">
                <a:latin typeface="ＭＳ 明朝" panose="02020609040205080304" pitchFamily="17" charset="-128"/>
                <a:ea typeface="ＭＳ 明朝" panose="02020609040205080304" pitchFamily="17" charset="-128"/>
                <a:cs typeface="Times New Roman" pitchFamily="18" charset="0"/>
              </a:rPr>
              <a:t>　以下は、</a:t>
            </a:r>
            <a:r>
              <a:rPr kumimoji="0" lang="ja-JP" altLang="en-US" sz="1200" kern="0" dirty="0">
                <a:solidFill>
                  <a:prstClr val="black"/>
                </a:solidFill>
                <a:latin typeface="ＭＳ 明朝" panose="02020609040205080304" pitchFamily="17" charset="-128"/>
                <a:ea typeface="ＭＳ 明朝" panose="02020609040205080304" pitchFamily="17" charset="-128"/>
              </a:rPr>
              <a:t>本市の平成</a:t>
            </a:r>
            <a:r>
              <a:rPr kumimoji="0" lang="en-US" altLang="ja-JP" sz="1200" kern="0" dirty="0">
                <a:solidFill>
                  <a:prstClr val="black"/>
                </a:solidFill>
                <a:latin typeface="ＭＳ 明朝" panose="02020609040205080304" pitchFamily="17" charset="-128"/>
                <a:ea typeface="ＭＳ 明朝" panose="02020609040205080304" pitchFamily="17" charset="-128"/>
              </a:rPr>
              <a:t>30</a:t>
            </a:r>
            <a:r>
              <a:rPr kumimoji="0" lang="ja-JP" altLang="en-US" sz="1200" kern="0" dirty="0">
                <a:solidFill>
                  <a:prstClr val="black"/>
                </a:solidFill>
                <a:latin typeface="ＭＳ 明朝" panose="02020609040205080304" pitchFamily="17" charset="-128"/>
                <a:ea typeface="ＭＳ 明朝" panose="02020609040205080304" pitchFamily="17" charset="-128"/>
              </a:rPr>
              <a:t>年度から令和</a:t>
            </a:r>
            <a:r>
              <a:rPr kumimoji="0" lang="en-US" altLang="ja-JP" sz="1200" kern="0" dirty="0">
                <a:solidFill>
                  <a:prstClr val="black"/>
                </a:solidFill>
                <a:latin typeface="ＭＳ 明朝" panose="02020609040205080304" pitchFamily="17" charset="-128"/>
                <a:ea typeface="ＭＳ 明朝" panose="02020609040205080304" pitchFamily="17" charset="-128"/>
              </a:rPr>
              <a:t>4</a:t>
            </a:r>
            <a:r>
              <a:rPr kumimoji="0" lang="ja-JP" altLang="en-US" sz="1200" kern="0" dirty="0">
                <a:solidFill>
                  <a:prstClr val="black"/>
                </a:solidFill>
                <a:latin typeface="ＭＳ 明朝" panose="02020609040205080304" pitchFamily="17" charset="-128"/>
                <a:ea typeface="ＭＳ 明朝" panose="02020609040205080304" pitchFamily="17" charset="-128"/>
              </a:rPr>
              <a:t>年度における、人口構成概要を年度別に示したものです。令和</a:t>
            </a:r>
            <a:r>
              <a:rPr kumimoji="0" lang="en-US" altLang="ja-JP" sz="1200" kern="0" dirty="0">
                <a:solidFill>
                  <a:prstClr val="black"/>
                </a:solidFill>
                <a:latin typeface="ＭＳ 明朝" panose="02020609040205080304" pitchFamily="17" charset="-128"/>
                <a:ea typeface="ＭＳ 明朝" panose="02020609040205080304" pitchFamily="17" charset="-128"/>
              </a:rPr>
              <a:t>4</a:t>
            </a:r>
            <a:r>
              <a:rPr kumimoji="0" lang="ja-JP" altLang="en-US" sz="1200" kern="0" dirty="0">
                <a:solidFill>
                  <a:prstClr val="black"/>
                </a:solidFill>
                <a:latin typeface="ＭＳ 明朝" panose="02020609040205080304" pitchFamily="17" charset="-128"/>
                <a:ea typeface="ＭＳ 明朝" panose="02020609040205080304" pitchFamily="17" charset="-128"/>
              </a:rPr>
              <a:t>年度を平成</a:t>
            </a:r>
            <a:r>
              <a:rPr kumimoji="0" lang="en-US" altLang="ja-JP" sz="1200" kern="0" dirty="0">
                <a:solidFill>
                  <a:prstClr val="black"/>
                </a:solidFill>
                <a:latin typeface="ＭＳ 明朝" panose="02020609040205080304" pitchFamily="17" charset="-128"/>
                <a:ea typeface="ＭＳ 明朝" panose="02020609040205080304" pitchFamily="17" charset="-128"/>
              </a:rPr>
              <a:t>30</a:t>
            </a:r>
            <a:r>
              <a:rPr kumimoji="0" lang="ja-JP" altLang="en-US" sz="1200" kern="0" dirty="0">
                <a:solidFill>
                  <a:prstClr val="black"/>
                </a:solidFill>
                <a:latin typeface="ＭＳ 明朝" panose="02020609040205080304" pitchFamily="17" charset="-128"/>
                <a:ea typeface="ＭＳ 明朝" panose="02020609040205080304" pitchFamily="17" charset="-128"/>
              </a:rPr>
              <a:t>年度と比較すると、国民健康保険被保険者数</a:t>
            </a:r>
            <a:r>
              <a:rPr kumimoji="0" lang="en-US" altLang="ja-JP" sz="1200" kern="0" dirty="0">
                <a:solidFill>
                  <a:prstClr val="black"/>
                </a:solidFill>
                <a:latin typeface="ＭＳ 明朝" panose="02020609040205080304" pitchFamily="17" charset="-128"/>
                <a:ea typeface="ＭＳ 明朝" panose="02020609040205080304" pitchFamily="17" charset="-128"/>
              </a:rPr>
              <a:t>5,228</a:t>
            </a:r>
            <a:r>
              <a:rPr kumimoji="0" lang="ja-JP" altLang="en-US" sz="1200" kern="0" dirty="0">
                <a:solidFill>
                  <a:prstClr val="black"/>
                </a:solidFill>
                <a:latin typeface="ＭＳ 明朝" panose="02020609040205080304" pitchFamily="17" charset="-128"/>
                <a:ea typeface="ＭＳ 明朝" panose="02020609040205080304" pitchFamily="17" charset="-128"/>
              </a:rPr>
              <a:t>人は平成</a:t>
            </a:r>
            <a:r>
              <a:rPr kumimoji="0" lang="en-US" altLang="ja-JP" sz="1200" kern="0" dirty="0">
                <a:solidFill>
                  <a:prstClr val="black"/>
                </a:solidFill>
                <a:latin typeface="ＭＳ 明朝" panose="02020609040205080304" pitchFamily="17" charset="-128"/>
                <a:ea typeface="ＭＳ 明朝" panose="02020609040205080304" pitchFamily="17" charset="-128"/>
              </a:rPr>
              <a:t>30</a:t>
            </a:r>
            <a:r>
              <a:rPr kumimoji="0" lang="ja-JP" altLang="en-US" sz="1200" kern="0" dirty="0">
                <a:solidFill>
                  <a:prstClr val="black"/>
                </a:solidFill>
                <a:latin typeface="ＭＳ 明朝" panose="02020609040205080304" pitchFamily="17" charset="-128"/>
                <a:ea typeface="ＭＳ 明朝" panose="02020609040205080304" pitchFamily="17" charset="-128"/>
              </a:rPr>
              <a:t>年度</a:t>
            </a:r>
            <a:r>
              <a:rPr kumimoji="0" lang="en-US" altLang="ja-JP" sz="1200" kern="0" dirty="0">
                <a:solidFill>
                  <a:prstClr val="black"/>
                </a:solidFill>
                <a:latin typeface="ＭＳ 明朝" panose="02020609040205080304" pitchFamily="17" charset="-128"/>
                <a:ea typeface="ＭＳ 明朝" panose="02020609040205080304" pitchFamily="17" charset="-128"/>
              </a:rPr>
              <a:t>5,888</a:t>
            </a:r>
            <a:r>
              <a:rPr kumimoji="0" lang="ja-JP" altLang="en-US" sz="1200" kern="0" dirty="0">
                <a:solidFill>
                  <a:prstClr val="black"/>
                </a:solidFill>
                <a:latin typeface="ＭＳ 明朝" panose="02020609040205080304" pitchFamily="17" charset="-128"/>
                <a:ea typeface="ＭＳ 明朝" panose="02020609040205080304" pitchFamily="17" charset="-128"/>
              </a:rPr>
              <a:t>人より</a:t>
            </a:r>
            <a:r>
              <a:rPr kumimoji="0" lang="en-US" altLang="ja-JP" sz="1200" kern="0" dirty="0">
                <a:solidFill>
                  <a:prstClr val="black"/>
                </a:solidFill>
                <a:latin typeface="ＭＳ 明朝" panose="02020609040205080304" pitchFamily="17" charset="-128"/>
                <a:ea typeface="ＭＳ 明朝" panose="02020609040205080304" pitchFamily="17" charset="-128"/>
              </a:rPr>
              <a:t>660</a:t>
            </a:r>
            <a:r>
              <a:rPr kumimoji="0" lang="ja-JP" altLang="en-US" sz="1200" kern="0" dirty="0">
                <a:solidFill>
                  <a:prstClr val="black"/>
                </a:solidFill>
                <a:latin typeface="ＭＳ 明朝" panose="02020609040205080304" pitchFamily="17" charset="-128"/>
                <a:ea typeface="ＭＳ 明朝" panose="02020609040205080304" pitchFamily="17" charset="-128"/>
              </a:rPr>
              <a:t>人減少、</a:t>
            </a:r>
            <a:r>
              <a:rPr kumimoji="0" lang="en-US" altLang="ja-JP" sz="1200" kern="0" dirty="0">
                <a:solidFill>
                  <a:prstClr val="black"/>
                </a:solidFill>
                <a:latin typeface="ＭＳ 明朝" panose="02020609040205080304" pitchFamily="17" charset="-128"/>
                <a:ea typeface="ＭＳ 明朝" panose="02020609040205080304" pitchFamily="17" charset="-128"/>
              </a:rPr>
              <a:t>11.2%</a:t>
            </a:r>
            <a:r>
              <a:rPr kumimoji="0" lang="ja-JP" altLang="en-US" sz="1200" kern="0" dirty="0">
                <a:solidFill>
                  <a:prstClr val="black"/>
                </a:solidFill>
                <a:latin typeface="ＭＳ 明朝" panose="02020609040205080304" pitchFamily="17" charset="-128"/>
                <a:ea typeface="ＭＳ 明朝" panose="02020609040205080304" pitchFamily="17" charset="-128"/>
              </a:rPr>
              <a:t>減少しており、国民健康保険被保険者平均年齢</a:t>
            </a:r>
            <a:r>
              <a:rPr kumimoji="0" lang="en-US" altLang="ja-JP" sz="1200" kern="0" dirty="0">
                <a:solidFill>
                  <a:prstClr val="black"/>
                </a:solidFill>
                <a:latin typeface="ＭＳ 明朝" panose="02020609040205080304" pitchFamily="17" charset="-128"/>
                <a:ea typeface="ＭＳ 明朝" panose="02020609040205080304" pitchFamily="17" charset="-128"/>
              </a:rPr>
              <a:t>59.5</a:t>
            </a:r>
            <a:r>
              <a:rPr kumimoji="0" lang="ja-JP" altLang="en-US" sz="1200" kern="0" dirty="0">
                <a:solidFill>
                  <a:prstClr val="black"/>
                </a:solidFill>
                <a:latin typeface="ＭＳ 明朝" panose="02020609040205080304" pitchFamily="17" charset="-128"/>
                <a:ea typeface="ＭＳ 明朝" panose="02020609040205080304" pitchFamily="17" charset="-128"/>
              </a:rPr>
              <a:t>歳は平成</a:t>
            </a:r>
            <a:r>
              <a:rPr kumimoji="0" lang="en-US" altLang="ja-JP" sz="1200" kern="0" dirty="0">
                <a:solidFill>
                  <a:prstClr val="black"/>
                </a:solidFill>
                <a:latin typeface="ＭＳ 明朝" panose="02020609040205080304" pitchFamily="17" charset="-128"/>
                <a:ea typeface="ＭＳ 明朝" panose="02020609040205080304" pitchFamily="17" charset="-128"/>
              </a:rPr>
              <a:t>30</a:t>
            </a:r>
            <a:r>
              <a:rPr kumimoji="0" lang="ja-JP" altLang="en-US" sz="1200" kern="0" dirty="0">
                <a:solidFill>
                  <a:prstClr val="black"/>
                </a:solidFill>
                <a:latin typeface="ＭＳ 明朝" panose="02020609040205080304" pitchFamily="17" charset="-128"/>
                <a:ea typeface="ＭＳ 明朝" panose="02020609040205080304" pitchFamily="17" charset="-128"/>
              </a:rPr>
              <a:t>年度</a:t>
            </a:r>
            <a:r>
              <a:rPr kumimoji="0" lang="en-US" altLang="ja-JP" sz="1200" kern="0" dirty="0">
                <a:solidFill>
                  <a:prstClr val="black"/>
                </a:solidFill>
                <a:latin typeface="ＭＳ 明朝" panose="02020609040205080304" pitchFamily="17" charset="-128"/>
                <a:ea typeface="ＭＳ 明朝" panose="02020609040205080304" pitchFamily="17" charset="-128"/>
              </a:rPr>
              <a:t>58.8</a:t>
            </a:r>
            <a:r>
              <a:rPr kumimoji="0" lang="ja-JP" altLang="en-US" sz="1200" kern="0" dirty="0">
                <a:solidFill>
                  <a:prstClr val="black"/>
                </a:solidFill>
                <a:latin typeface="ＭＳ 明朝" panose="02020609040205080304" pitchFamily="17" charset="-128"/>
                <a:ea typeface="ＭＳ 明朝" panose="02020609040205080304" pitchFamily="17" charset="-128"/>
              </a:rPr>
              <a:t>歳より</a:t>
            </a:r>
            <a:r>
              <a:rPr kumimoji="0" lang="en-US" altLang="ja-JP" sz="1200" kern="0" dirty="0">
                <a:solidFill>
                  <a:prstClr val="black"/>
                </a:solidFill>
                <a:latin typeface="ＭＳ 明朝" panose="02020609040205080304" pitchFamily="17" charset="-128"/>
                <a:ea typeface="ＭＳ 明朝" panose="02020609040205080304" pitchFamily="17" charset="-128"/>
              </a:rPr>
              <a:t>0.7</a:t>
            </a:r>
            <a:r>
              <a:rPr kumimoji="0" lang="ja-JP" altLang="en-US" sz="1200" kern="0" dirty="0">
                <a:solidFill>
                  <a:prstClr val="black"/>
                </a:solidFill>
                <a:latin typeface="ＭＳ 明朝" panose="02020609040205080304" pitchFamily="17" charset="-128"/>
                <a:ea typeface="ＭＳ 明朝" panose="02020609040205080304" pitchFamily="17" charset="-128"/>
              </a:rPr>
              <a:t>歳上昇しています。</a:t>
            </a:r>
            <a:r>
              <a:rPr lang="ja-JP" altLang="en-US" sz="1200" dirty="0">
                <a:latin typeface="MS Mincho"/>
                <a:ea typeface="MS Mincho"/>
                <a:cs typeface="MS Mincho"/>
                <a:sym typeface="MS Mincho"/>
              </a:rPr>
              <a:t>被保険者数が</a:t>
            </a:r>
            <a:r>
              <a:rPr lang="en-US" altLang="ja-JP" sz="1200" dirty="0">
                <a:latin typeface="MS Mincho"/>
                <a:ea typeface="MS Mincho"/>
                <a:cs typeface="MS Mincho"/>
                <a:sym typeface="MS Mincho"/>
              </a:rPr>
              <a:t>11.0%</a:t>
            </a:r>
            <a:r>
              <a:rPr lang="ja-JP" altLang="en-US" sz="1200" dirty="0">
                <a:latin typeface="MS Mincho"/>
                <a:ea typeface="MS Mincho"/>
                <a:cs typeface="MS Mincho"/>
                <a:sym typeface="MS Mincho"/>
              </a:rPr>
              <a:t>減少、平均年齢は</a:t>
            </a:r>
            <a:r>
              <a:rPr lang="en-US" altLang="ja-JP" sz="1200" dirty="0">
                <a:latin typeface="MS Mincho"/>
                <a:ea typeface="MS Mincho"/>
                <a:cs typeface="MS Mincho"/>
                <a:sym typeface="MS Mincho"/>
              </a:rPr>
              <a:t>1.3</a:t>
            </a:r>
            <a:r>
              <a:rPr lang="ja-JP" altLang="en-US" sz="1200" dirty="0">
                <a:latin typeface="MS Mincho"/>
                <a:ea typeface="MS Mincho"/>
                <a:cs typeface="MS Mincho"/>
                <a:sym typeface="MS Mincho"/>
              </a:rPr>
              <a:t>歳上昇している秋田県よりも上昇幅が小さいです。</a:t>
            </a:r>
            <a:endParaRPr kumimoji="0" lang="en-US" altLang="ja-JP" sz="1200" kern="0" dirty="0">
              <a:latin typeface="ＭＳ 明朝" panose="02020609040205080304" pitchFamily="17" charset="-128"/>
              <a:ea typeface="ＭＳ 明朝" panose="02020609040205080304" pitchFamily="17" charset="-128"/>
            </a:endParaRPr>
          </a:p>
          <a:p>
            <a:pPr indent="-90488" algn="just">
              <a:lnSpc>
                <a:spcPct val="125000"/>
              </a:lnSpc>
              <a:spcBef>
                <a:spcPct val="0"/>
              </a:spcBef>
              <a:tabLst>
                <a:tab pos="0" algn="l"/>
              </a:tabLst>
              <a:defRPr/>
            </a:pPr>
            <a:endParaRPr kumimoji="0" lang="en-US" altLang="ja-JP" sz="1200" kern="0" dirty="0">
              <a:solidFill>
                <a:prstClr val="black"/>
              </a:solidFill>
              <a:latin typeface="ＭＳ 明朝" panose="02020609040205080304" pitchFamily="17" charset="-128"/>
              <a:ea typeface="ＭＳ 明朝" panose="02020609040205080304" pitchFamily="17" charset="-128"/>
            </a:endParaRPr>
          </a:p>
          <a:p>
            <a:pPr indent="-90488" algn="just">
              <a:lnSpc>
                <a:spcPct val="125000"/>
              </a:lnSpc>
              <a:spcBef>
                <a:spcPct val="0"/>
              </a:spcBef>
              <a:tabLst>
                <a:tab pos="0" algn="l"/>
              </a:tabLst>
              <a:defRPr/>
            </a:pPr>
            <a:endParaRPr kumimoji="0" lang="en-US" altLang="ja-JP" sz="1200" kern="0" dirty="0">
              <a:solidFill>
                <a:prstClr val="black"/>
              </a:solidFill>
              <a:latin typeface="ＭＳ 明朝" panose="02020609040205080304" pitchFamily="17" charset="-128"/>
              <a:ea typeface="ＭＳ 明朝" panose="02020609040205080304" pitchFamily="17" charset="-128"/>
            </a:endParaRPr>
          </a:p>
        </p:txBody>
      </p:sp>
      <p:sp>
        <p:nvSpPr>
          <p:cNvPr id="16" name="テキスト ボックス 15"/>
          <p:cNvSpPr txBox="1">
            <a:spLocks noChangeAspect="1"/>
          </p:cNvSpPr>
          <p:nvPr/>
        </p:nvSpPr>
        <p:spPr>
          <a:xfrm>
            <a:off x="165100" y="1486689"/>
            <a:ext cx="6294377" cy="276999"/>
          </a:xfrm>
          <a:prstGeom prst="rect">
            <a:avLst/>
          </a:prstGeom>
          <a:noFill/>
          <a:ln>
            <a:noFill/>
          </a:ln>
        </p:spPr>
        <p:txBody>
          <a:bodyPr wrap="square" lIns="0" rIns="0" rtlCol="0" anchor="ctr" anchorCtr="0">
            <a:spAutoFit/>
          </a:bodyPr>
          <a:lstStyle/>
          <a:p>
            <a:r>
              <a:rPr lang="ja-JP" altLang="en-US" sz="1200" dirty="0">
                <a:latin typeface="ＭＳ 明朝" panose="02020609040205080304" pitchFamily="17" charset="-128"/>
                <a:ea typeface="ＭＳ 明朝" panose="02020609040205080304" pitchFamily="17" charset="-128"/>
              </a:rPr>
              <a:t>年度別 人口構成概要</a:t>
            </a:r>
          </a:p>
        </p:txBody>
      </p:sp>
      <p:sp>
        <p:nvSpPr>
          <p:cNvPr id="2" name="スライド番号プレースホルダー 1">
            <a:extLst>
              <a:ext uri="{FF2B5EF4-FFF2-40B4-BE49-F238E27FC236}">
                <a16:creationId xmlns:a16="http://schemas.microsoft.com/office/drawing/2014/main" id="{DAF2D982-87A7-4AE6-A61B-A149C3BA1C95}"/>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10</a:t>
            </a:fld>
            <a:endParaRPr lang="ja-JP" altLang="en-US" dirty="0"/>
          </a:p>
        </p:txBody>
      </p:sp>
      <p:sp>
        <p:nvSpPr>
          <p:cNvPr id="10" name="注釈文章 18">
            <a:extLst>
              <a:ext uri="{FF2B5EF4-FFF2-40B4-BE49-F238E27FC236}">
                <a16:creationId xmlns:a16="http://schemas.microsoft.com/office/drawing/2014/main" id="{F0D6B184-A414-A759-5ECE-52FE7D103874}"/>
              </a:ext>
            </a:extLst>
          </p:cNvPr>
          <p:cNvSpPr txBox="1">
            <a:spLocks noChangeAspect="1"/>
          </p:cNvSpPr>
          <p:nvPr/>
        </p:nvSpPr>
        <p:spPr>
          <a:xfrm>
            <a:off x="199131" y="3831788"/>
            <a:ext cx="4143270" cy="215444"/>
          </a:xfrm>
          <a:prstGeom prst="rect">
            <a:avLst/>
          </a:prstGeom>
          <a:noFill/>
        </p:spPr>
        <p:txBody>
          <a:bodyPr wrap="none" lIns="0" rIns="90000" rtlCol="0">
            <a:spAutoFit/>
          </a:bodyPr>
          <a:lstStyle>
            <a:defPPr>
              <a:defRPr lang="ja-JP"/>
            </a:defPPr>
            <a:lvl1pPr>
              <a:defRPr sz="800">
                <a:latin typeface="ＭＳ 明朝" panose="02020609040205080304" pitchFamily="17" charset="-128"/>
                <a:ea typeface="ＭＳ 明朝" panose="02020609040205080304" pitchFamily="17" charset="-128"/>
              </a:defRPr>
            </a:lvl1pPr>
          </a:lstStyle>
          <a:p>
            <a:r>
              <a:rPr lang="ja-JP" altLang="en-US" dirty="0"/>
              <a:t>出典</a:t>
            </a:r>
            <a:r>
              <a:rPr lang="en-US" altLang="ja-JP" dirty="0"/>
              <a:t>:</a:t>
            </a:r>
            <a:r>
              <a:rPr lang="ja-JP" altLang="en-US" dirty="0"/>
              <a:t>国保データベース</a:t>
            </a:r>
            <a:r>
              <a:rPr lang="en-US" altLang="ja-JP" dirty="0"/>
              <a:t>(KDB)</a:t>
            </a:r>
            <a:r>
              <a:rPr lang="ja-JP" altLang="en-US" dirty="0"/>
              <a:t>システム </a:t>
            </a:r>
            <a:r>
              <a:rPr lang="en-US" altLang="ja-JP" dirty="0"/>
              <a:t>｢</a:t>
            </a:r>
            <a:r>
              <a:rPr lang="ja-JP" altLang="en-US" dirty="0"/>
              <a:t>健診･医療･介護データからみる地域の健康課題</a:t>
            </a:r>
            <a:r>
              <a:rPr lang="en-US" altLang="ja-JP" dirty="0"/>
              <a:t>｣</a:t>
            </a:r>
          </a:p>
        </p:txBody>
      </p:sp>
      <p:sp>
        <p:nvSpPr>
          <p:cNvPr id="12" name="テキスト ボックス 11">
            <a:extLst>
              <a:ext uri="{FF2B5EF4-FFF2-40B4-BE49-F238E27FC236}">
                <a16:creationId xmlns:a16="http://schemas.microsoft.com/office/drawing/2014/main" id="{9F80A8DE-079A-FFD5-7BD0-780541EEEFCD}"/>
              </a:ext>
            </a:extLst>
          </p:cNvPr>
          <p:cNvSpPr txBox="1">
            <a:spLocks noChangeAspect="1"/>
          </p:cNvSpPr>
          <p:nvPr/>
        </p:nvSpPr>
        <p:spPr>
          <a:xfrm>
            <a:off x="199131" y="4371504"/>
            <a:ext cx="1355307" cy="327142"/>
          </a:xfrm>
          <a:prstGeom prst="rect">
            <a:avLst/>
          </a:prstGeom>
          <a:noFill/>
          <a:ln>
            <a:noFill/>
          </a:ln>
        </p:spPr>
        <p:txBody>
          <a:bodyPr wrap="none" lIns="0" tIns="46800" rIns="46800" rtlCol="0" anchor="ctr">
            <a:spAutoFit/>
          </a:bodyPr>
          <a:lstStyle>
            <a:defPPr>
              <a:defRPr lang="ja-JP"/>
            </a:defPPr>
            <a:lvl1pPr indent="0" defTabSz="864017">
              <a:lnSpc>
                <a:spcPct val="150000"/>
              </a:lnSpc>
              <a:defRPr kumimoji="0" sz="1200" kern="0">
                <a:solidFill>
                  <a:sysClr val="windowText" lastClr="000000"/>
                </a:solidFill>
                <a:latin typeface="ＭＳ 明朝" panose="02020609040205080304" pitchFamily="17" charset="-128"/>
                <a:ea typeface="ＭＳ 明朝" panose="02020609040205080304" pitchFamily="17" charset="-128"/>
              </a:defRPr>
            </a:lvl1pPr>
          </a:lstStyle>
          <a:p>
            <a:r>
              <a:rPr lang="ja-JP" altLang="en-US" dirty="0"/>
              <a:t>年度別 被保険者数</a:t>
            </a:r>
            <a:endParaRPr lang="en-US" altLang="ja-JP" dirty="0"/>
          </a:p>
        </p:txBody>
      </p:sp>
      <p:sp>
        <p:nvSpPr>
          <p:cNvPr id="14" name="注釈文章 18">
            <a:extLst>
              <a:ext uri="{FF2B5EF4-FFF2-40B4-BE49-F238E27FC236}">
                <a16:creationId xmlns:a16="http://schemas.microsoft.com/office/drawing/2014/main" id="{1481F4F6-E5AE-0E23-E924-3F1790D3E223}"/>
              </a:ext>
            </a:extLst>
          </p:cNvPr>
          <p:cNvSpPr txBox="1">
            <a:spLocks noChangeAspect="1"/>
          </p:cNvSpPr>
          <p:nvPr/>
        </p:nvSpPr>
        <p:spPr>
          <a:xfrm>
            <a:off x="199131" y="7253666"/>
            <a:ext cx="4143270" cy="215444"/>
          </a:xfrm>
          <a:prstGeom prst="rect">
            <a:avLst/>
          </a:prstGeom>
          <a:noFill/>
        </p:spPr>
        <p:txBody>
          <a:bodyPr wrap="none" lIns="0" rIns="90000" rtlCol="0">
            <a:spAutoFit/>
          </a:bodyPr>
          <a:lstStyle>
            <a:defPPr>
              <a:defRPr lang="ja-JP"/>
            </a:defPPr>
            <a:lvl1pPr>
              <a:defRPr sz="800">
                <a:latin typeface="ＭＳ 明朝" panose="02020609040205080304" pitchFamily="17" charset="-128"/>
                <a:ea typeface="ＭＳ 明朝" panose="02020609040205080304" pitchFamily="17" charset="-128"/>
              </a:defRPr>
            </a:lvl1pPr>
          </a:lstStyle>
          <a:p>
            <a:r>
              <a:rPr lang="ja-JP" altLang="en-US" dirty="0"/>
              <a:t>出典</a:t>
            </a:r>
            <a:r>
              <a:rPr lang="en-US" altLang="ja-JP" dirty="0"/>
              <a:t>:</a:t>
            </a:r>
            <a:r>
              <a:rPr lang="ja-JP" altLang="en-US" dirty="0"/>
              <a:t>国保データベース</a:t>
            </a:r>
            <a:r>
              <a:rPr lang="en-US" altLang="ja-JP" dirty="0"/>
              <a:t>(KDB)</a:t>
            </a:r>
            <a:r>
              <a:rPr lang="ja-JP" altLang="en-US" dirty="0"/>
              <a:t>システム </a:t>
            </a:r>
            <a:r>
              <a:rPr lang="en-US" altLang="ja-JP" dirty="0"/>
              <a:t>｢</a:t>
            </a:r>
            <a:r>
              <a:rPr lang="ja-JP" altLang="en-US" dirty="0"/>
              <a:t>健診･医療･介護データからみる地域の健康課題</a:t>
            </a:r>
            <a:r>
              <a:rPr lang="en-US" altLang="ja-JP" dirty="0"/>
              <a:t>｣</a:t>
            </a:r>
            <a:endParaRPr lang="ja-JP" altLang="en-US" dirty="0"/>
          </a:p>
        </p:txBody>
      </p:sp>
      <p:pic>
        <p:nvPicPr>
          <p:cNvPr id="4" name="table8">
            <a:extLst>
              <a:ext uri="{FF2B5EF4-FFF2-40B4-BE49-F238E27FC236}">
                <a16:creationId xmlns:a16="http://schemas.microsoft.com/office/drawing/2014/main" id="{4A05AA94-1B86-47BA-96FF-60BD3DE4BDA1}"/>
              </a:ext>
            </a:extLst>
          </p:cNvPr>
          <p:cNvPicPr>
            <a:picLocks noChangeAspect="1"/>
          </p:cNvPicPr>
          <p:nvPr/>
        </p:nvPicPr>
        <p:blipFill>
          <a:blip r:embed="rId2"/>
          <a:stretch>
            <a:fillRect/>
          </a:stretch>
        </p:blipFill>
        <p:spPr>
          <a:xfrm>
            <a:off x="199131" y="4788024"/>
            <a:ext cx="5931256" cy="2376264"/>
          </a:xfrm>
          <a:prstGeom prst="rect">
            <a:avLst/>
          </a:prstGeom>
        </p:spPr>
      </p:pic>
      <p:pic>
        <p:nvPicPr>
          <p:cNvPr id="7" name="図 6">
            <a:extLst>
              <a:ext uri="{FF2B5EF4-FFF2-40B4-BE49-F238E27FC236}">
                <a16:creationId xmlns:a16="http://schemas.microsoft.com/office/drawing/2014/main" id="{580D476C-48BF-408E-581B-A5C0BC44B296}"/>
              </a:ext>
            </a:extLst>
          </p:cNvPr>
          <p:cNvPicPr>
            <a:picLocks noChangeAspect="1"/>
          </p:cNvPicPr>
          <p:nvPr/>
        </p:nvPicPr>
        <p:blipFill>
          <a:blip r:embed="rId3"/>
          <a:stretch>
            <a:fillRect/>
          </a:stretch>
        </p:blipFill>
        <p:spPr>
          <a:xfrm>
            <a:off x="186109" y="1842240"/>
            <a:ext cx="5934736" cy="1937672"/>
          </a:xfrm>
          <a:prstGeom prst="rect">
            <a:avLst/>
          </a:prstGeom>
        </p:spPr>
      </p:pic>
    </p:spTree>
    <p:extLst>
      <p:ext uri="{BB962C8B-B14F-4D97-AF65-F5344CB8AC3E}">
        <p14:creationId xmlns:p14="http://schemas.microsoft.com/office/powerpoint/2010/main" val="3736169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8B82E57-AEED-42C8-7776-7D8CF40BA550}"/>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pPr/>
              <a:t>109</a:t>
            </a:fld>
            <a:endParaRPr lang="ja-JP" altLang="en-US" dirty="0"/>
          </a:p>
        </p:txBody>
      </p:sp>
      <p:sp>
        <p:nvSpPr>
          <p:cNvPr id="6" name="タイトル_小_1_3_1">
            <a:extLst>
              <a:ext uri="{FF2B5EF4-FFF2-40B4-BE49-F238E27FC236}">
                <a16:creationId xmlns:a16="http://schemas.microsoft.com/office/drawing/2014/main" id="{D6257BA5-9CB2-7C28-2289-FF1B1CA67283}"/>
              </a:ext>
            </a:extLst>
          </p:cNvPr>
          <p:cNvSpPr txBox="1">
            <a:spLocks noChangeAspect="1"/>
          </p:cNvSpPr>
          <p:nvPr/>
        </p:nvSpPr>
        <p:spPr>
          <a:xfrm>
            <a:off x="342900" y="254000"/>
            <a:ext cx="813684" cy="253916"/>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defPPr>
              <a:defRPr lang="ja-JP"/>
            </a:defPPr>
            <a:lvl1pPr marR="5429">
              <a:defRPr sz="1200">
                <a:solidFill>
                  <a:schemeClr val="tx1"/>
                </a:solidFill>
                <a:latin typeface="ＭＳ 明朝" panose="02020609040205080304" pitchFamily="17" charset="-128"/>
                <a:ea typeface="ＭＳ 明朝" panose="02020609040205080304" pitchFamily="17"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sz="1050" b="1" dirty="0"/>
              <a:t>動機付け支援</a:t>
            </a:r>
            <a:endParaRPr lang="en-US" altLang="ja-JP" sz="1050" b="1" dirty="0"/>
          </a:p>
        </p:txBody>
      </p:sp>
      <p:graphicFrame>
        <p:nvGraphicFramePr>
          <p:cNvPr id="7" name="表 5">
            <a:extLst>
              <a:ext uri="{FF2B5EF4-FFF2-40B4-BE49-F238E27FC236}">
                <a16:creationId xmlns:a16="http://schemas.microsoft.com/office/drawing/2014/main" id="{C3F24CC1-B572-8863-A506-0438E7785312}"/>
              </a:ext>
            </a:extLst>
          </p:cNvPr>
          <p:cNvGraphicFramePr>
            <a:graphicFrameLocks noGrp="1"/>
          </p:cNvGraphicFramePr>
          <p:nvPr/>
        </p:nvGraphicFramePr>
        <p:xfrm>
          <a:off x="324008" y="497455"/>
          <a:ext cx="5976000" cy="1879048"/>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4204531496"/>
                    </a:ext>
                  </a:extLst>
                </a:gridCol>
                <a:gridCol w="5184000">
                  <a:extLst>
                    <a:ext uri="{9D8B030D-6E8A-4147-A177-3AD203B41FA5}">
                      <a16:colId xmlns:a16="http://schemas.microsoft.com/office/drawing/2014/main" val="1338948807"/>
                    </a:ext>
                  </a:extLst>
                </a:gridCol>
              </a:tblGrid>
              <a:tr h="504000">
                <a:tc>
                  <a:txBody>
                    <a:bodyPr/>
                    <a:lstStyle/>
                    <a:p>
                      <a:pPr algn="ctr"/>
                      <a:r>
                        <a:rPr kumimoji="1" lang="ja-JP" altLang="en-US" sz="1000" b="0" dirty="0">
                          <a:solidFill>
                            <a:schemeClr val="tx1"/>
                          </a:solidFill>
                          <a:latin typeface="ＭＳ 明朝" panose="02020609040205080304" pitchFamily="17" charset="-128"/>
                          <a:ea typeface="ＭＳ 明朝" panose="02020609040205080304" pitchFamily="17" charset="-128"/>
                        </a:rPr>
                        <a:t>支援内容</a:t>
                      </a:r>
                    </a:p>
                  </a:txBody>
                  <a:tcPr marL="43200" marR="432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rgbClr val="F2F2F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対象者本人が、自分の生活習慣の改善点･延ばすべき行動等に気付き、自ら目標を設定し行動に移すことができるように、対象者の個別性に応じた指導や情報提供等を行う。</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43200" marR="432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466107191"/>
                  </a:ext>
                </a:extLst>
              </a:tr>
              <a:tr h="763048">
                <a:tc>
                  <a:txBody>
                    <a:bodyPr/>
                    <a:lstStyle/>
                    <a:p>
                      <a:pPr algn="ctr"/>
                      <a:r>
                        <a:rPr kumimoji="1" lang="ja-JP" altLang="en-US" sz="1000" b="0" dirty="0">
                          <a:solidFill>
                            <a:schemeClr val="tx1"/>
                          </a:solidFill>
                          <a:latin typeface="ＭＳ 明朝" panose="02020609040205080304" pitchFamily="17" charset="-128"/>
                          <a:ea typeface="ＭＳ 明朝" panose="02020609040205080304" pitchFamily="17" charset="-128"/>
                        </a:rPr>
                        <a:t>支援形態</a:t>
                      </a:r>
                    </a:p>
                  </a:txBody>
                  <a:tcPr marL="43200" marR="432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2F2F2"/>
                    </a:solidFill>
                  </a:tcPr>
                </a:tc>
                <a:tc>
                  <a:txBody>
                    <a:bodyPr/>
                    <a:lstStyle/>
                    <a:p>
                      <a:pPr marL="0" marR="0" lvl="0" indent="0" algn="just" defTabSz="914400" rtl="0" eaLnBrk="1" fontAlgn="t" latinLnBrk="0" hangingPunct="1">
                        <a:lnSpc>
                          <a:spcPct val="100000"/>
                        </a:lnSpc>
                        <a:spcBef>
                          <a:spcPts val="0"/>
                        </a:spcBef>
                        <a:spcAft>
                          <a:spcPts val="40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初回面接による支援のみの原則</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1</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回とする。</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p>
                      <a:pPr algn="just" fontAlgn="t"/>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○初回面接</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p>
                      <a:pPr algn="just" fontAlgn="t"/>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一人当たり</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20</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分以上の個別支援</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(ICT</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含む</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p>
                      <a:pPr algn="just" fontAlgn="t"/>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または</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1</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グループ当たりおおむね</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80</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分以上のグループ支援</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(ICT</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含む</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43200" marR="432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819096692"/>
                  </a:ext>
                </a:extLst>
              </a:tr>
              <a:tr h="612000">
                <a:tc>
                  <a:txBody>
                    <a:bodyPr/>
                    <a:lstStyle/>
                    <a:p>
                      <a:pPr algn="ctr"/>
                      <a:r>
                        <a:rPr kumimoji="1" lang="ja-JP" altLang="en-US" sz="1000" b="0" dirty="0">
                          <a:solidFill>
                            <a:schemeClr val="tx1"/>
                          </a:solidFill>
                          <a:latin typeface="ＭＳ 明朝" panose="02020609040205080304" pitchFamily="17" charset="-128"/>
                          <a:ea typeface="ＭＳ 明朝" panose="02020609040205080304" pitchFamily="17" charset="-128"/>
                        </a:rPr>
                        <a:t>実績評価</a:t>
                      </a:r>
                    </a:p>
                  </a:txBody>
                  <a:tcPr marL="43200" marR="432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pPr algn="just" fontAlgn="t"/>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3</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カ月以上経過後の評価</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lvl="0" indent="0" algn="just" defTabSz="914400" rtl="0" eaLnBrk="1" fontAlgn="t"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設定した行動目標が達成されているか並びに身体状況及び生活習慣に変化が見られたかどうかを評価する。面接または通信手段を利用して行う。</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43200" marR="432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0829860"/>
                  </a:ext>
                </a:extLst>
              </a:tr>
            </a:tbl>
          </a:graphicData>
        </a:graphic>
      </p:graphicFrame>
      <p:graphicFrame>
        <p:nvGraphicFramePr>
          <p:cNvPr id="8" name="表 5">
            <a:extLst>
              <a:ext uri="{FF2B5EF4-FFF2-40B4-BE49-F238E27FC236}">
                <a16:creationId xmlns:a16="http://schemas.microsoft.com/office/drawing/2014/main" id="{7070091D-387B-6BE6-910F-B386BD6B3473}"/>
              </a:ext>
            </a:extLst>
          </p:cNvPr>
          <p:cNvGraphicFramePr>
            <a:graphicFrameLocks noGrp="1"/>
          </p:cNvGraphicFramePr>
          <p:nvPr/>
        </p:nvGraphicFramePr>
        <p:xfrm>
          <a:off x="332626" y="2868356"/>
          <a:ext cx="5976000" cy="5304044"/>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4204531496"/>
                    </a:ext>
                  </a:extLst>
                </a:gridCol>
                <a:gridCol w="5184000">
                  <a:extLst>
                    <a:ext uri="{9D8B030D-6E8A-4147-A177-3AD203B41FA5}">
                      <a16:colId xmlns:a16="http://schemas.microsoft.com/office/drawing/2014/main" val="1338948807"/>
                    </a:ext>
                  </a:extLst>
                </a:gridCol>
              </a:tblGrid>
              <a:tr h="768874">
                <a:tc>
                  <a:txBody>
                    <a:bodyPr/>
                    <a:lstStyle/>
                    <a:p>
                      <a:pPr algn="ctr"/>
                      <a:r>
                        <a:rPr kumimoji="1" lang="ja-JP" altLang="en-US" sz="1000" b="0" dirty="0">
                          <a:solidFill>
                            <a:schemeClr val="tx1"/>
                          </a:solidFill>
                          <a:latin typeface="ＭＳ 明朝" panose="02020609040205080304" pitchFamily="17" charset="-128"/>
                          <a:ea typeface="ＭＳ 明朝" panose="02020609040205080304" pitchFamily="17" charset="-128"/>
                        </a:rPr>
                        <a:t>支援内容</a:t>
                      </a:r>
                    </a:p>
                  </a:txBody>
                  <a:tcPr marL="43200" marR="432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rgbClr val="F2F2F2"/>
                    </a:solidFill>
                  </a:tcPr>
                </a:tc>
                <a:tc>
                  <a:txBody>
                    <a:bodyPr/>
                    <a:lstStyle/>
                    <a:p>
                      <a:pPr algn="just" fontAlgn="t"/>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特定健康診査の結果から、対象者本人が身体状況を理解し、生活習慣改善の必要性を認識し、具体的に実践可能な行動目標を自らが設定できるように行動変容を促す。</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p>
                      <a:pPr algn="just" fontAlgn="t"/>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支援者は、対象者の過去の生活習慣及び行動計画の実施状況を踏まえて目標達成のために必要な支援計画を立て、行動が継続できるように定期的･継続的に支援する。</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43200" marR="432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834617650"/>
                  </a:ext>
                </a:extLst>
              </a:tr>
              <a:tr h="1223209">
                <a:tc>
                  <a:txBody>
                    <a:bodyPr/>
                    <a:lstStyle/>
                    <a:p>
                      <a:pPr algn="ctr"/>
                      <a:r>
                        <a:rPr kumimoji="1" lang="ja-JP" altLang="en-US" sz="1000" b="0" dirty="0">
                          <a:solidFill>
                            <a:schemeClr val="tx1"/>
                          </a:solidFill>
                          <a:latin typeface="ＭＳ 明朝" panose="02020609040205080304" pitchFamily="17" charset="-128"/>
                          <a:ea typeface="ＭＳ 明朝" panose="02020609040205080304" pitchFamily="17" charset="-128"/>
                        </a:rPr>
                        <a:t>支援形態</a:t>
                      </a:r>
                    </a:p>
                  </a:txBody>
                  <a:tcPr marL="43200" marR="432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rgbClr val="F2F2F2"/>
                    </a:solidFill>
                  </a:tcPr>
                </a:tc>
                <a:tc>
                  <a:txBody>
                    <a:bodyPr/>
                    <a:lstStyle/>
                    <a:p>
                      <a:pPr marL="0" marR="0" lvl="0" indent="0" algn="just" defTabSz="914400" rtl="0" eaLnBrk="1" fontAlgn="t" latinLnBrk="0" hangingPunct="1">
                        <a:lnSpc>
                          <a:spcPct val="100000"/>
                        </a:lnSpc>
                        <a:spcBef>
                          <a:spcPts val="0"/>
                        </a:spcBef>
                        <a:spcAft>
                          <a:spcPts val="40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初回面接による支援を行い、その後、</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3</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カ月以上の継続的な支援を行う。</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p>
                      <a:pPr algn="just" fontAlgn="t"/>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○初回面接</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p>
                      <a:pPr algn="just" fontAlgn="t">
                        <a:spcAft>
                          <a:spcPts val="0"/>
                        </a:spcAft>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一人当たり</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20</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分以上の個別支援</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(ICT</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含む</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p>
                      <a:pPr algn="just" fontAlgn="t">
                        <a:spcAft>
                          <a:spcPts val="400"/>
                        </a:spcAft>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または</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1</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グループ当たりおおむね</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80</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分以上のグループ支援</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(ICT</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含む</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a:t>
                      </a:r>
                      <a:endParaRPr kumimoji="1" lang="ja-JP" altLang="en-US" sz="1000" b="0" dirty="0">
                        <a:solidFill>
                          <a:schemeClr val="tx1"/>
                        </a:solidFill>
                        <a:latin typeface="ＭＳ 明朝" panose="02020609040205080304" pitchFamily="17" charset="-128"/>
                        <a:ea typeface="ＭＳ 明朝" panose="02020609040205080304" pitchFamily="17" charset="-128"/>
                      </a:endParaRPr>
                    </a:p>
                    <a:p>
                      <a:pPr algn="just" fontAlgn="t"/>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3</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カ月以上の継続的な支援</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p>
                      <a:pPr algn="just" fontAlgn="t"/>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個別支援</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(ICT</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含む</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、グループ支援</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(ICT</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含む</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のほか、電話、電子メール等のいずれか、</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p>
                      <a:pPr algn="just" fontAlgn="t"/>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もしくはいくつかを組み合わせて行う。</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43200" marR="432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382055010"/>
                  </a:ext>
                </a:extLst>
              </a:tr>
              <a:tr h="3294770">
                <a:tc>
                  <a:txBody>
                    <a:bodyPr/>
                    <a:lstStyle/>
                    <a:p>
                      <a:pPr algn="ctr"/>
                      <a:r>
                        <a:rPr kumimoji="1" lang="ja-JP" altLang="en-US" sz="1000" b="0" dirty="0">
                          <a:solidFill>
                            <a:schemeClr val="tx1"/>
                          </a:solidFill>
                          <a:latin typeface="ＭＳ 明朝" panose="02020609040205080304" pitchFamily="17" charset="-128"/>
                          <a:ea typeface="ＭＳ 明朝" panose="02020609040205080304" pitchFamily="17" charset="-128"/>
                        </a:rPr>
                        <a:t>実績評価</a:t>
                      </a:r>
                    </a:p>
                  </a:txBody>
                  <a:tcPr marL="43200" marR="432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3</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カ月以上経過後の評価</a:t>
                      </a:r>
                      <a:endParaRPr lang="en-US" altLang="ja-JP" sz="1000" b="0" i="0" u="none" strike="noStrike" dirty="0">
                        <a:solidFill>
                          <a:schemeClr val="tx1"/>
                        </a:solidFill>
                        <a:effectLst/>
                        <a:latin typeface="ＭＳ 明朝" panose="02020609040205080304" pitchFamily="17" charset="-128"/>
                        <a:ea typeface="ＭＳ 明朝" panose="02020609040205080304" pitchFamily="17" charset="-128"/>
                      </a:endParaRPr>
                    </a:p>
                    <a:p>
                      <a:pPr algn="just"/>
                      <a:r>
                        <a:rPr lang="ja-JP" altLang="en-US" sz="1000" dirty="0">
                          <a:solidFill>
                            <a:schemeClr val="tx1"/>
                          </a:solidFill>
                          <a:latin typeface="ＭＳ 明朝" panose="02020609040205080304" pitchFamily="17" charset="-128"/>
                          <a:ea typeface="ＭＳ 明朝" panose="02020609040205080304" pitchFamily="17" charset="-128"/>
                        </a:rPr>
                        <a:t>アウトカム評価</a:t>
                      </a:r>
                      <a:r>
                        <a:rPr lang="en-US" altLang="ja-JP" sz="1000" dirty="0">
                          <a:solidFill>
                            <a:schemeClr val="tx1"/>
                          </a:solidFill>
                          <a:latin typeface="ＭＳ 明朝" panose="02020609040205080304" pitchFamily="17" charset="-128"/>
                          <a:ea typeface="ＭＳ 明朝" panose="02020609040205080304" pitchFamily="17" charset="-128"/>
                        </a:rPr>
                        <a:t>(</a:t>
                      </a:r>
                      <a:r>
                        <a:rPr lang="ja-JP" altLang="en-US" sz="1000" dirty="0">
                          <a:solidFill>
                            <a:schemeClr val="tx1"/>
                          </a:solidFill>
                          <a:latin typeface="ＭＳ 明朝" panose="02020609040205080304" pitchFamily="17" charset="-128"/>
                          <a:ea typeface="ＭＳ 明朝" panose="02020609040205080304" pitchFamily="17" charset="-128"/>
                        </a:rPr>
                        <a:t>成果が出たことへの評価</a:t>
                      </a:r>
                      <a:r>
                        <a:rPr lang="en-US" altLang="ja-JP" sz="1000" dirty="0">
                          <a:solidFill>
                            <a:schemeClr val="tx1"/>
                          </a:solidFill>
                          <a:latin typeface="ＭＳ 明朝" panose="02020609040205080304" pitchFamily="17" charset="-128"/>
                          <a:ea typeface="ＭＳ 明朝" panose="02020609040205080304" pitchFamily="17" charset="-128"/>
                        </a:rPr>
                        <a:t>)</a:t>
                      </a:r>
                      <a:r>
                        <a:rPr lang="ja-JP" altLang="en-US" sz="1000" dirty="0">
                          <a:solidFill>
                            <a:schemeClr val="tx1"/>
                          </a:solidFill>
                          <a:latin typeface="ＭＳ 明朝" panose="02020609040205080304" pitchFamily="17" charset="-128"/>
                          <a:ea typeface="ＭＳ 明朝" panose="02020609040205080304" pitchFamily="17" charset="-128"/>
                        </a:rPr>
                        <a:t>を原則とし、プロセス評価</a:t>
                      </a:r>
                      <a:r>
                        <a:rPr lang="en-US" altLang="ja-JP" sz="1000" dirty="0">
                          <a:solidFill>
                            <a:schemeClr val="tx1"/>
                          </a:solidFill>
                          <a:latin typeface="ＭＳ 明朝" panose="02020609040205080304" pitchFamily="17" charset="-128"/>
                          <a:ea typeface="ＭＳ 明朝" panose="02020609040205080304" pitchFamily="17" charset="-128"/>
                        </a:rPr>
                        <a:t>(</a:t>
                      </a:r>
                      <a:r>
                        <a:rPr lang="ja-JP" altLang="en-US" sz="1000" dirty="0">
                          <a:solidFill>
                            <a:schemeClr val="tx1"/>
                          </a:solidFill>
                          <a:latin typeface="ＭＳ 明朝" panose="02020609040205080304" pitchFamily="17" charset="-128"/>
                          <a:ea typeface="ＭＳ 明朝" panose="02020609040205080304" pitchFamily="17" charset="-128"/>
                        </a:rPr>
                        <a:t>保健指導実施の介入量の評価</a:t>
                      </a:r>
                      <a:r>
                        <a:rPr lang="en-US" altLang="ja-JP" sz="1000" dirty="0">
                          <a:solidFill>
                            <a:schemeClr val="tx1"/>
                          </a:solidFill>
                          <a:latin typeface="ＭＳ 明朝" panose="02020609040205080304" pitchFamily="17" charset="-128"/>
                          <a:ea typeface="ＭＳ 明朝" panose="02020609040205080304" pitchFamily="17" charset="-128"/>
                        </a:rPr>
                        <a:t>)</a:t>
                      </a:r>
                      <a:r>
                        <a:rPr lang="ja-JP" altLang="en-US" sz="1000" dirty="0">
                          <a:solidFill>
                            <a:schemeClr val="tx1"/>
                          </a:solidFill>
                          <a:latin typeface="ＭＳ 明朝" panose="02020609040205080304" pitchFamily="17" charset="-128"/>
                          <a:ea typeface="ＭＳ 明朝" panose="02020609040205080304" pitchFamily="17" charset="-128"/>
                        </a:rPr>
                        <a:t>も併用して評価する。</a:t>
                      </a:r>
                      <a:endParaRPr lang="en-US" altLang="ja-JP" sz="1000" dirty="0">
                        <a:solidFill>
                          <a:schemeClr val="tx1"/>
                        </a:solidFill>
                        <a:latin typeface="ＭＳ 明朝" panose="02020609040205080304" pitchFamily="17" charset="-128"/>
                        <a:ea typeface="ＭＳ 明朝" panose="02020609040205080304" pitchFamily="17" charset="-128"/>
                      </a:endParaRPr>
                    </a:p>
                    <a:p>
                      <a:pPr algn="just"/>
                      <a:endParaRPr kumimoji="1" lang="en-US" altLang="ja-JP" sz="1000" b="0" dirty="0">
                        <a:solidFill>
                          <a:schemeClr val="tx1"/>
                        </a:solidFill>
                        <a:latin typeface="ＭＳ 明朝" panose="02020609040205080304" pitchFamily="17" charset="-128"/>
                        <a:ea typeface="ＭＳ 明朝" panose="02020609040205080304" pitchFamily="17" charset="-128"/>
                      </a:endParaRPr>
                    </a:p>
                    <a:p>
                      <a:pPr algn="just"/>
                      <a:endParaRPr kumimoji="1" lang="ja-JP" altLang="en-US" sz="1000" b="0" dirty="0">
                        <a:solidFill>
                          <a:schemeClr val="tx1"/>
                        </a:solidFill>
                        <a:latin typeface="ＭＳ 明朝" panose="02020609040205080304" pitchFamily="17" charset="-128"/>
                        <a:ea typeface="ＭＳ 明朝" panose="02020609040205080304" pitchFamily="17" charset="-128"/>
                      </a:endParaRPr>
                    </a:p>
                  </a:txBody>
                  <a:tcPr marL="43200" marR="432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6652204"/>
                  </a:ext>
                </a:extLst>
              </a:tr>
            </a:tbl>
          </a:graphicData>
        </a:graphic>
      </p:graphicFrame>
      <p:sp>
        <p:nvSpPr>
          <p:cNvPr id="11" name="タイトル_小_1_3_1">
            <a:extLst>
              <a:ext uri="{FF2B5EF4-FFF2-40B4-BE49-F238E27FC236}">
                <a16:creationId xmlns:a16="http://schemas.microsoft.com/office/drawing/2014/main" id="{1F8CBB68-7619-35AB-6C0A-D7A1E3113E2F}"/>
              </a:ext>
            </a:extLst>
          </p:cNvPr>
          <p:cNvSpPr txBox="1">
            <a:spLocks noChangeAspect="1"/>
          </p:cNvSpPr>
          <p:nvPr/>
        </p:nvSpPr>
        <p:spPr>
          <a:xfrm>
            <a:off x="358026" y="2627140"/>
            <a:ext cx="679032" cy="253916"/>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defPPr>
              <a:defRPr lang="ja-JP"/>
            </a:defPPr>
            <a:lvl1pPr marR="5429">
              <a:defRPr sz="1200">
                <a:solidFill>
                  <a:schemeClr val="tx1"/>
                </a:solidFill>
                <a:latin typeface="ＭＳ 明朝" panose="02020609040205080304" pitchFamily="17" charset="-128"/>
                <a:ea typeface="ＭＳ 明朝" panose="02020609040205080304" pitchFamily="17"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sz="1050" b="1" dirty="0"/>
              <a:t>積極的支援</a:t>
            </a:r>
            <a:endParaRPr lang="en-US" altLang="ja-JP" sz="1050" b="1" dirty="0"/>
          </a:p>
        </p:txBody>
      </p:sp>
      <p:graphicFrame>
        <p:nvGraphicFramePr>
          <p:cNvPr id="13" name="表 12">
            <a:extLst>
              <a:ext uri="{FF2B5EF4-FFF2-40B4-BE49-F238E27FC236}">
                <a16:creationId xmlns:a16="http://schemas.microsoft.com/office/drawing/2014/main" id="{276C1930-161E-3702-C67A-2D1CA7DD4705}"/>
              </a:ext>
            </a:extLst>
          </p:cNvPr>
          <p:cNvGraphicFramePr>
            <a:graphicFrameLocks noGrp="1" noChangeAspect="1"/>
          </p:cNvGraphicFramePr>
          <p:nvPr/>
        </p:nvGraphicFramePr>
        <p:xfrm>
          <a:off x="1230923" y="7346081"/>
          <a:ext cx="4968000" cy="682303"/>
        </p:xfrm>
        <a:graphic>
          <a:graphicData uri="http://schemas.openxmlformats.org/drawingml/2006/table">
            <a:tbl>
              <a:tblPr/>
              <a:tblGrid>
                <a:gridCol w="4968000">
                  <a:extLst>
                    <a:ext uri="{9D8B030D-6E8A-4147-A177-3AD203B41FA5}">
                      <a16:colId xmlns:a16="http://schemas.microsoft.com/office/drawing/2014/main" val="20000"/>
                    </a:ext>
                  </a:extLst>
                </a:gridCol>
              </a:tblGrid>
              <a:tr h="682303">
                <a:tc>
                  <a:txBody>
                    <a:bodyPr/>
                    <a:lstStyle/>
                    <a:p>
                      <a:pPr indent="-216004" algn="just">
                        <a:lnSpc>
                          <a:spcPct val="100000"/>
                        </a:lnSpc>
                        <a:spcAft>
                          <a:spcPts val="0"/>
                        </a:spcAft>
                      </a:pPr>
                      <a:r>
                        <a:rPr lang="ja-JP" altLang="en-US" sz="1000" dirty="0">
                          <a:solidFill>
                            <a:schemeClr val="tx1"/>
                          </a:solidFill>
                          <a:latin typeface="ＭＳ 明朝" panose="02020609040205080304" pitchFamily="17" charset="-128"/>
                          <a:ea typeface="ＭＳ 明朝" panose="02020609040205080304" pitchFamily="17" charset="-128"/>
                        </a:rPr>
                        <a:t>・継続的支援の介入方法による評価</a:t>
                      </a:r>
                      <a:endParaRPr lang="en-US" altLang="ja-JP" sz="1000" dirty="0">
                        <a:solidFill>
                          <a:schemeClr val="tx1"/>
                        </a:solidFill>
                        <a:latin typeface="ＭＳ 明朝" panose="02020609040205080304" pitchFamily="17" charset="-128"/>
                        <a:ea typeface="ＭＳ 明朝" panose="02020609040205080304" pitchFamily="17" charset="-128"/>
                      </a:endParaRPr>
                    </a:p>
                    <a:p>
                      <a:pPr indent="-216004" algn="just">
                        <a:lnSpc>
                          <a:spcPct val="100000"/>
                        </a:lnSpc>
                        <a:spcAft>
                          <a:spcPts val="400"/>
                        </a:spcAft>
                      </a:pPr>
                      <a:r>
                        <a:rPr lang="en-US" altLang="ja-JP" sz="1000" dirty="0">
                          <a:solidFill>
                            <a:schemeClr val="tx1"/>
                          </a:solidFill>
                          <a:latin typeface="ＭＳ 明朝" panose="02020609040205080304" pitchFamily="17" charset="-128"/>
                          <a:ea typeface="ＭＳ 明朝" panose="02020609040205080304" pitchFamily="17" charset="-128"/>
                        </a:rPr>
                        <a:t>(</a:t>
                      </a:r>
                      <a:r>
                        <a:rPr lang="ja-JP" altLang="en-US" sz="1000" dirty="0">
                          <a:solidFill>
                            <a:schemeClr val="tx1"/>
                          </a:solidFill>
                          <a:latin typeface="ＭＳ 明朝" panose="02020609040205080304" pitchFamily="17" charset="-128"/>
                          <a:ea typeface="ＭＳ 明朝" panose="02020609040205080304" pitchFamily="17" charset="-128"/>
                        </a:rPr>
                        <a:t>個別支援</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(ICT</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含む</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1000" dirty="0">
                          <a:solidFill>
                            <a:schemeClr val="tx1"/>
                          </a:solidFill>
                          <a:latin typeface="ＭＳ 明朝" panose="02020609040205080304" pitchFamily="17" charset="-128"/>
                          <a:ea typeface="ＭＳ 明朝" panose="02020609040205080304" pitchFamily="17" charset="-128"/>
                        </a:rPr>
                        <a:t>、グループ支援</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(ICT</a:t>
                      </a: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含む</a:t>
                      </a:r>
                      <a:r>
                        <a:rPr lang="en-US" altLang="ja-JP" sz="10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1000" dirty="0">
                          <a:solidFill>
                            <a:schemeClr val="tx1"/>
                          </a:solidFill>
                          <a:latin typeface="ＭＳ 明朝" panose="02020609040205080304" pitchFamily="17" charset="-128"/>
                          <a:ea typeface="ＭＳ 明朝" panose="02020609040205080304" pitchFamily="17" charset="-128"/>
                        </a:rPr>
                        <a:t>、電話、電子メール･チャット等</a:t>
                      </a:r>
                      <a:r>
                        <a:rPr lang="en-US" altLang="ja-JP" sz="1000" dirty="0">
                          <a:solidFill>
                            <a:schemeClr val="tx1"/>
                          </a:solidFill>
                          <a:latin typeface="ＭＳ 明朝" panose="02020609040205080304" pitchFamily="17" charset="-128"/>
                          <a:ea typeface="ＭＳ 明朝" panose="02020609040205080304" pitchFamily="17" charset="-128"/>
                        </a:rPr>
                        <a:t>)</a:t>
                      </a:r>
                    </a:p>
                    <a:p>
                      <a:pPr indent="-216004" algn="just">
                        <a:lnSpc>
                          <a:spcPct val="100000"/>
                        </a:lnSpc>
                      </a:pPr>
                      <a:r>
                        <a:rPr lang="ja-JP" altLang="en-US" sz="1000" dirty="0">
                          <a:solidFill>
                            <a:schemeClr val="tx1"/>
                          </a:solidFill>
                          <a:latin typeface="ＭＳ 明朝" panose="02020609040205080304" pitchFamily="17" charset="-128"/>
                          <a:ea typeface="ＭＳ 明朝" panose="02020609040205080304" pitchFamily="17" charset="-128"/>
                        </a:rPr>
                        <a:t>・健診後早期の保健指導実施を評価</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672347"/>
                  </a:ext>
                </a:extLst>
              </a:tr>
            </a:tbl>
          </a:graphicData>
        </a:graphic>
      </p:graphicFrame>
      <p:graphicFrame>
        <p:nvGraphicFramePr>
          <p:cNvPr id="16" name="表 15">
            <a:extLst>
              <a:ext uri="{FF2B5EF4-FFF2-40B4-BE49-F238E27FC236}">
                <a16:creationId xmlns:a16="http://schemas.microsoft.com/office/drawing/2014/main" id="{67F40114-E3F4-EFA5-3560-F7E159E930AA}"/>
              </a:ext>
            </a:extLst>
          </p:cNvPr>
          <p:cNvGraphicFramePr>
            <a:graphicFrameLocks noGrp="1" noChangeAspect="1"/>
          </p:cNvGraphicFramePr>
          <p:nvPr/>
        </p:nvGraphicFramePr>
        <p:xfrm>
          <a:off x="1220084" y="5727997"/>
          <a:ext cx="4968000" cy="1339941"/>
        </p:xfrm>
        <a:graphic>
          <a:graphicData uri="http://schemas.openxmlformats.org/drawingml/2006/table">
            <a:tbl>
              <a:tblPr/>
              <a:tblGrid>
                <a:gridCol w="1396047">
                  <a:extLst>
                    <a:ext uri="{9D8B030D-6E8A-4147-A177-3AD203B41FA5}">
                      <a16:colId xmlns:a16="http://schemas.microsoft.com/office/drawing/2014/main" val="20000"/>
                    </a:ext>
                  </a:extLst>
                </a:gridCol>
                <a:gridCol w="3571953">
                  <a:extLst>
                    <a:ext uri="{9D8B030D-6E8A-4147-A177-3AD203B41FA5}">
                      <a16:colId xmlns:a16="http://schemas.microsoft.com/office/drawing/2014/main" val="20001"/>
                    </a:ext>
                  </a:extLst>
                </a:gridCol>
              </a:tblGrid>
              <a:tr h="576000">
                <a:tc>
                  <a:txBody>
                    <a:bodyPr/>
                    <a:lstStyle/>
                    <a:p>
                      <a:pPr algn="just"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主要達成目標</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fontAlgn="t">
                        <a:lnSpc>
                          <a:spcPct val="100000"/>
                        </a:lnSpc>
                      </a:pP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・腹囲</a:t>
                      </a: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2cm</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･体重</a:t>
                      </a: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2kg</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減</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p>
                      <a:pPr algn="just" fontAlgn="t">
                        <a:lnSpc>
                          <a:spcPct val="100000"/>
                        </a:lnSpc>
                      </a:pP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または、当該年の健診時の体重の値に、</a:t>
                      </a: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0.024</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を乗じた体重</a:t>
                      </a: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(kg)</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以上かつ同体重と同じ値の腹囲</a:t>
                      </a:r>
                      <a:r>
                        <a:rPr lang="en-US" altLang="ja-JP" sz="1000" b="0" i="0" u="none" strike="noStrike" dirty="0">
                          <a:solidFill>
                            <a:srgbClr val="000000"/>
                          </a:solidFill>
                          <a:effectLst/>
                          <a:latin typeface="ＭＳ 明朝" panose="02020609040205080304" pitchFamily="17" charset="-128"/>
                          <a:ea typeface="ＭＳ 明朝" panose="02020609040205080304" pitchFamily="17" charset="-128"/>
                        </a:rPr>
                        <a:t>(cm)</a:t>
                      </a: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以上の減少</a:t>
                      </a:r>
                      <a:endParaRPr lang="en-US" altLang="ja-JP"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63941">
                <a:tc>
                  <a:txBody>
                    <a:bodyPr/>
                    <a:lstStyle/>
                    <a:p>
                      <a:pPr indent="-216004" algn="just">
                        <a:lnSpc>
                          <a:spcPct val="100000"/>
                        </a:lnSpc>
                      </a:pPr>
                      <a:r>
                        <a:rPr lang="ja-JP" altLang="en-US" sz="1000" dirty="0">
                          <a:latin typeface="ＭＳ 明朝" panose="02020609040205080304" pitchFamily="17" charset="-128"/>
                          <a:ea typeface="ＭＳ 明朝" panose="02020609040205080304" pitchFamily="17" charset="-128"/>
                        </a:rPr>
                        <a:t>目標未達成の場合の</a:t>
                      </a:r>
                      <a:endParaRPr lang="en-US" altLang="ja-JP" sz="1000" dirty="0">
                        <a:latin typeface="ＭＳ 明朝" panose="02020609040205080304" pitchFamily="17" charset="-128"/>
                        <a:ea typeface="ＭＳ 明朝" panose="02020609040205080304" pitchFamily="17" charset="-128"/>
                      </a:endParaRPr>
                    </a:p>
                    <a:p>
                      <a:pPr indent="-216004" algn="just">
                        <a:lnSpc>
                          <a:spcPct val="125000"/>
                        </a:lnSpc>
                      </a:pPr>
                      <a:r>
                        <a:rPr lang="ja-JP" altLang="en-US" sz="1000" dirty="0">
                          <a:latin typeface="ＭＳ 明朝" panose="02020609040205080304" pitchFamily="17" charset="-128"/>
                          <a:ea typeface="ＭＳ 明朝" panose="02020609040205080304" pitchFamily="17" charset="-128"/>
                        </a:rPr>
                        <a:t>行動変容評価指標</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indent="-216004" algn="just">
                        <a:lnSpc>
                          <a:spcPct val="100000"/>
                        </a:lnSpc>
                      </a:pPr>
                      <a:r>
                        <a:rPr lang="ja-JP" altLang="en-US" sz="1000" dirty="0">
                          <a:latin typeface="ＭＳ 明朝" panose="02020609040205080304" pitchFamily="17" charset="-128"/>
                          <a:ea typeface="ＭＳ 明朝" panose="02020609040205080304" pitchFamily="17" charset="-128"/>
                        </a:rPr>
                        <a:t>・腹囲</a:t>
                      </a:r>
                      <a:r>
                        <a:rPr lang="en-US" altLang="ja-JP" sz="1000" dirty="0">
                          <a:latin typeface="ＭＳ 明朝" panose="02020609040205080304" pitchFamily="17" charset="-128"/>
                          <a:ea typeface="ＭＳ 明朝" panose="02020609040205080304" pitchFamily="17" charset="-128"/>
                        </a:rPr>
                        <a:t>1cm</a:t>
                      </a:r>
                      <a:r>
                        <a:rPr lang="ja-JP" altLang="en-US" sz="1000" dirty="0">
                          <a:latin typeface="ＭＳ 明朝" panose="02020609040205080304" pitchFamily="17" charset="-128"/>
                          <a:ea typeface="ＭＳ 明朝" panose="02020609040205080304" pitchFamily="17" charset="-128"/>
                        </a:rPr>
                        <a:t>･体重</a:t>
                      </a:r>
                      <a:r>
                        <a:rPr lang="en-US" altLang="ja-JP" sz="1000" dirty="0">
                          <a:latin typeface="ＭＳ 明朝" panose="02020609040205080304" pitchFamily="17" charset="-128"/>
                          <a:ea typeface="ＭＳ 明朝" panose="02020609040205080304" pitchFamily="17" charset="-128"/>
                        </a:rPr>
                        <a:t>1kg</a:t>
                      </a:r>
                      <a:r>
                        <a:rPr lang="ja-JP" altLang="en-US" sz="1000" dirty="0">
                          <a:latin typeface="ＭＳ 明朝" panose="02020609040205080304" pitchFamily="17" charset="-128"/>
                          <a:ea typeface="ＭＳ 明朝" panose="02020609040205080304" pitchFamily="17" charset="-128"/>
                        </a:rPr>
                        <a:t>減</a:t>
                      </a:r>
                      <a:endParaRPr lang="en-US" altLang="ja-JP" sz="1000" dirty="0">
                        <a:latin typeface="ＭＳ 明朝" panose="02020609040205080304" pitchFamily="17" charset="-128"/>
                        <a:ea typeface="ＭＳ 明朝" panose="02020609040205080304" pitchFamily="17" charset="-128"/>
                      </a:endParaRPr>
                    </a:p>
                    <a:p>
                      <a:pPr indent="-216004" algn="just">
                        <a:lnSpc>
                          <a:spcPct val="100000"/>
                        </a:lnSpc>
                      </a:pPr>
                      <a:r>
                        <a:rPr lang="ja-JP" altLang="en-US" sz="1000" dirty="0">
                          <a:latin typeface="ＭＳ 明朝" panose="02020609040205080304" pitchFamily="17" charset="-128"/>
                          <a:ea typeface="ＭＳ 明朝" panose="02020609040205080304" pitchFamily="17" charset="-128"/>
                        </a:rPr>
                        <a:t>・生活習慣病予防につながる行動変容</a:t>
                      </a:r>
                      <a:r>
                        <a:rPr lang="en-US" altLang="ja-JP" sz="1000" dirty="0">
                          <a:latin typeface="ＭＳ 明朝" panose="02020609040205080304" pitchFamily="17" charset="-128"/>
                          <a:ea typeface="ＭＳ 明朝" panose="02020609040205080304" pitchFamily="17" charset="-128"/>
                        </a:rPr>
                        <a:t>(</a:t>
                      </a:r>
                      <a:r>
                        <a:rPr lang="ja-JP" altLang="en-US" sz="1000" dirty="0">
                          <a:latin typeface="ＭＳ 明朝" panose="02020609040205080304" pitchFamily="17" charset="-128"/>
                          <a:ea typeface="ＭＳ 明朝" panose="02020609040205080304" pitchFamily="17" charset="-128"/>
                        </a:rPr>
                        <a:t>食習慣の改善、運動習慣の改善、喫煙習慣の改善、休養習慣の改善、その他の生活習慣の改善</a:t>
                      </a:r>
                      <a:r>
                        <a:rPr lang="en-US" altLang="ja-JP" sz="1000" dirty="0">
                          <a:latin typeface="ＭＳ 明朝" panose="02020609040205080304" pitchFamily="17" charset="-128"/>
                          <a:ea typeface="ＭＳ 明朝" panose="02020609040205080304" pitchFamily="17" charset="-128"/>
                        </a:rPr>
                        <a:t>)</a:t>
                      </a:r>
                      <a:endParaRPr lang="ja-JP" altLang="en-US" sz="10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7" name="テキスト ボックス 16">
            <a:extLst>
              <a:ext uri="{FF2B5EF4-FFF2-40B4-BE49-F238E27FC236}">
                <a16:creationId xmlns:a16="http://schemas.microsoft.com/office/drawing/2014/main" id="{AE67D4D5-1D5D-B92D-8893-F2EFBB4C885F}"/>
              </a:ext>
            </a:extLst>
          </p:cNvPr>
          <p:cNvSpPr txBox="1"/>
          <p:nvPr/>
        </p:nvSpPr>
        <p:spPr>
          <a:xfrm>
            <a:off x="1238259" y="5491425"/>
            <a:ext cx="1440162" cy="246221"/>
          </a:xfrm>
          <a:prstGeom prst="rect">
            <a:avLst/>
          </a:prstGeom>
          <a:noFill/>
          <a:ln>
            <a:noFill/>
          </a:ln>
        </p:spPr>
        <p:txBody>
          <a:bodyPr wrap="square" lIns="0" rtlCol="0">
            <a:spAutoFit/>
          </a:bodyPr>
          <a:lstStyle/>
          <a:p>
            <a:r>
              <a:rPr lang="ja-JP" altLang="en-US" sz="1000" b="1" dirty="0">
                <a:latin typeface="ＭＳ 明朝" panose="02020609040205080304" pitchFamily="17" charset="-128"/>
                <a:ea typeface="ＭＳ 明朝" panose="02020609040205080304" pitchFamily="17" charset="-128"/>
              </a:rPr>
              <a:t>アウトカム評価</a:t>
            </a:r>
            <a:endParaRPr kumimoji="1" lang="ja-JP" altLang="en-US" sz="1000" b="1" dirty="0">
              <a:latin typeface="ＭＳ 明朝" panose="02020609040205080304" pitchFamily="17" charset="-128"/>
              <a:ea typeface="ＭＳ 明朝" panose="02020609040205080304" pitchFamily="17" charset="-128"/>
            </a:endParaRPr>
          </a:p>
        </p:txBody>
      </p:sp>
      <p:sp>
        <p:nvSpPr>
          <p:cNvPr id="18" name="テキスト ボックス 17">
            <a:extLst>
              <a:ext uri="{FF2B5EF4-FFF2-40B4-BE49-F238E27FC236}">
                <a16:creationId xmlns:a16="http://schemas.microsoft.com/office/drawing/2014/main" id="{2391A4B7-E6A3-E01F-2BB2-5DB98D7DB2B0}"/>
              </a:ext>
            </a:extLst>
          </p:cNvPr>
          <p:cNvSpPr txBox="1"/>
          <p:nvPr/>
        </p:nvSpPr>
        <p:spPr>
          <a:xfrm>
            <a:off x="1256323" y="7108207"/>
            <a:ext cx="1440162" cy="246221"/>
          </a:xfrm>
          <a:prstGeom prst="rect">
            <a:avLst/>
          </a:prstGeom>
          <a:noFill/>
          <a:ln>
            <a:noFill/>
          </a:ln>
        </p:spPr>
        <p:txBody>
          <a:bodyPr wrap="square" lIns="0" rtlCol="0">
            <a:spAutoFit/>
          </a:bodyPr>
          <a:lstStyle/>
          <a:p>
            <a:r>
              <a:rPr lang="ja-JP" altLang="en-US" sz="1000" b="1" dirty="0">
                <a:latin typeface="ＭＳ 明朝" panose="02020609040205080304" pitchFamily="17" charset="-128"/>
                <a:ea typeface="ＭＳ 明朝" panose="02020609040205080304" pitchFamily="17" charset="-128"/>
              </a:rPr>
              <a:t>プロセス評価</a:t>
            </a:r>
            <a:endParaRPr kumimoji="1" lang="ja-JP" altLang="en-US" sz="1000" b="1"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73078250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3C314B94-2A75-A857-7B47-BE2FF573B2ED}"/>
              </a:ext>
            </a:extLst>
          </p:cNvPr>
          <p:cNvGraphicFramePr>
            <a:graphicFrameLocks noGrp="1" noChangeAspect="1"/>
          </p:cNvGraphicFramePr>
          <p:nvPr>
            <p:extLst>
              <p:ext uri="{D42A27DB-BD31-4B8C-83A1-F6EECF244321}">
                <p14:modId xmlns:p14="http://schemas.microsoft.com/office/powerpoint/2010/main" val="1825198701"/>
              </p:ext>
            </p:extLst>
          </p:nvPr>
        </p:nvGraphicFramePr>
        <p:xfrm>
          <a:off x="189305" y="1259632"/>
          <a:ext cx="6147125" cy="3240240"/>
        </p:xfrm>
        <a:graphic>
          <a:graphicData uri="http://schemas.openxmlformats.org/drawingml/2006/table">
            <a:tbl>
              <a:tblPr/>
              <a:tblGrid>
                <a:gridCol w="2124932">
                  <a:extLst>
                    <a:ext uri="{9D8B030D-6E8A-4147-A177-3AD203B41FA5}">
                      <a16:colId xmlns:a16="http://schemas.microsoft.com/office/drawing/2014/main" val="383943915"/>
                    </a:ext>
                  </a:extLst>
                </a:gridCol>
                <a:gridCol w="4022193">
                  <a:extLst>
                    <a:ext uri="{9D8B030D-6E8A-4147-A177-3AD203B41FA5}">
                      <a16:colId xmlns:a16="http://schemas.microsoft.com/office/drawing/2014/main" val="2590121362"/>
                    </a:ext>
                  </a:extLst>
                </a:gridCol>
              </a:tblGrid>
              <a:tr h="36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事業分類</a:t>
                      </a: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dirty="0">
                          <a:latin typeface="ＭＳ 明朝" panose="02020609040205080304" pitchFamily="17" charset="-128"/>
                          <a:ea typeface="ＭＳ 明朝" panose="02020609040205080304" pitchFamily="17" charset="-128"/>
                        </a:rPr>
                        <a:t>取り組み</a:t>
                      </a:r>
                      <a:endParaRPr lang="en-US" altLang="ja-JP" sz="1000" dirty="0">
                        <a:latin typeface="ＭＳ 明朝" panose="02020609040205080304" pitchFamily="17" charset="-128"/>
                        <a:ea typeface="ＭＳ 明朝" panose="02020609040205080304" pitchFamily="17" charset="-128"/>
                      </a:endParaRP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7442578"/>
                  </a:ext>
                </a:extLst>
              </a:tr>
              <a:tr h="540000">
                <a:tc rowSpan="3">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特定健康診査の周知・啓発</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啓発ポスターの掲示、広報</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2489741149"/>
                  </a:ext>
                </a:extLst>
              </a:tr>
              <a:tr h="731206">
                <a:tc vMerge="1">
                  <a:txBody>
                    <a:bodyPr/>
                    <a:lstStyle/>
                    <a:p>
                      <a:endParaRPr kumimoji="1" lang="ja-JP" altLang="en-US"/>
                    </a:p>
                  </a:txBody>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未受診者勧奨を継続するとともに、医療機関への診療情報提供の働きかけを行う</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3420543701"/>
                  </a:ext>
                </a:extLst>
              </a:tr>
              <a:tr h="529034">
                <a:tc vMerge="1">
                  <a:txBody>
                    <a:bodyPr/>
                    <a:lstStyle/>
                    <a:p>
                      <a:endParaRPr kumimoji="1" lang="ja-JP" altLang="en-US"/>
                    </a:p>
                  </a:txBody>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データ分析により</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才の受診率が男性</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14.1</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％、女性</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16.7</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％と低いことから、勧奨通知回数を増やす等勧奨の取り組みを強化する</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40000">
                <a:tc rowSpan="2">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健診体制の整備</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土曜日健診の実施</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4177830841"/>
                  </a:ext>
                </a:extLst>
              </a:tr>
              <a:tr h="540000">
                <a:tc vMerge="1">
                  <a:txBody>
                    <a:bodyPr/>
                    <a:lstStyle/>
                    <a:p>
                      <a:endParaRPr kumimoji="1" lang="ja-JP" altLang="en-US"/>
                    </a:p>
                  </a:txBody>
                  <a:tcPr>
                    <a:lnT w="6350" cap="flat" cmpd="sng" algn="ctr">
                      <a:solidFill>
                        <a:schemeClr val="tx1"/>
                      </a:solidFill>
                      <a:prstDash val="solid"/>
                      <a:round/>
                      <a:headEnd type="none" w="med" len="med"/>
                      <a:tailEnd type="none" w="med" len="med"/>
                    </a:lnT>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がん検診との連携</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3647074"/>
                  </a:ext>
                </a:extLst>
              </a:tr>
            </a:tbl>
          </a:graphicData>
        </a:graphic>
      </p:graphicFrame>
      <p:graphicFrame>
        <p:nvGraphicFramePr>
          <p:cNvPr id="7" name="表 6">
            <a:extLst>
              <a:ext uri="{FF2B5EF4-FFF2-40B4-BE49-F238E27FC236}">
                <a16:creationId xmlns:a16="http://schemas.microsoft.com/office/drawing/2014/main" id="{93258EB2-042A-DB87-A8D1-A1191E2768D0}"/>
              </a:ext>
            </a:extLst>
          </p:cNvPr>
          <p:cNvGraphicFramePr>
            <a:graphicFrameLocks noGrp="1" noChangeAspect="1"/>
          </p:cNvGraphicFramePr>
          <p:nvPr>
            <p:extLst>
              <p:ext uri="{D42A27DB-BD31-4B8C-83A1-F6EECF244321}">
                <p14:modId xmlns:p14="http://schemas.microsoft.com/office/powerpoint/2010/main" val="1600963509"/>
              </p:ext>
            </p:extLst>
          </p:nvPr>
        </p:nvGraphicFramePr>
        <p:xfrm>
          <a:off x="195522" y="5292080"/>
          <a:ext cx="6147125" cy="2736304"/>
        </p:xfrm>
        <a:graphic>
          <a:graphicData uri="http://schemas.openxmlformats.org/drawingml/2006/table">
            <a:tbl>
              <a:tblPr/>
              <a:tblGrid>
                <a:gridCol w="2124932">
                  <a:extLst>
                    <a:ext uri="{9D8B030D-6E8A-4147-A177-3AD203B41FA5}">
                      <a16:colId xmlns:a16="http://schemas.microsoft.com/office/drawing/2014/main" val="383943915"/>
                    </a:ext>
                  </a:extLst>
                </a:gridCol>
                <a:gridCol w="4022193">
                  <a:extLst>
                    <a:ext uri="{9D8B030D-6E8A-4147-A177-3AD203B41FA5}">
                      <a16:colId xmlns:a16="http://schemas.microsoft.com/office/drawing/2014/main" val="2590121362"/>
                    </a:ext>
                  </a:extLst>
                </a:gridCol>
              </a:tblGrid>
              <a:tr h="36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事業分類</a:t>
                      </a: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dirty="0">
                          <a:latin typeface="ＭＳ 明朝" panose="02020609040205080304" pitchFamily="17" charset="-128"/>
                          <a:ea typeface="ＭＳ 明朝" panose="02020609040205080304" pitchFamily="17" charset="-128"/>
                        </a:rPr>
                        <a:t>取り組み</a:t>
                      </a:r>
                      <a:endParaRPr lang="en-US" altLang="ja-JP" sz="1000" dirty="0">
                        <a:latin typeface="ＭＳ 明朝" panose="02020609040205080304" pitchFamily="17" charset="-128"/>
                        <a:ea typeface="ＭＳ 明朝" panose="02020609040205080304" pitchFamily="17" charset="-128"/>
                      </a:endParaRP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7442578"/>
                  </a:ext>
                </a:extLst>
              </a:tr>
              <a:tr h="540000">
                <a:tc rowSpan="2">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特定保健指導の利用勧奨</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コロナ禍で中止して</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いた体組成測定日など、再開した保健事業への参加</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rtl="0"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を通じた保健指導勧奨の実施</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2489741149"/>
                  </a:ext>
                </a:extLst>
              </a:tr>
              <a:tr h="540000">
                <a:tc vMerge="1">
                  <a:txBody>
                    <a:bodyPr/>
                    <a:lstStyle/>
                    <a:p>
                      <a:endParaRPr kumimoji="1" lang="ja-JP" altLang="en-US"/>
                    </a:p>
                  </a:txBody>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0543701"/>
                  </a:ext>
                </a:extLst>
              </a:tr>
              <a:tr h="540000">
                <a:tc rowSpan="2">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特定保健指導の実施体制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集団健診会場での初回面談実施継続</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4177830841"/>
                  </a:ext>
                </a:extLst>
              </a:tr>
              <a:tr h="756304">
                <a:tc vMerge="1">
                  <a:txBody>
                    <a:bodyPr/>
                    <a:lstStyle/>
                    <a:p>
                      <a:endParaRPr kumimoji="1" lang="ja-JP" altLang="en-US"/>
                    </a:p>
                  </a:txBody>
                  <a:tcPr>
                    <a:lnT w="6350" cap="flat" cmpd="sng" algn="ctr">
                      <a:solidFill>
                        <a:schemeClr val="tx1"/>
                      </a:solidFill>
                      <a:prstDash val="solid"/>
                      <a:round/>
                      <a:headEnd type="none" w="med" len="med"/>
                      <a:tailEnd type="none" w="med" len="med"/>
                    </a:lnT>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データ分析により実施開始の平成</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年度から対象者数は</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5</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％から減少していること</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から、数値</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目標も大事であるが、保健指導の着実</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な取り組みを</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継続していく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3647074"/>
                  </a:ext>
                </a:extLst>
              </a:tr>
            </a:tbl>
          </a:graphicData>
        </a:graphic>
      </p:graphicFrame>
      <p:sp>
        <p:nvSpPr>
          <p:cNvPr id="12" name="テキスト ボックス 11">
            <a:extLst>
              <a:ext uri="{FF2B5EF4-FFF2-40B4-BE49-F238E27FC236}">
                <a16:creationId xmlns:a16="http://schemas.microsoft.com/office/drawing/2014/main" id="{8C0B8656-AF16-98E7-327F-62244898BFC2}"/>
              </a:ext>
            </a:extLst>
          </p:cNvPr>
          <p:cNvSpPr txBox="1">
            <a:spLocks noChangeAspect="1"/>
          </p:cNvSpPr>
          <p:nvPr/>
        </p:nvSpPr>
        <p:spPr>
          <a:xfrm>
            <a:off x="115885" y="-12632"/>
            <a:ext cx="6436570" cy="338554"/>
          </a:xfrm>
          <a:prstGeom prst="rect">
            <a:avLst/>
          </a:prstGeom>
          <a:noFill/>
          <a:ln>
            <a:noFill/>
          </a:ln>
        </p:spPr>
        <p:txBody>
          <a:bodyPr wrap="square" lIns="0" rIns="0" rtlCol="0" anchor="ctr" anchorCtr="0">
            <a:spAutoFit/>
          </a:bodyPr>
          <a:lstStyle/>
          <a:p>
            <a:pPr algn="just"/>
            <a:r>
              <a:rPr lang="en-US" altLang="ja-JP" sz="1600" b="1" dirty="0">
                <a:latin typeface="ＭＳ 明朝" panose="02020609040205080304" pitchFamily="17" charset="-128"/>
                <a:ea typeface="ＭＳ 明朝" panose="02020609040205080304" pitchFamily="17" charset="-128"/>
              </a:rPr>
              <a:t>4.</a:t>
            </a:r>
            <a:r>
              <a:rPr lang="ja-JP" altLang="en-US" sz="1600" b="1" dirty="0">
                <a:latin typeface="ＭＳ 明朝" panose="02020609040205080304" pitchFamily="17" charset="-128"/>
                <a:ea typeface="ＭＳ 明朝" panose="02020609040205080304" pitchFamily="17" charset="-128"/>
              </a:rPr>
              <a:t>目標達成に向けての取り組み</a:t>
            </a:r>
          </a:p>
        </p:txBody>
      </p:sp>
      <p:sp>
        <p:nvSpPr>
          <p:cNvPr id="2" name="スライド番号プレースホルダー 1">
            <a:extLst>
              <a:ext uri="{FF2B5EF4-FFF2-40B4-BE49-F238E27FC236}">
                <a16:creationId xmlns:a16="http://schemas.microsoft.com/office/drawing/2014/main" id="{2665DE6C-3295-7B6A-EF62-50D72E5916AC}"/>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pPr/>
              <a:t>110</a:t>
            </a:fld>
            <a:endParaRPr lang="ja-JP" altLang="en-US" dirty="0"/>
          </a:p>
        </p:txBody>
      </p:sp>
      <p:sp>
        <p:nvSpPr>
          <p:cNvPr id="3" name="正方形/長方形 2">
            <a:extLst>
              <a:ext uri="{FF2B5EF4-FFF2-40B4-BE49-F238E27FC236}">
                <a16:creationId xmlns:a16="http://schemas.microsoft.com/office/drawing/2014/main" id="{E69640D2-EA29-D3F3-0485-D6A09DF93718}"/>
              </a:ext>
            </a:extLst>
          </p:cNvPr>
          <p:cNvSpPr>
            <a:spLocks noChangeAspect="1"/>
          </p:cNvSpPr>
          <p:nvPr/>
        </p:nvSpPr>
        <p:spPr>
          <a:xfrm>
            <a:off x="165100" y="960967"/>
            <a:ext cx="5782833" cy="27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特定健康診査</a:t>
            </a:r>
            <a:r>
              <a:rPr lang="en-US" altLang="ja-JP" sz="1200" dirty="0">
                <a:solidFill>
                  <a:schemeClr val="tx1"/>
                </a:solidFill>
                <a:latin typeface="ＭＳ 明朝" panose="02020609040205080304" pitchFamily="17" charset="-128"/>
                <a:ea typeface="ＭＳ 明朝" panose="02020609040205080304" pitchFamily="17" charset="-128"/>
              </a:rPr>
              <a:t>】</a:t>
            </a:r>
            <a:endParaRPr lang="ja-JP" altLang="en-US" sz="1200" dirty="0">
              <a:solidFill>
                <a:schemeClr val="tx1"/>
              </a:solidFill>
              <a:latin typeface="ＭＳ 明朝" panose="02020609040205080304" pitchFamily="17" charset="-128"/>
              <a:ea typeface="ＭＳ 明朝" panose="02020609040205080304" pitchFamily="17" charset="-128"/>
            </a:endParaRPr>
          </a:p>
        </p:txBody>
      </p:sp>
      <p:sp>
        <p:nvSpPr>
          <p:cNvPr id="4" name="正方形/長方形 3">
            <a:extLst>
              <a:ext uri="{FF2B5EF4-FFF2-40B4-BE49-F238E27FC236}">
                <a16:creationId xmlns:a16="http://schemas.microsoft.com/office/drawing/2014/main" id="{62A0F409-7039-FFB9-6140-6F06A6CF2652}"/>
              </a:ext>
            </a:extLst>
          </p:cNvPr>
          <p:cNvSpPr>
            <a:spLocks noChangeAspect="1"/>
          </p:cNvSpPr>
          <p:nvPr/>
        </p:nvSpPr>
        <p:spPr>
          <a:xfrm>
            <a:off x="170434" y="4860032"/>
            <a:ext cx="5782833" cy="27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特定保健指導</a:t>
            </a:r>
            <a:r>
              <a:rPr lang="en-US" altLang="ja-JP" sz="1200" dirty="0">
                <a:solidFill>
                  <a:schemeClr val="tx1"/>
                </a:solidFill>
                <a:latin typeface="ＭＳ 明朝" panose="02020609040205080304" pitchFamily="17" charset="-128"/>
                <a:ea typeface="ＭＳ 明朝" panose="02020609040205080304" pitchFamily="17" charset="-128"/>
              </a:rPr>
              <a:t>】</a:t>
            </a:r>
            <a:endParaRPr lang="ja-JP" altLang="en-US" sz="1200" dirty="0">
              <a:solidFill>
                <a:schemeClr val="tx1"/>
              </a:solidFill>
              <a:latin typeface="ＭＳ 明朝" panose="02020609040205080304" pitchFamily="17" charset="-128"/>
              <a:ea typeface="ＭＳ 明朝" panose="02020609040205080304" pitchFamily="17" charset="-128"/>
            </a:endParaRPr>
          </a:p>
        </p:txBody>
      </p:sp>
      <p:sp>
        <p:nvSpPr>
          <p:cNvPr id="8" name="テキスト ボックス 7">
            <a:extLst>
              <a:ext uri="{FF2B5EF4-FFF2-40B4-BE49-F238E27FC236}">
                <a16:creationId xmlns:a16="http://schemas.microsoft.com/office/drawing/2014/main" id="{1DAC00E9-FBED-2DE4-36C9-1470A1714E53}"/>
              </a:ext>
            </a:extLst>
          </p:cNvPr>
          <p:cNvSpPr txBox="1">
            <a:spLocks noChangeAspect="1"/>
          </p:cNvSpPr>
          <p:nvPr/>
        </p:nvSpPr>
        <p:spPr>
          <a:xfrm>
            <a:off x="170434" y="323528"/>
            <a:ext cx="6238800" cy="314958"/>
          </a:xfrm>
          <a:prstGeom prst="rect">
            <a:avLst/>
          </a:prstGeom>
          <a:noFill/>
          <a:ln>
            <a:noFill/>
          </a:ln>
        </p:spPr>
        <p:txBody>
          <a:bodyPr wrap="square" lIns="0" rIns="90000" rtlCol="0">
            <a:noAutofit/>
          </a:bodyPr>
          <a:lstStyle/>
          <a:p>
            <a:pPr indent="1501" algn="just">
              <a:lnSpc>
                <a:spcPct val="125000"/>
              </a:lnSpc>
            </a:pPr>
            <a:r>
              <a:rPr lang="ja-JP" altLang="en-US" sz="1200" dirty="0">
                <a:latin typeface="ＭＳ 明朝" panose="02020609040205080304" pitchFamily="17" charset="-128"/>
                <a:ea typeface="ＭＳ 明朝" panose="02020609040205080304" pitchFamily="17" charset="-128"/>
              </a:rPr>
              <a:t>　以下は、第</a:t>
            </a:r>
            <a:r>
              <a:rPr lang="en-US" altLang="ja-JP" sz="1200" dirty="0">
                <a:latin typeface="ＭＳ 明朝" panose="02020609040205080304" pitchFamily="17" charset="-128"/>
                <a:ea typeface="ＭＳ 明朝" panose="02020609040205080304" pitchFamily="17" charset="-128"/>
              </a:rPr>
              <a:t>4</a:t>
            </a:r>
            <a:r>
              <a:rPr lang="ja-JP" altLang="en-US" sz="1200" dirty="0">
                <a:latin typeface="ＭＳ 明朝" panose="02020609040205080304" pitchFamily="17" charset="-128"/>
                <a:ea typeface="ＭＳ 明朝" panose="02020609040205080304" pitchFamily="17" charset="-128"/>
              </a:rPr>
              <a:t>期計画期間における目標達成に向けての取り組みを示したものです。</a:t>
            </a:r>
            <a:endParaRPr lang="en-US" altLang="ja-JP"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7374788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7081B352-33BE-BF3A-C807-7315110A15F6}"/>
              </a:ext>
            </a:extLst>
          </p:cNvPr>
          <p:cNvSpPr txBox="1">
            <a:spLocks noChangeAspect="1"/>
          </p:cNvSpPr>
          <p:nvPr/>
        </p:nvSpPr>
        <p:spPr>
          <a:xfrm>
            <a:off x="50800" y="-12632"/>
            <a:ext cx="5782833" cy="338554"/>
          </a:xfrm>
          <a:prstGeom prst="rect">
            <a:avLst/>
          </a:prstGeom>
          <a:noFill/>
          <a:ln>
            <a:noFill/>
          </a:ln>
        </p:spPr>
        <p:txBody>
          <a:bodyPr wrap="square" lIns="0" rIns="0" rtlCol="0" anchor="ctr" anchorCtr="0">
            <a:spAutoFit/>
          </a:bodyPr>
          <a:lstStyle/>
          <a:p>
            <a:pPr algn="just"/>
            <a:r>
              <a:rPr lang="en-US" altLang="ja-JP" sz="1600" b="1" dirty="0">
                <a:latin typeface="ＭＳ 明朝" panose="02020609040205080304" pitchFamily="17" charset="-128"/>
                <a:ea typeface="ＭＳ 明朝" panose="02020609040205080304" pitchFamily="17" charset="-128"/>
              </a:rPr>
              <a:t>5.</a:t>
            </a:r>
            <a:r>
              <a:rPr lang="ja-JP" altLang="en-US" sz="1600" b="1" dirty="0">
                <a:latin typeface="ＭＳ 明朝" panose="02020609040205080304" pitchFamily="17" charset="-128"/>
                <a:ea typeface="ＭＳ 明朝" panose="02020609040205080304" pitchFamily="17" charset="-128"/>
              </a:rPr>
              <a:t>実施スケジュール</a:t>
            </a:r>
          </a:p>
        </p:txBody>
      </p:sp>
      <p:graphicFrame>
        <p:nvGraphicFramePr>
          <p:cNvPr id="3" name="表 2"/>
          <p:cNvGraphicFramePr>
            <a:graphicFrameLocks noGrp="1" noChangeAspect="1"/>
          </p:cNvGraphicFramePr>
          <p:nvPr/>
        </p:nvGraphicFramePr>
        <p:xfrm>
          <a:off x="237108" y="507278"/>
          <a:ext cx="5729516" cy="3432276"/>
        </p:xfrm>
        <a:graphic>
          <a:graphicData uri="http://schemas.openxmlformats.org/drawingml/2006/table">
            <a:tbl>
              <a:tblPr firstRow="1" bandRow="1">
                <a:tableStyleId>{5C22544A-7EE6-4342-B048-85BDC9FD1C3A}</a:tableStyleId>
              </a:tblPr>
              <a:tblGrid>
                <a:gridCol w="276716">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273300">
                  <a:extLst>
                    <a:ext uri="{9D8B030D-6E8A-4147-A177-3AD203B41FA5}">
                      <a16:colId xmlns:a16="http://schemas.microsoft.com/office/drawing/2014/main" val="20002"/>
                    </a:ext>
                  </a:extLst>
                </a:gridCol>
                <a:gridCol w="273300">
                  <a:extLst>
                    <a:ext uri="{9D8B030D-6E8A-4147-A177-3AD203B41FA5}">
                      <a16:colId xmlns:a16="http://schemas.microsoft.com/office/drawing/2014/main" val="20003"/>
                    </a:ext>
                  </a:extLst>
                </a:gridCol>
                <a:gridCol w="273300">
                  <a:extLst>
                    <a:ext uri="{9D8B030D-6E8A-4147-A177-3AD203B41FA5}">
                      <a16:colId xmlns:a16="http://schemas.microsoft.com/office/drawing/2014/main" val="20004"/>
                    </a:ext>
                  </a:extLst>
                </a:gridCol>
                <a:gridCol w="273300">
                  <a:extLst>
                    <a:ext uri="{9D8B030D-6E8A-4147-A177-3AD203B41FA5}">
                      <a16:colId xmlns:a16="http://schemas.microsoft.com/office/drawing/2014/main" val="20005"/>
                    </a:ext>
                  </a:extLst>
                </a:gridCol>
                <a:gridCol w="273300">
                  <a:extLst>
                    <a:ext uri="{9D8B030D-6E8A-4147-A177-3AD203B41FA5}">
                      <a16:colId xmlns:a16="http://schemas.microsoft.com/office/drawing/2014/main" val="20006"/>
                    </a:ext>
                  </a:extLst>
                </a:gridCol>
                <a:gridCol w="273300">
                  <a:extLst>
                    <a:ext uri="{9D8B030D-6E8A-4147-A177-3AD203B41FA5}">
                      <a16:colId xmlns:a16="http://schemas.microsoft.com/office/drawing/2014/main" val="20007"/>
                    </a:ext>
                  </a:extLst>
                </a:gridCol>
                <a:gridCol w="273300">
                  <a:extLst>
                    <a:ext uri="{9D8B030D-6E8A-4147-A177-3AD203B41FA5}">
                      <a16:colId xmlns:a16="http://schemas.microsoft.com/office/drawing/2014/main" val="20008"/>
                    </a:ext>
                  </a:extLst>
                </a:gridCol>
                <a:gridCol w="273300">
                  <a:extLst>
                    <a:ext uri="{9D8B030D-6E8A-4147-A177-3AD203B41FA5}">
                      <a16:colId xmlns:a16="http://schemas.microsoft.com/office/drawing/2014/main" val="20009"/>
                    </a:ext>
                  </a:extLst>
                </a:gridCol>
                <a:gridCol w="273300">
                  <a:extLst>
                    <a:ext uri="{9D8B030D-6E8A-4147-A177-3AD203B41FA5}">
                      <a16:colId xmlns:a16="http://schemas.microsoft.com/office/drawing/2014/main" val="20010"/>
                    </a:ext>
                  </a:extLst>
                </a:gridCol>
                <a:gridCol w="273300">
                  <a:extLst>
                    <a:ext uri="{9D8B030D-6E8A-4147-A177-3AD203B41FA5}">
                      <a16:colId xmlns:a16="http://schemas.microsoft.com/office/drawing/2014/main" val="20011"/>
                    </a:ext>
                  </a:extLst>
                </a:gridCol>
                <a:gridCol w="273300">
                  <a:extLst>
                    <a:ext uri="{9D8B030D-6E8A-4147-A177-3AD203B41FA5}">
                      <a16:colId xmlns:a16="http://schemas.microsoft.com/office/drawing/2014/main" val="20012"/>
                    </a:ext>
                  </a:extLst>
                </a:gridCol>
                <a:gridCol w="273300">
                  <a:extLst>
                    <a:ext uri="{9D8B030D-6E8A-4147-A177-3AD203B41FA5}">
                      <a16:colId xmlns:a16="http://schemas.microsoft.com/office/drawing/2014/main" val="20013"/>
                    </a:ext>
                  </a:extLst>
                </a:gridCol>
                <a:gridCol w="273300">
                  <a:extLst>
                    <a:ext uri="{9D8B030D-6E8A-4147-A177-3AD203B41FA5}">
                      <a16:colId xmlns:a16="http://schemas.microsoft.com/office/drawing/2014/main" val="20014"/>
                    </a:ext>
                  </a:extLst>
                </a:gridCol>
                <a:gridCol w="273300">
                  <a:extLst>
                    <a:ext uri="{9D8B030D-6E8A-4147-A177-3AD203B41FA5}">
                      <a16:colId xmlns:a16="http://schemas.microsoft.com/office/drawing/2014/main" val="20015"/>
                    </a:ext>
                  </a:extLst>
                </a:gridCol>
                <a:gridCol w="273300">
                  <a:extLst>
                    <a:ext uri="{9D8B030D-6E8A-4147-A177-3AD203B41FA5}">
                      <a16:colId xmlns:a16="http://schemas.microsoft.com/office/drawing/2014/main" val="20016"/>
                    </a:ext>
                  </a:extLst>
                </a:gridCol>
                <a:gridCol w="273300">
                  <a:extLst>
                    <a:ext uri="{9D8B030D-6E8A-4147-A177-3AD203B41FA5}">
                      <a16:colId xmlns:a16="http://schemas.microsoft.com/office/drawing/2014/main" val="20017"/>
                    </a:ext>
                  </a:extLst>
                </a:gridCol>
              </a:tblGrid>
              <a:tr h="286023">
                <a:tc rowSpan="2">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rowSpan="2">
                  <a:txBody>
                    <a:bodyPr/>
                    <a:lstStyle/>
                    <a:p>
                      <a:pPr algn="ctr"/>
                      <a:r>
                        <a:rPr kumimoji="1" lang="ja-JP" altLang="en-US" sz="900" b="0" dirty="0">
                          <a:solidFill>
                            <a:schemeClr val="tx1"/>
                          </a:solidFill>
                          <a:latin typeface="ＭＳ 明朝" panose="02020609040205080304" pitchFamily="17" charset="-128"/>
                          <a:ea typeface="ＭＳ 明朝" panose="02020609040205080304" pitchFamily="17" charset="-128"/>
                        </a:rPr>
                        <a:t>実施項目</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gridSpan="12">
                  <a:txBody>
                    <a:bodyPr/>
                    <a:lstStyle/>
                    <a:p>
                      <a:pPr algn="ctr"/>
                      <a:r>
                        <a:rPr kumimoji="1" lang="ja-JP" altLang="en-US" sz="900" b="0" dirty="0">
                          <a:solidFill>
                            <a:schemeClr val="tx1"/>
                          </a:solidFill>
                          <a:latin typeface="ＭＳ 明朝" panose="02020609040205080304" pitchFamily="17" charset="-128"/>
                          <a:ea typeface="ＭＳ 明朝" panose="02020609040205080304" pitchFamily="17" charset="-128"/>
                        </a:rPr>
                        <a:t>当年度</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a:r>
                        <a:rPr kumimoji="1" lang="ja-JP" altLang="en-US" sz="900" b="0" dirty="0">
                          <a:solidFill>
                            <a:schemeClr val="tx1"/>
                          </a:solidFill>
                          <a:latin typeface="ＭＳ 明朝" panose="02020609040205080304" pitchFamily="17" charset="-128"/>
                          <a:ea typeface="ＭＳ 明朝" panose="02020609040205080304" pitchFamily="17" charset="-128"/>
                        </a:rPr>
                        <a:t>次年度</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86023">
                <a:tc v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4</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5</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6</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7</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8</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9</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10</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11</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12</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1</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2</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3</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4</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5</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6</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en-US" altLang="ja-JP" sz="900" b="0" dirty="0">
                          <a:solidFill>
                            <a:schemeClr val="tx1"/>
                          </a:solidFill>
                          <a:latin typeface="ＭＳ 明朝" panose="02020609040205080304" pitchFamily="17" charset="-128"/>
                          <a:ea typeface="ＭＳ 明朝" panose="02020609040205080304" pitchFamily="17" charset="-128"/>
                        </a:rPr>
                        <a:t>7</a:t>
                      </a:r>
                      <a:r>
                        <a:rPr kumimoji="1" lang="ja-JP" altLang="en-US" sz="900" b="0" dirty="0">
                          <a:solidFill>
                            <a:schemeClr val="tx1"/>
                          </a:solidFill>
                          <a:latin typeface="ＭＳ 明朝" panose="02020609040205080304" pitchFamily="17" charset="-128"/>
                          <a:ea typeface="ＭＳ 明朝" panose="02020609040205080304" pitchFamily="17" charset="-128"/>
                        </a:rPr>
                        <a:t>月</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10001"/>
                  </a:ext>
                </a:extLst>
              </a:tr>
              <a:tr h="286023">
                <a:tc rowSpan="4">
                  <a:txBody>
                    <a:bodyPr/>
                    <a:lstStyle/>
                    <a:p>
                      <a:pPr algn="ctr"/>
                      <a:r>
                        <a:rPr kumimoji="1" lang="zh-TW" altLang="en-US" sz="900" b="0" dirty="0">
                          <a:solidFill>
                            <a:schemeClr val="tx1"/>
                          </a:solidFill>
                          <a:latin typeface="ＭＳ 明朝" panose="02020609040205080304" pitchFamily="17" charset="-128"/>
                          <a:ea typeface="ＭＳ 明朝" panose="02020609040205080304" pitchFamily="17" charset="-128"/>
                        </a:rPr>
                        <a:t>特定健康診査</a:t>
                      </a:r>
                    </a:p>
                  </a:txBody>
                  <a:tcPr marL="6803" marR="6803" marT="680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a:r>
                        <a:rPr kumimoji="1" lang="ja-JP" altLang="en-US" sz="900" b="0" dirty="0">
                          <a:solidFill>
                            <a:schemeClr val="tx1"/>
                          </a:solidFill>
                          <a:latin typeface="ＭＳ 明朝" panose="02020609040205080304" pitchFamily="17" charset="-128"/>
                          <a:ea typeface="ＭＳ 明朝" panose="02020609040205080304" pitchFamily="17" charset="-128"/>
                        </a:rPr>
                        <a:t>対象者抽出</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86023">
                <a:tc v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ＭＳ 明朝" panose="02020609040205080304" pitchFamily="17" charset="-128"/>
                          <a:ea typeface="ＭＳ 明朝" panose="02020609040205080304" pitchFamily="17" charset="-128"/>
                        </a:rPr>
                        <a:t>受診券送付</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86023">
                <a:tc v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zh-TW" altLang="en-US" sz="900" b="0" dirty="0">
                          <a:solidFill>
                            <a:schemeClr val="tx1"/>
                          </a:solidFill>
                          <a:latin typeface="ＭＳ 明朝" panose="02020609040205080304" pitchFamily="17" charset="-128"/>
                          <a:ea typeface="ＭＳ 明朝" panose="02020609040205080304" pitchFamily="17" charset="-128"/>
                        </a:rPr>
                        <a:t>特定健康診査実施</a:t>
                      </a:r>
                      <a:endParaRPr kumimoji="1" lang="ja-JP" altLang="en-US" sz="9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86023">
                <a:tc v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zh-TW" altLang="en-US" sz="900" b="0" dirty="0">
                          <a:solidFill>
                            <a:schemeClr val="tx1"/>
                          </a:solidFill>
                          <a:latin typeface="ＭＳ 明朝" panose="02020609040205080304" pitchFamily="17" charset="-128"/>
                          <a:ea typeface="ＭＳ 明朝" panose="02020609040205080304" pitchFamily="17" charset="-128"/>
                        </a:rPr>
                        <a:t>未受診者受診勧奨</a:t>
                      </a:r>
                      <a:endParaRPr kumimoji="1" lang="ja-JP" altLang="en-US" sz="9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86023">
                <a:tc rowSpan="4">
                  <a:txBody>
                    <a:bodyPr/>
                    <a:lstStyle/>
                    <a:p>
                      <a:pPr algn="ctr"/>
                      <a:r>
                        <a:rPr kumimoji="1" lang="zh-TW" altLang="en-US" sz="900" b="0" dirty="0">
                          <a:solidFill>
                            <a:schemeClr val="tx1"/>
                          </a:solidFill>
                          <a:latin typeface="ＭＳ 明朝" panose="02020609040205080304" pitchFamily="17" charset="-128"/>
                          <a:ea typeface="ＭＳ 明朝" panose="02020609040205080304" pitchFamily="17" charset="-128"/>
                        </a:rPr>
                        <a:t>特定保健指導</a:t>
                      </a:r>
                    </a:p>
                  </a:txBody>
                  <a:tcPr marL="6803" marR="6803" marT="680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algn="ctr" defTabSz="914400" rtl="0" eaLnBrk="1" latinLnBrk="0" hangingPunct="1"/>
                      <a:r>
                        <a:rPr kumimoji="1" lang="ja-JP" altLang="en-US" sz="900" b="0" kern="1200" dirty="0">
                          <a:solidFill>
                            <a:schemeClr val="tx1"/>
                          </a:solidFill>
                          <a:latin typeface="ＭＳ 明朝" panose="02020609040205080304" pitchFamily="17" charset="-128"/>
                          <a:ea typeface="ＭＳ 明朝" panose="02020609040205080304" pitchFamily="17" charset="-128"/>
                          <a:cs typeface="+mn-cs"/>
                        </a:rPr>
                        <a:t>対象者抽出</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86023">
                <a:tc v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kumimoji="1" lang="ja-JP" altLang="en-US" sz="900" b="0" kern="1200" dirty="0">
                          <a:solidFill>
                            <a:schemeClr val="tx1"/>
                          </a:solidFill>
                          <a:latin typeface="ＭＳ 明朝" panose="02020609040205080304" pitchFamily="17" charset="-128"/>
                          <a:ea typeface="ＭＳ 明朝" panose="02020609040205080304" pitchFamily="17" charset="-128"/>
                          <a:cs typeface="+mn-cs"/>
                        </a:rPr>
                        <a:t>利用券送付</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86023">
                <a:tc v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kumimoji="1" lang="zh-TW" altLang="en-US" sz="900" b="0" kern="1200" dirty="0">
                          <a:solidFill>
                            <a:schemeClr val="tx1"/>
                          </a:solidFill>
                          <a:latin typeface="ＭＳ 明朝" panose="02020609040205080304" pitchFamily="17" charset="-128"/>
                          <a:ea typeface="ＭＳ 明朝" panose="02020609040205080304" pitchFamily="17" charset="-128"/>
                          <a:cs typeface="+mn-cs"/>
                        </a:rPr>
                        <a:t>特定保健指導実施</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86023">
                <a:tc v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kumimoji="1" lang="ja-JP" altLang="en-US" sz="900" b="0" kern="1200" dirty="0">
                          <a:solidFill>
                            <a:schemeClr val="tx1"/>
                          </a:solidFill>
                          <a:latin typeface="ＭＳ 明朝" panose="02020609040205080304" pitchFamily="17" charset="-128"/>
                          <a:ea typeface="ＭＳ 明朝" panose="02020609040205080304" pitchFamily="17" charset="-128"/>
                          <a:cs typeface="+mn-cs"/>
                        </a:rPr>
                        <a:t>未利用者利用勧奨</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86023">
                <a:tc gridSpan="2">
                  <a:txBody>
                    <a:bodyPr/>
                    <a:lstStyle/>
                    <a:p>
                      <a:pPr algn="ctr"/>
                      <a:r>
                        <a:rPr kumimoji="1" lang="ja-JP" altLang="en-US" sz="900" b="0" dirty="0">
                          <a:solidFill>
                            <a:schemeClr val="tx1"/>
                          </a:solidFill>
                          <a:latin typeface="ＭＳ 明朝" panose="02020609040205080304" pitchFamily="17" charset="-128"/>
                          <a:ea typeface="ＭＳ 明朝" panose="02020609040205080304" pitchFamily="17" charset="-128"/>
                        </a:rPr>
                        <a:t>前年度の評価</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86023">
                <a:tc gridSpan="2">
                  <a:txBody>
                    <a:bodyPr/>
                    <a:lstStyle/>
                    <a:p>
                      <a:pPr algn="ctr"/>
                      <a:r>
                        <a:rPr kumimoji="1" lang="ja-JP" altLang="en-US" sz="900" b="0" dirty="0">
                          <a:solidFill>
                            <a:schemeClr val="tx1"/>
                          </a:solidFill>
                          <a:latin typeface="ＭＳ 明朝" panose="02020609040205080304" pitchFamily="17" charset="-128"/>
                          <a:ea typeface="ＭＳ 明朝" panose="02020609040205080304" pitchFamily="17" charset="-128"/>
                        </a:rPr>
                        <a:t>次年度の計画</a:t>
                      </a: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hMerge="1">
                  <a:txBody>
                    <a:bodyPr/>
                    <a:lstStyle/>
                    <a:p>
                      <a:endParaRPr kumimoji="1" lang="ja-JP" altLang="en-US" sz="800" dirty="0">
                        <a:latin typeface="ＭＳ 明朝" panose="02020609040205080304" pitchFamily="17" charset="-128"/>
                        <a:ea typeface="ＭＳ 明朝" panose="02020609040205080304"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b="0" dirty="0">
                        <a:solidFill>
                          <a:schemeClr val="tx1"/>
                        </a:solidFill>
                        <a:latin typeface="ＭＳ 明朝" panose="02020609040205080304" pitchFamily="17" charset="-128"/>
                        <a:ea typeface="ＭＳ 明朝" panose="02020609040205080304" pitchFamily="17" charset="-128"/>
                      </a:endParaRPr>
                    </a:p>
                  </a:txBody>
                  <a:tcPr marL="6803" marR="6803" marT="680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
        <p:nvSpPr>
          <p:cNvPr id="5" name="左右矢印 4"/>
          <p:cNvSpPr/>
          <p:nvPr/>
        </p:nvSpPr>
        <p:spPr>
          <a:xfrm>
            <a:off x="1596504" y="1128664"/>
            <a:ext cx="272133" cy="170083"/>
          </a:xfrm>
          <a:prstGeom prst="leftRightArrow">
            <a:avLst/>
          </a:prstGeom>
          <a:solidFill>
            <a:srgbClr val="F2DCDB"/>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1" dirty="0">
              <a:latin typeface="ＭＳ 明朝" panose="02020609040205080304" pitchFamily="17" charset="-128"/>
              <a:ea typeface="ＭＳ 明朝" panose="02020609040205080304" pitchFamily="17" charset="-128"/>
            </a:endParaRPr>
          </a:p>
        </p:txBody>
      </p:sp>
      <p:sp>
        <p:nvSpPr>
          <p:cNvPr id="21" name="左右矢印 20"/>
          <p:cNvSpPr/>
          <p:nvPr/>
        </p:nvSpPr>
        <p:spPr>
          <a:xfrm>
            <a:off x="1598240" y="1416672"/>
            <a:ext cx="272133" cy="170083"/>
          </a:xfrm>
          <a:prstGeom prst="leftRightArrow">
            <a:avLst/>
          </a:prstGeom>
          <a:solidFill>
            <a:srgbClr val="F2DCDB"/>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1" dirty="0">
              <a:latin typeface="ＭＳ 明朝" panose="02020609040205080304" pitchFamily="17" charset="-128"/>
              <a:ea typeface="ＭＳ 明朝" panose="02020609040205080304" pitchFamily="17" charset="-128"/>
            </a:endParaRPr>
          </a:p>
        </p:txBody>
      </p:sp>
      <p:sp>
        <p:nvSpPr>
          <p:cNvPr id="23" name="左右矢印 22"/>
          <p:cNvSpPr/>
          <p:nvPr/>
        </p:nvSpPr>
        <p:spPr>
          <a:xfrm>
            <a:off x="1732570" y="1705031"/>
            <a:ext cx="2803661" cy="170083"/>
          </a:xfrm>
          <a:prstGeom prst="leftRightArrow">
            <a:avLst/>
          </a:prstGeom>
          <a:solidFill>
            <a:srgbClr val="F2DCDB"/>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1" dirty="0">
              <a:latin typeface="ＭＳ 明朝" panose="02020609040205080304" pitchFamily="17" charset="-128"/>
              <a:ea typeface="ＭＳ 明朝" panose="02020609040205080304" pitchFamily="17" charset="-128"/>
            </a:endParaRPr>
          </a:p>
        </p:txBody>
      </p:sp>
      <p:sp>
        <p:nvSpPr>
          <p:cNvPr id="24" name="左右矢印 23"/>
          <p:cNvSpPr/>
          <p:nvPr/>
        </p:nvSpPr>
        <p:spPr>
          <a:xfrm>
            <a:off x="2942215" y="1986195"/>
            <a:ext cx="1305983" cy="170083"/>
          </a:xfrm>
          <a:prstGeom prst="leftRightArrow">
            <a:avLst/>
          </a:prstGeom>
          <a:solidFill>
            <a:srgbClr val="F2DCDB"/>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1" dirty="0">
              <a:latin typeface="ＭＳ 明朝" panose="02020609040205080304" pitchFamily="17" charset="-128"/>
              <a:ea typeface="ＭＳ 明朝" panose="02020609040205080304" pitchFamily="17" charset="-128"/>
            </a:endParaRPr>
          </a:p>
        </p:txBody>
      </p:sp>
      <p:sp>
        <p:nvSpPr>
          <p:cNvPr id="27" name="左右矢印 26"/>
          <p:cNvSpPr/>
          <p:nvPr/>
        </p:nvSpPr>
        <p:spPr>
          <a:xfrm>
            <a:off x="1734306" y="2267358"/>
            <a:ext cx="2801925" cy="170083"/>
          </a:xfrm>
          <a:prstGeom prst="leftRightArrow">
            <a:avLst/>
          </a:prstGeom>
          <a:solidFill>
            <a:srgbClr val="EBF1D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1" dirty="0">
              <a:latin typeface="ＭＳ 明朝" panose="02020609040205080304" pitchFamily="17" charset="-128"/>
              <a:ea typeface="ＭＳ 明朝" panose="02020609040205080304" pitchFamily="17" charset="-128"/>
            </a:endParaRPr>
          </a:p>
        </p:txBody>
      </p:sp>
      <p:sp>
        <p:nvSpPr>
          <p:cNvPr id="28" name="左右矢印 27"/>
          <p:cNvSpPr/>
          <p:nvPr/>
        </p:nvSpPr>
        <p:spPr>
          <a:xfrm>
            <a:off x="1734306" y="2546366"/>
            <a:ext cx="2801925" cy="170083"/>
          </a:xfrm>
          <a:prstGeom prst="leftRightArrow">
            <a:avLst/>
          </a:prstGeom>
          <a:solidFill>
            <a:srgbClr val="EBF1D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1" dirty="0">
              <a:latin typeface="ＭＳ 明朝" panose="02020609040205080304" pitchFamily="17" charset="-128"/>
              <a:ea typeface="ＭＳ 明朝" panose="02020609040205080304" pitchFamily="17" charset="-128"/>
            </a:endParaRPr>
          </a:p>
        </p:txBody>
      </p:sp>
      <p:sp>
        <p:nvSpPr>
          <p:cNvPr id="29" name="左右矢印 28"/>
          <p:cNvSpPr/>
          <p:nvPr/>
        </p:nvSpPr>
        <p:spPr>
          <a:xfrm>
            <a:off x="1734306" y="2845725"/>
            <a:ext cx="4170077" cy="170083"/>
          </a:xfrm>
          <a:prstGeom prst="leftRightArrow">
            <a:avLst/>
          </a:prstGeom>
          <a:solidFill>
            <a:srgbClr val="EBF1D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1" dirty="0">
              <a:latin typeface="ＭＳ 明朝" panose="02020609040205080304" pitchFamily="17" charset="-128"/>
              <a:ea typeface="ＭＳ 明朝" panose="02020609040205080304" pitchFamily="17" charset="-128"/>
            </a:endParaRPr>
          </a:p>
        </p:txBody>
      </p:sp>
      <p:sp>
        <p:nvSpPr>
          <p:cNvPr id="42" name="左右矢印 41"/>
          <p:cNvSpPr/>
          <p:nvPr/>
        </p:nvSpPr>
        <p:spPr>
          <a:xfrm>
            <a:off x="1734306" y="3124732"/>
            <a:ext cx="4170077" cy="170083"/>
          </a:xfrm>
          <a:prstGeom prst="leftRightArrow">
            <a:avLst/>
          </a:prstGeom>
          <a:solidFill>
            <a:srgbClr val="EBF1D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1" dirty="0">
              <a:latin typeface="ＭＳ 明朝" panose="02020609040205080304" pitchFamily="17" charset="-128"/>
              <a:ea typeface="ＭＳ 明朝" panose="02020609040205080304" pitchFamily="17" charset="-128"/>
            </a:endParaRPr>
          </a:p>
        </p:txBody>
      </p:sp>
      <p:sp>
        <p:nvSpPr>
          <p:cNvPr id="43" name="左右矢印 42"/>
          <p:cNvSpPr/>
          <p:nvPr/>
        </p:nvSpPr>
        <p:spPr>
          <a:xfrm>
            <a:off x="4572097" y="3427948"/>
            <a:ext cx="272134" cy="170083"/>
          </a:xfrm>
          <a:prstGeom prst="leftRightArrow">
            <a:avLst/>
          </a:prstGeom>
          <a:solidFill>
            <a:srgbClr val="FDEADA"/>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1" dirty="0">
              <a:latin typeface="ＭＳ 明朝" panose="02020609040205080304" pitchFamily="17" charset="-128"/>
              <a:ea typeface="ＭＳ 明朝" panose="02020609040205080304" pitchFamily="17" charset="-128"/>
            </a:endParaRPr>
          </a:p>
        </p:txBody>
      </p:sp>
      <p:sp>
        <p:nvSpPr>
          <p:cNvPr id="44" name="左右矢印 43"/>
          <p:cNvSpPr/>
          <p:nvPr/>
        </p:nvSpPr>
        <p:spPr>
          <a:xfrm>
            <a:off x="4572097" y="3723575"/>
            <a:ext cx="272134" cy="170083"/>
          </a:xfrm>
          <a:prstGeom prst="leftRightArrow">
            <a:avLst/>
          </a:prstGeom>
          <a:solidFill>
            <a:srgbClr val="DBEEF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1" dirty="0">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0373B004-D25E-08D3-68B7-5EAF065D50A2}"/>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pPr/>
              <a:t>111</a:t>
            </a:fld>
            <a:endParaRPr lang="ja-JP" altLang="en-US" dirty="0"/>
          </a:p>
        </p:txBody>
      </p:sp>
    </p:spTree>
    <p:extLst>
      <p:ext uri="{BB962C8B-B14F-4D97-AF65-F5344CB8AC3E}">
        <p14:creationId xmlns:p14="http://schemas.microsoft.com/office/powerpoint/2010/main" val="315077023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5C661490-BF74-E181-55D4-2350688328F9}"/>
              </a:ext>
            </a:extLst>
          </p:cNvPr>
          <p:cNvSpPr txBox="1">
            <a:spLocks noChangeAspect="1"/>
          </p:cNvSpPr>
          <p:nvPr/>
        </p:nvSpPr>
        <p:spPr>
          <a:xfrm>
            <a:off x="170434" y="723025"/>
            <a:ext cx="6238800" cy="2215030"/>
          </a:xfrm>
          <a:prstGeom prst="rect">
            <a:avLst/>
          </a:prstGeom>
          <a:noFill/>
          <a:ln>
            <a:noFill/>
          </a:ln>
        </p:spPr>
        <p:txBody>
          <a:bodyPr wrap="square" lIns="0" rIns="90000" rtlCol="0">
            <a:spAutoFit/>
          </a:bodyPr>
          <a:lstStyle/>
          <a:p>
            <a:pPr indent="-216004" algn="just">
              <a:lnSpc>
                <a:spcPct val="125000"/>
              </a:lnSpc>
            </a:pPr>
            <a:r>
              <a:rPr lang="en-US" altLang="ja-JP" sz="1400" dirty="0">
                <a:latin typeface="ＭＳ 明朝" panose="02020609040205080304" pitchFamily="17" charset="-128"/>
                <a:ea typeface="ＭＳ 明朝" panose="02020609040205080304" pitchFamily="17" charset="-128"/>
              </a:rPr>
              <a:t>(1)</a:t>
            </a:r>
            <a:r>
              <a:rPr lang="ja-JP" altLang="en-US" sz="1400" dirty="0">
                <a:latin typeface="ＭＳ 明朝" panose="02020609040205080304" pitchFamily="17" charset="-128"/>
                <a:ea typeface="ＭＳ 明朝" panose="02020609040205080304" pitchFamily="17" charset="-128"/>
              </a:rPr>
              <a:t>個人情報保護関係規定の遵守</a:t>
            </a:r>
            <a:endParaRPr lang="en-US" altLang="ja-JP" sz="1400" dirty="0">
              <a:latin typeface="ＭＳ 明朝" panose="02020609040205080304" pitchFamily="17" charset="-128"/>
              <a:ea typeface="ＭＳ 明朝" panose="02020609040205080304" pitchFamily="17" charset="-128"/>
            </a:endParaRPr>
          </a:p>
          <a:p>
            <a:pPr algn="just">
              <a:lnSpc>
                <a:spcPct val="125000"/>
              </a:lnSpc>
            </a:pPr>
            <a:r>
              <a:rPr lang="ja-JP" altLang="en-US" sz="1200" dirty="0">
                <a:latin typeface="ＭＳ 明朝" panose="02020609040205080304" pitchFamily="17" charset="-128"/>
                <a:ea typeface="ＭＳ 明朝" panose="02020609040205080304" pitchFamily="17" charset="-128"/>
              </a:rPr>
              <a:t>　個人情報の保護に関する法律及び同法に基づくガイドライン等に準じて、厳格な運用管理を行います。</a:t>
            </a:r>
            <a:endParaRPr lang="en-US" altLang="ja-JP" sz="1200" dirty="0">
              <a:latin typeface="ＭＳ 明朝" panose="02020609040205080304" pitchFamily="17" charset="-128"/>
              <a:ea typeface="ＭＳ 明朝" panose="02020609040205080304" pitchFamily="17" charset="-128"/>
            </a:endParaRPr>
          </a:p>
          <a:p>
            <a:pPr marR="5130" algn="just">
              <a:lnSpc>
                <a:spcPct val="125000"/>
              </a:lnSpc>
            </a:pPr>
            <a:r>
              <a:rPr lang="ja-JP" altLang="en-US" sz="1200" dirty="0">
                <a:latin typeface="ＭＳ 明朝" panose="02020609040205080304" pitchFamily="17" charset="-128"/>
                <a:ea typeface="ＭＳ 明朝" panose="02020609040205080304" pitchFamily="17" charset="-128"/>
              </a:rPr>
              <a:t>　また、外部委託を行う場合は個人情報の厳重な管理や、目的外使用の禁止等を契約書に定めるとともに、委託先の契約遵守状況を管理します。</a:t>
            </a:r>
            <a:endParaRPr lang="en-US" altLang="ja-JP" sz="1200" dirty="0">
              <a:latin typeface="ＭＳ 明朝" panose="02020609040205080304" pitchFamily="17" charset="-128"/>
              <a:ea typeface="ＭＳ 明朝" panose="02020609040205080304" pitchFamily="17" charset="-128"/>
            </a:endParaRPr>
          </a:p>
          <a:p>
            <a:pPr marR="5130" algn="just">
              <a:lnSpc>
                <a:spcPct val="125000"/>
              </a:lnSpc>
            </a:pPr>
            <a:endParaRPr lang="en-US" altLang="ja-JP" sz="1200" dirty="0">
              <a:latin typeface="ＭＳ 明朝" panose="02020609040205080304" pitchFamily="17" charset="-128"/>
              <a:ea typeface="ＭＳ 明朝" panose="02020609040205080304" pitchFamily="17" charset="-128"/>
            </a:endParaRPr>
          </a:p>
          <a:p>
            <a:pPr indent="-216004" algn="just">
              <a:lnSpc>
                <a:spcPct val="125000"/>
              </a:lnSpc>
            </a:pPr>
            <a:r>
              <a:rPr lang="en-US" altLang="ja-JP" sz="1400" dirty="0">
                <a:latin typeface="ＭＳ 明朝" panose="02020609040205080304" pitchFamily="17" charset="-128"/>
                <a:ea typeface="ＭＳ 明朝" panose="02020609040205080304" pitchFamily="17" charset="-128"/>
              </a:rPr>
              <a:t>(2)</a:t>
            </a:r>
            <a:r>
              <a:rPr lang="ja-JP" altLang="en-US" sz="1400" dirty="0">
                <a:latin typeface="ＭＳ 明朝" panose="02020609040205080304" pitchFamily="17" charset="-128"/>
                <a:ea typeface="ＭＳ 明朝" panose="02020609040205080304" pitchFamily="17" charset="-128"/>
              </a:rPr>
              <a:t>データの管理</a:t>
            </a:r>
            <a:endParaRPr lang="en-US" altLang="ja-JP" sz="1400" dirty="0">
              <a:latin typeface="ＭＳ 明朝" panose="02020609040205080304" pitchFamily="17" charset="-128"/>
              <a:ea typeface="ＭＳ 明朝" panose="02020609040205080304" pitchFamily="17" charset="-128"/>
            </a:endParaRPr>
          </a:p>
          <a:p>
            <a:pPr algn="just">
              <a:lnSpc>
                <a:spcPct val="125000"/>
              </a:lnSpc>
            </a:pPr>
            <a:r>
              <a:rPr lang="ja-JP" altLang="en-US" sz="1200" dirty="0">
                <a:latin typeface="ＭＳ 明朝" panose="02020609040205080304" pitchFamily="17" charset="-128"/>
                <a:ea typeface="ＭＳ 明朝" panose="02020609040205080304" pitchFamily="17" charset="-128"/>
              </a:rPr>
              <a:t>　特定健康診査･特定保健指導結果のデータの保存年限は原則</a:t>
            </a:r>
            <a:r>
              <a:rPr lang="en-US" altLang="ja-JP" sz="1200" dirty="0">
                <a:latin typeface="ＭＳ 明朝" panose="02020609040205080304" pitchFamily="17" charset="-128"/>
                <a:ea typeface="ＭＳ 明朝" panose="02020609040205080304" pitchFamily="17" charset="-128"/>
              </a:rPr>
              <a:t>5</a:t>
            </a:r>
            <a:r>
              <a:rPr lang="ja-JP" altLang="en-US" sz="1200" dirty="0">
                <a:latin typeface="ＭＳ 明朝" panose="02020609040205080304" pitchFamily="17" charset="-128"/>
                <a:ea typeface="ＭＳ 明朝" panose="02020609040205080304" pitchFamily="17" charset="-128"/>
              </a:rPr>
              <a:t>年とし、保存期間経過後適切に破棄します。</a:t>
            </a:r>
            <a:endParaRPr lang="en-US" altLang="ja-JP" sz="1200" strike="sngStrike" dirty="0">
              <a:latin typeface="ＭＳ 明朝" panose="02020609040205080304" pitchFamily="17" charset="-128"/>
              <a:ea typeface="ＭＳ 明朝" panose="02020609040205080304" pitchFamily="17" charset="-128"/>
            </a:endParaRPr>
          </a:p>
        </p:txBody>
      </p:sp>
      <p:sp>
        <p:nvSpPr>
          <p:cNvPr id="10" name="テキスト ボックス 9">
            <a:extLst>
              <a:ext uri="{FF2B5EF4-FFF2-40B4-BE49-F238E27FC236}">
                <a16:creationId xmlns:a16="http://schemas.microsoft.com/office/drawing/2014/main" id="{AA58B6F4-D154-87FD-E77D-7B69B2235326}"/>
              </a:ext>
            </a:extLst>
          </p:cNvPr>
          <p:cNvSpPr txBox="1">
            <a:spLocks noChangeAspect="1"/>
          </p:cNvSpPr>
          <p:nvPr/>
        </p:nvSpPr>
        <p:spPr>
          <a:xfrm>
            <a:off x="121550" y="395536"/>
            <a:ext cx="5782833" cy="338554"/>
          </a:xfrm>
          <a:prstGeom prst="rect">
            <a:avLst/>
          </a:prstGeom>
          <a:noFill/>
          <a:ln>
            <a:noFill/>
          </a:ln>
        </p:spPr>
        <p:txBody>
          <a:bodyPr wrap="square" lIns="0" rIns="0" rtlCol="0" anchor="ctr" anchorCtr="0">
            <a:spAutoFit/>
          </a:bodyPr>
          <a:lstStyle/>
          <a:p>
            <a:r>
              <a:rPr lang="en-US" altLang="ja-JP" sz="1600" b="1" dirty="0">
                <a:latin typeface="ＭＳ 明朝" panose="02020609040205080304" pitchFamily="17" charset="-128"/>
                <a:ea typeface="ＭＳ 明朝" panose="02020609040205080304" pitchFamily="17" charset="-128"/>
              </a:rPr>
              <a:t>1.</a:t>
            </a:r>
            <a:r>
              <a:rPr lang="ja-JP" altLang="en-US" sz="1600" b="1" dirty="0">
                <a:latin typeface="ＭＳ 明朝" panose="02020609040205080304" pitchFamily="17" charset="-128"/>
                <a:ea typeface="ＭＳ 明朝" panose="02020609040205080304" pitchFamily="17" charset="-128"/>
              </a:rPr>
              <a:t>個人情報の保護</a:t>
            </a:r>
          </a:p>
        </p:txBody>
      </p:sp>
      <p:sp>
        <p:nvSpPr>
          <p:cNvPr id="9" name="テキスト ボックス 8">
            <a:extLst>
              <a:ext uri="{FF2B5EF4-FFF2-40B4-BE49-F238E27FC236}">
                <a16:creationId xmlns:a16="http://schemas.microsoft.com/office/drawing/2014/main" id="{F1E6E06D-AA32-93BF-7FC8-0CC3237CDAA3}"/>
              </a:ext>
            </a:extLst>
          </p:cNvPr>
          <p:cNvSpPr txBox="1">
            <a:spLocks noChangeAspect="1"/>
          </p:cNvSpPr>
          <p:nvPr/>
        </p:nvSpPr>
        <p:spPr>
          <a:xfrm>
            <a:off x="170434" y="3603345"/>
            <a:ext cx="6238800" cy="1214756"/>
          </a:xfrm>
          <a:prstGeom prst="rect">
            <a:avLst/>
          </a:prstGeom>
          <a:noFill/>
          <a:ln>
            <a:noFill/>
          </a:ln>
        </p:spPr>
        <p:txBody>
          <a:bodyPr wrap="square" lIns="0" rIns="90000" rtlCol="0">
            <a:spAutoFit/>
          </a:bodyPr>
          <a:lstStyle/>
          <a:p>
            <a:pPr algn="just">
              <a:lnSpc>
                <a:spcPct val="125000"/>
              </a:lnSpc>
            </a:pPr>
            <a:r>
              <a:rPr lang="ja-JP" altLang="en-US" sz="1200" dirty="0">
                <a:latin typeface="ＭＳ 明朝" panose="02020609040205080304" pitchFamily="17" charset="-128"/>
                <a:ea typeface="ＭＳ 明朝" panose="02020609040205080304" pitchFamily="17" charset="-128"/>
              </a:rPr>
              <a:t>　法第</a:t>
            </a:r>
            <a:r>
              <a:rPr lang="en-US" altLang="ja-JP" sz="1200" dirty="0">
                <a:latin typeface="ＭＳ 明朝" panose="02020609040205080304" pitchFamily="17" charset="-128"/>
                <a:ea typeface="ＭＳ 明朝" panose="02020609040205080304" pitchFamily="17" charset="-128"/>
              </a:rPr>
              <a:t>19</a:t>
            </a:r>
            <a:r>
              <a:rPr lang="ja-JP" altLang="en-US" sz="1200" dirty="0">
                <a:latin typeface="ＭＳ 明朝" panose="02020609040205080304" pitchFamily="17" charset="-128"/>
                <a:ea typeface="ＭＳ 明朝" panose="02020609040205080304" pitchFamily="17" charset="-128"/>
              </a:rPr>
              <a:t>条</a:t>
            </a:r>
            <a:r>
              <a:rPr lang="en-US" altLang="ja-JP" sz="1200" dirty="0">
                <a:latin typeface="ＭＳ 明朝" panose="02020609040205080304" pitchFamily="17" charset="-128"/>
                <a:ea typeface="ＭＳ 明朝" panose="02020609040205080304" pitchFamily="17" charset="-128"/>
              </a:rPr>
              <a:t>3</a:t>
            </a:r>
            <a:r>
              <a:rPr lang="ja-JP" altLang="en-US" sz="1200" dirty="0">
                <a:latin typeface="ＭＳ 明朝" panose="02020609040205080304" pitchFamily="17" charset="-128"/>
                <a:ea typeface="ＭＳ 明朝" panose="02020609040205080304" pitchFamily="17" charset="-128"/>
              </a:rPr>
              <a:t>において、</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保険者は、特定健康診査等実施計画を定め、又はこれを変更したときは、遅滞なく、これを公表しなければならない。</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とあります。主に加入者</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特に特定健診･特定保健指導の対象者</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に対し、計画期間中の取り組み方針を示し、事業の趣旨への理解を促し積極的な協力を得るため、広報、ホームページ等で公表し、広く周知を図ります。</a:t>
            </a:r>
            <a:endParaRPr lang="en-US" altLang="ja-JP" sz="1200" dirty="0">
              <a:latin typeface="ＭＳ 明朝" panose="02020609040205080304" pitchFamily="17" charset="-128"/>
              <a:ea typeface="ＭＳ 明朝" panose="02020609040205080304" pitchFamily="17" charset="-128"/>
            </a:endParaRPr>
          </a:p>
        </p:txBody>
      </p:sp>
      <p:sp>
        <p:nvSpPr>
          <p:cNvPr id="12" name="タイトル_小_1_3_1">
            <a:extLst>
              <a:ext uri="{FF2B5EF4-FFF2-40B4-BE49-F238E27FC236}">
                <a16:creationId xmlns:a16="http://schemas.microsoft.com/office/drawing/2014/main" id="{FF26C65F-7466-6EA4-C74E-FCEA6FA7CBFA}"/>
              </a:ext>
            </a:extLst>
          </p:cNvPr>
          <p:cNvSpPr txBox="1">
            <a:spLocks noChangeAspect="1"/>
          </p:cNvSpPr>
          <p:nvPr/>
        </p:nvSpPr>
        <p:spPr>
          <a:xfrm>
            <a:off x="170434" y="5473908"/>
            <a:ext cx="6238800" cy="19791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43201" rIns="90000" bIns="43201" rtlCol="0" anchor="t">
            <a:spAutoFit/>
          </a:bodyPr>
          <a:lstStyle/>
          <a:p>
            <a:pPr marL="85502" indent="-85502" algn="just">
              <a:lnSpc>
                <a:spcPct val="125000"/>
              </a:lnSpc>
              <a:spcBef>
                <a:spcPct val="0"/>
              </a:spcBef>
              <a:defRPr/>
            </a:pPr>
            <a:r>
              <a:rPr lang="en-US" altLang="ja-JP" sz="1400" dirty="0">
                <a:solidFill>
                  <a:schemeClr val="tx1"/>
                </a:solidFill>
                <a:latin typeface="ＭＳ 明朝" panose="02020609040205080304" pitchFamily="17" charset="-128"/>
                <a:ea typeface="ＭＳ 明朝" panose="02020609040205080304" pitchFamily="17" charset="-128"/>
              </a:rPr>
              <a:t>(1)</a:t>
            </a:r>
            <a:r>
              <a:rPr lang="ja-JP" altLang="en-US" sz="1400" dirty="0">
                <a:solidFill>
                  <a:schemeClr val="tx1"/>
                </a:solidFill>
                <a:latin typeface="ＭＳ 明朝" panose="02020609040205080304" pitchFamily="17" charset="-128"/>
                <a:ea typeface="ＭＳ 明朝" panose="02020609040205080304" pitchFamily="17" charset="-128"/>
              </a:rPr>
              <a:t>評価</a:t>
            </a:r>
            <a:endParaRPr lang="en-US" altLang="ja-JP" sz="1400" dirty="0">
              <a:solidFill>
                <a:schemeClr val="tx1"/>
              </a:solidFill>
              <a:latin typeface="ＭＳ 明朝" panose="02020609040205080304" pitchFamily="17" charset="-128"/>
              <a:ea typeface="ＭＳ 明朝" panose="02020609040205080304" pitchFamily="17" charset="-128"/>
            </a:endParaRPr>
          </a:p>
          <a:p>
            <a:pPr algn="just">
              <a:lnSpc>
                <a:spcPct val="125000"/>
              </a:lnSpc>
              <a:spcBef>
                <a:spcPct val="0"/>
              </a:spcBef>
              <a:defRPr/>
            </a:pPr>
            <a:r>
              <a:rPr lang="ja-JP" altLang="en-US" sz="1200" dirty="0">
                <a:solidFill>
                  <a:schemeClr val="tx1"/>
                </a:solidFill>
                <a:latin typeface="ＭＳ 明朝" panose="02020609040205080304" pitchFamily="17" charset="-128"/>
                <a:ea typeface="ＭＳ 明朝" panose="02020609040205080304" pitchFamily="17" charset="-128"/>
                <a:cs typeface="+mj-cs"/>
              </a:rPr>
              <a:t>　</a:t>
            </a:r>
            <a:r>
              <a:rPr lang="ja-JP" altLang="en-US" sz="1200" dirty="0">
                <a:solidFill>
                  <a:schemeClr val="tx1"/>
                </a:solidFill>
                <a:latin typeface="ＭＳ 明朝" panose="02020609040205080304" pitchFamily="17" charset="-128"/>
                <a:ea typeface="ＭＳ 明朝" panose="02020609040205080304" pitchFamily="17" charset="-128"/>
              </a:rPr>
              <a:t>特定健康診査の受診率、特定保健指導対象者の割合、特定保健指導の実施率、特定保健指導の成果</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目標達成率、行動変容率</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、メタボリックシンドローム該当者及び予備群の減少率等について、客観的に評価を行います。</a:t>
            </a:r>
            <a:endParaRPr lang="en-US" altLang="ja-JP" sz="1200" dirty="0">
              <a:solidFill>
                <a:schemeClr val="tx1"/>
              </a:solidFill>
              <a:latin typeface="ＭＳ 明朝" panose="02020609040205080304" pitchFamily="17" charset="-128"/>
              <a:ea typeface="ＭＳ 明朝" panose="02020609040205080304" pitchFamily="17" charset="-128"/>
            </a:endParaRPr>
          </a:p>
          <a:p>
            <a:pPr algn="just">
              <a:lnSpc>
                <a:spcPct val="125000"/>
              </a:lnSpc>
              <a:spcBef>
                <a:spcPct val="0"/>
              </a:spcBef>
              <a:defRPr/>
            </a:pPr>
            <a:endParaRPr lang="en-US" altLang="ja-JP" sz="1200" dirty="0">
              <a:solidFill>
                <a:schemeClr val="tx1"/>
              </a:solidFill>
              <a:highlight>
                <a:srgbClr val="FFFF00"/>
              </a:highlight>
              <a:latin typeface="ＭＳ 明朝" panose="02020609040205080304" pitchFamily="17" charset="-128"/>
              <a:ea typeface="ＭＳ 明朝" panose="02020609040205080304" pitchFamily="17" charset="-128"/>
            </a:endParaRPr>
          </a:p>
          <a:p>
            <a:pPr algn="just">
              <a:lnSpc>
                <a:spcPct val="125000"/>
              </a:lnSpc>
              <a:spcBef>
                <a:spcPct val="0"/>
              </a:spcBef>
              <a:defRPr/>
            </a:pPr>
            <a:r>
              <a:rPr lang="en-US" altLang="ja-JP" sz="1400" dirty="0">
                <a:solidFill>
                  <a:schemeClr val="tx1"/>
                </a:solidFill>
                <a:latin typeface="ＭＳ 明朝" panose="02020609040205080304" pitchFamily="17" charset="-128"/>
                <a:ea typeface="ＭＳ 明朝" panose="02020609040205080304" pitchFamily="17" charset="-128"/>
              </a:rPr>
              <a:t>(2)</a:t>
            </a:r>
            <a:r>
              <a:rPr lang="ja-JP" altLang="en-US" sz="1400" dirty="0">
                <a:solidFill>
                  <a:schemeClr val="tx1"/>
                </a:solidFill>
                <a:latin typeface="ＭＳ 明朝" panose="02020609040205080304" pitchFamily="17" charset="-128"/>
                <a:ea typeface="ＭＳ 明朝" panose="02020609040205080304" pitchFamily="17" charset="-128"/>
              </a:rPr>
              <a:t>計画の見直し</a:t>
            </a:r>
            <a:endParaRPr lang="en-US" altLang="ja-JP" sz="1400" dirty="0">
              <a:solidFill>
                <a:schemeClr val="tx1"/>
              </a:solidFill>
              <a:latin typeface="ＭＳ 明朝" panose="02020609040205080304" pitchFamily="17" charset="-128"/>
              <a:ea typeface="ＭＳ 明朝" panose="02020609040205080304" pitchFamily="17" charset="-128"/>
            </a:endParaRPr>
          </a:p>
          <a:p>
            <a:pPr algn="just">
              <a:lnSpc>
                <a:spcPct val="125000"/>
              </a:lnSpc>
              <a:spcBef>
                <a:spcPct val="0"/>
              </a:spcBef>
              <a:defRPr/>
            </a:pPr>
            <a:r>
              <a:rPr lang="ja-JP" altLang="en-US" sz="1200" dirty="0">
                <a:solidFill>
                  <a:schemeClr val="tx1"/>
                </a:solidFill>
                <a:latin typeface="ＭＳ 明朝" panose="02020609040205080304" pitchFamily="17" charset="-128"/>
                <a:ea typeface="ＭＳ 明朝" panose="02020609040205080304" pitchFamily="17" charset="-128"/>
              </a:rPr>
              <a:t>　計画の見直しについては、毎年度目標の達成状況を評価し、必要に応じて見直しを行うものとします。</a:t>
            </a:r>
          </a:p>
        </p:txBody>
      </p:sp>
      <p:sp>
        <p:nvSpPr>
          <p:cNvPr id="11" name="タイトル_大_3">
            <a:extLst>
              <a:ext uri="{FF2B5EF4-FFF2-40B4-BE49-F238E27FC236}">
                <a16:creationId xmlns:a16="http://schemas.microsoft.com/office/drawing/2014/main" id="{2F136745-552D-3D0D-04D9-CC03FB4DBAD9}"/>
              </a:ext>
            </a:extLst>
          </p:cNvPr>
          <p:cNvSpPr txBox="1">
            <a:spLocks noChangeAspect="1"/>
          </p:cNvSpPr>
          <p:nvPr/>
        </p:nvSpPr>
        <p:spPr>
          <a:xfrm>
            <a:off x="-1" y="-600"/>
            <a:ext cx="6483927" cy="389392"/>
          </a:xfrm>
          <a:prstGeom prst="rect">
            <a:avLst/>
          </a:prstGeom>
          <a:solidFill>
            <a:srgbClr val="D9D9D9"/>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p>
            <a:pPr>
              <a:spcBef>
                <a:spcPct val="0"/>
              </a:spcBef>
              <a:defRPr/>
            </a:pPr>
            <a:r>
              <a:rPr kumimoji="0" lang="ja-JP" altLang="en-US" b="1" kern="0" dirty="0">
                <a:solidFill>
                  <a:schemeClr val="tx1"/>
                </a:solidFill>
                <a:latin typeface="ＭＳ 明朝" panose="02020609040205080304" pitchFamily="17" charset="-128"/>
                <a:ea typeface="ＭＳ 明朝" panose="02020609040205080304" pitchFamily="17" charset="-128"/>
              </a:rPr>
              <a:t>第</a:t>
            </a:r>
            <a:r>
              <a:rPr kumimoji="0" lang="en-US" altLang="ja-JP" b="1" kern="0" dirty="0">
                <a:solidFill>
                  <a:schemeClr val="tx1"/>
                </a:solidFill>
                <a:latin typeface="ＭＳ 明朝" panose="02020609040205080304" pitchFamily="17" charset="-128"/>
                <a:ea typeface="ＭＳ 明朝" panose="02020609040205080304" pitchFamily="17" charset="-128"/>
              </a:rPr>
              <a:t>5</a:t>
            </a:r>
            <a:r>
              <a:rPr kumimoji="0" lang="ja-JP" altLang="en-US" b="1" kern="0" dirty="0">
                <a:solidFill>
                  <a:schemeClr val="tx1"/>
                </a:solidFill>
                <a:latin typeface="ＭＳ 明朝" panose="02020609040205080304" pitchFamily="17" charset="-128"/>
                <a:ea typeface="ＭＳ 明朝" panose="02020609040205080304" pitchFamily="17" charset="-128"/>
              </a:rPr>
              <a:t>章　</a:t>
            </a:r>
            <a:r>
              <a:rPr lang="ja-JP" altLang="en-US" sz="1800" b="1" dirty="0">
                <a:latin typeface="ＭＳ 明朝" panose="02020609040205080304" pitchFamily="17" charset="-128"/>
                <a:ea typeface="ＭＳ 明朝" panose="02020609040205080304" pitchFamily="17" charset="-128"/>
              </a:rPr>
              <a:t>その他</a:t>
            </a:r>
            <a:endParaRPr kumimoji="0" lang="ja-JP" altLang="en-US" b="1" kern="0" dirty="0">
              <a:solidFill>
                <a:schemeClr val="tx1"/>
              </a:solidFill>
              <a:latin typeface="ＭＳ 明朝" panose="02020609040205080304" pitchFamily="17" charset="-128"/>
              <a:ea typeface="ＭＳ 明朝" panose="02020609040205080304" pitchFamily="17" charset="-128"/>
            </a:endParaRPr>
          </a:p>
        </p:txBody>
      </p:sp>
      <p:sp>
        <p:nvSpPr>
          <p:cNvPr id="15" name="テキスト ボックス 14">
            <a:extLst>
              <a:ext uri="{FF2B5EF4-FFF2-40B4-BE49-F238E27FC236}">
                <a16:creationId xmlns:a16="http://schemas.microsoft.com/office/drawing/2014/main" id="{109A7F44-B534-1861-6F39-1DF1AD60782B}"/>
              </a:ext>
            </a:extLst>
          </p:cNvPr>
          <p:cNvSpPr txBox="1">
            <a:spLocks noChangeAspect="1"/>
          </p:cNvSpPr>
          <p:nvPr/>
        </p:nvSpPr>
        <p:spPr>
          <a:xfrm>
            <a:off x="121550" y="3275856"/>
            <a:ext cx="5782833" cy="338554"/>
          </a:xfrm>
          <a:prstGeom prst="rect">
            <a:avLst/>
          </a:prstGeom>
          <a:noFill/>
          <a:ln>
            <a:noFill/>
          </a:ln>
        </p:spPr>
        <p:txBody>
          <a:bodyPr wrap="square" lIns="0" rIns="0" rtlCol="0" anchor="ctr" anchorCtr="0">
            <a:spAutoFit/>
          </a:bodyPr>
          <a:lstStyle/>
          <a:p>
            <a:r>
              <a:rPr lang="en-US" altLang="ja-JP" sz="1600" b="1" dirty="0">
                <a:latin typeface="ＭＳ 明朝" panose="02020609040205080304" pitchFamily="17" charset="-128"/>
                <a:ea typeface="ＭＳ 明朝" panose="02020609040205080304" pitchFamily="17" charset="-128"/>
              </a:rPr>
              <a:t>2.</a:t>
            </a:r>
            <a:r>
              <a:rPr lang="ja-JP" altLang="en-US" sz="1600" b="1" kern="0" dirty="0">
                <a:solidFill>
                  <a:sysClr val="windowText" lastClr="000000"/>
                </a:solidFill>
                <a:latin typeface="ＭＳ 明朝" panose="02020609040205080304" pitchFamily="17" charset="-128"/>
                <a:ea typeface="ＭＳ 明朝" panose="02020609040205080304" pitchFamily="17" charset="-128"/>
              </a:rPr>
              <a:t>特定健康診査等実施計画の公表及び周知</a:t>
            </a:r>
            <a:endParaRPr lang="ja-JP" altLang="en-US" sz="1600" b="1" dirty="0">
              <a:latin typeface="ＭＳ 明朝" panose="02020609040205080304" pitchFamily="17" charset="-128"/>
              <a:ea typeface="ＭＳ 明朝" panose="02020609040205080304" pitchFamily="17" charset="-128"/>
            </a:endParaRPr>
          </a:p>
        </p:txBody>
      </p:sp>
      <p:sp>
        <p:nvSpPr>
          <p:cNvPr id="16" name="テキスト ボックス 15">
            <a:extLst>
              <a:ext uri="{FF2B5EF4-FFF2-40B4-BE49-F238E27FC236}">
                <a16:creationId xmlns:a16="http://schemas.microsoft.com/office/drawing/2014/main" id="{37DC8226-0114-551D-4F04-64B6DB9D7A03}"/>
              </a:ext>
            </a:extLst>
          </p:cNvPr>
          <p:cNvSpPr txBox="1">
            <a:spLocks noChangeAspect="1"/>
          </p:cNvSpPr>
          <p:nvPr/>
        </p:nvSpPr>
        <p:spPr>
          <a:xfrm>
            <a:off x="121550" y="5146419"/>
            <a:ext cx="5782833" cy="338554"/>
          </a:xfrm>
          <a:prstGeom prst="rect">
            <a:avLst/>
          </a:prstGeom>
          <a:noFill/>
          <a:ln>
            <a:noFill/>
          </a:ln>
        </p:spPr>
        <p:txBody>
          <a:bodyPr wrap="square" lIns="0" rIns="0" rtlCol="0" anchor="ctr" anchorCtr="0">
            <a:spAutoFit/>
          </a:bodyPr>
          <a:lstStyle/>
          <a:p>
            <a:r>
              <a:rPr lang="en-US" altLang="ja-JP" sz="1600" b="1" dirty="0">
                <a:latin typeface="ＭＳ 明朝" panose="02020609040205080304" pitchFamily="17" charset="-128"/>
                <a:ea typeface="ＭＳ 明朝" panose="02020609040205080304" pitchFamily="17" charset="-128"/>
              </a:rPr>
              <a:t>3.</a:t>
            </a:r>
            <a:r>
              <a:rPr lang="ja-JP" altLang="en-US" sz="1600" b="1" kern="0" dirty="0">
                <a:solidFill>
                  <a:sysClr val="windowText" lastClr="000000"/>
                </a:solidFill>
                <a:latin typeface="ＭＳ 明朝" panose="02020609040205080304" pitchFamily="17" charset="-128"/>
                <a:ea typeface="ＭＳ 明朝" panose="02020609040205080304" pitchFamily="17" charset="-128"/>
              </a:rPr>
              <a:t>特定健康診査等実施計画の評価及び見直し</a:t>
            </a:r>
            <a:endParaRPr lang="ja-JP" altLang="en-US" sz="1600" b="1" dirty="0">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E5F87E5A-82A1-CB8A-7084-63B34AF2916C}"/>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pPr/>
              <a:t>112</a:t>
            </a:fld>
            <a:endParaRPr lang="ja-JP" altLang="en-US" dirty="0"/>
          </a:p>
        </p:txBody>
      </p:sp>
    </p:spTree>
    <p:extLst>
      <p:ext uri="{BB962C8B-B14F-4D97-AF65-F5344CB8AC3E}">
        <p14:creationId xmlns:p14="http://schemas.microsoft.com/office/powerpoint/2010/main" val="392966376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9571B72-75A3-4B5D-C5B9-4BDDABA7F698}"/>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pPr/>
              <a:t>113</a:t>
            </a:fld>
            <a:endParaRPr lang="ja-JP" altLang="en-US" dirty="0"/>
          </a:p>
        </p:txBody>
      </p:sp>
      <p:sp>
        <p:nvSpPr>
          <p:cNvPr id="3" name="テキスト ボックス 2">
            <a:extLst>
              <a:ext uri="{FF2B5EF4-FFF2-40B4-BE49-F238E27FC236}">
                <a16:creationId xmlns:a16="http://schemas.microsoft.com/office/drawing/2014/main" id="{A209EFAA-4A28-0B2D-C93A-8BAFE4F4D3C0}"/>
              </a:ext>
            </a:extLst>
          </p:cNvPr>
          <p:cNvSpPr txBox="1">
            <a:spLocks noChangeAspect="1"/>
          </p:cNvSpPr>
          <p:nvPr/>
        </p:nvSpPr>
        <p:spPr>
          <a:xfrm>
            <a:off x="170434" y="338554"/>
            <a:ext cx="6238800" cy="522259"/>
          </a:xfrm>
          <a:prstGeom prst="rect">
            <a:avLst/>
          </a:prstGeom>
          <a:noFill/>
          <a:ln>
            <a:noFill/>
          </a:ln>
        </p:spPr>
        <p:txBody>
          <a:bodyPr wrap="square" lIns="0" rIns="90000" rtlCol="0">
            <a:spAutoFit/>
          </a:bodyPr>
          <a:lstStyle/>
          <a:p>
            <a:pPr algn="just">
              <a:lnSpc>
                <a:spcPct val="125000"/>
              </a:lnSpc>
              <a:spcBef>
                <a:spcPct val="0"/>
              </a:spcBef>
              <a:defRPr/>
            </a:pPr>
            <a:r>
              <a:rPr lang="ja-JP" altLang="en-US" sz="1200" kern="0" dirty="0">
                <a:latin typeface="ＭＳ 明朝" panose="02020609040205080304" pitchFamily="17" charset="-128"/>
                <a:ea typeface="ＭＳ 明朝" panose="02020609040205080304" pitchFamily="17" charset="-128"/>
              </a:rPr>
              <a:t>　</a:t>
            </a:r>
            <a:r>
              <a:rPr lang="zh-TW" altLang="en-US" sz="1200" dirty="0">
                <a:latin typeface="ＭＳ 明朝" panose="02020609040205080304" pitchFamily="17" charset="-128"/>
                <a:ea typeface="ＭＳ 明朝" panose="02020609040205080304" pitchFamily="17" charset="-128"/>
              </a:rPr>
              <a:t>特定健康診査</a:t>
            </a:r>
            <a:r>
              <a:rPr lang="ja-JP" altLang="en-US" sz="1200" dirty="0">
                <a:latin typeface="ＭＳ 明朝" panose="02020609040205080304" pitchFamily="17" charset="-128"/>
                <a:ea typeface="ＭＳ 明朝" panose="02020609040205080304" pitchFamily="17" charset="-128"/>
              </a:rPr>
              <a:t>の実施に当たっては、庁内連携を図り、がん検診等他の関連する検</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健</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診と可能な限り連携して実施するものとします。</a:t>
            </a:r>
            <a:endParaRPr lang="en-US" altLang="ja-JP" sz="1200" dirty="0">
              <a:latin typeface="ＭＳ 明朝" panose="02020609040205080304" pitchFamily="17" charset="-128"/>
              <a:ea typeface="ＭＳ 明朝" panose="02020609040205080304" pitchFamily="17" charset="-128"/>
            </a:endParaRPr>
          </a:p>
        </p:txBody>
      </p:sp>
      <p:sp>
        <p:nvSpPr>
          <p:cNvPr id="4" name="テキスト ボックス 3">
            <a:extLst>
              <a:ext uri="{FF2B5EF4-FFF2-40B4-BE49-F238E27FC236}">
                <a16:creationId xmlns:a16="http://schemas.microsoft.com/office/drawing/2014/main" id="{05A9FAA7-52B0-4C38-3236-B90D5E5E7004}"/>
              </a:ext>
            </a:extLst>
          </p:cNvPr>
          <p:cNvSpPr txBox="1">
            <a:spLocks noChangeAspect="1"/>
          </p:cNvSpPr>
          <p:nvPr/>
        </p:nvSpPr>
        <p:spPr>
          <a:xfrm>
            <a:off x="121550" y="0"/>
            <a:ext cx="5782833" cy="338554"/>
          </a:xfrm>
          <a:prstGeom prst="rect">
            <a:avLst/>
          </a:prstGeom>
          <a:noFill/>
          <a:ln>
            <a:noFill/>
          </a:ln>
        </p:spPr>
        <p:txBody>
          <a:bodyPr wrap="square" lIns="0" rIns="0" rtlCol="0" anchor="ctr" anchorCtr="0">
            <a:spAutoFit/>
          </a:bodyPr>
          <a:lstStyle/>
          <a:p>
            <a:r>
              <a:rPr lang="en-US" altLang="ja-JP" sz="1600" b="1" dirty="0">
                <a:latin typeface="ＭＳ 明朝" panose="02020609040205080304" pitchFamily="17" charset="-128"/>
                <a:ea typeface="ＭＳ 明朝" panose="02020609040205080304" pitchFamily="17" charset="-128"/>
              </a:rPr>
              <a:t>4.</a:t>
            </a:r>
            <a:r>
              <a:rPr lang="ja-JP" altLang="en-US" sz="1600" b="1" kern="0" dirty="0">
                <a:latin typeface="ＭＳ 明朝" panose="02020609040205080304" pitchFamily="17" charset="-128"/>
                <a:ea typeface="ＭＳ 明朝" panose="02020609040205080304" pitchFamily="17" charset="-128"/>
              </a:rPr>
              <a:t>他の健診との連携</a:t>
            </a:r>
            <a:endParaRPr lang="ja-JP" altLang="en-US" sz="1600" b="1" dirty="0">
              <a:latin typeface="ＭＳ 明朝" panose="02020609040205080304" pitchFamily="17" charset="-128"/>
              <a:ea typeface="ＭＳ 明朝" panose="02020609040205080304" pitchFamily="17" charset="-128"/>
            </a:endParaRPr>
          </a:p>
        </p:txBody>
      </p:sp>
      <p:sp>
        <p:nvSpPr>
          <p:cNvPr id="5" name="テキスト ボックス 4">
            <a:extLst>
              <a:ext uri="{FF2B5EF4-FFF2-40B4-BE49-F238E27FC236}">
                <a16:creationId xmlns:a16="http://schemas.microsoft.com/office/drawing/2014/main" id="{35F6FD76-8879-D86F-B04E-1D3FE597C15C}"/>
              </a:ext>
            </a:extLst>
          </p:cNvPr>
          <p:cNvSpPr txBox="1">
            <a:spLocks noChangeAspect="1"/>
          </p:cNvSpPr>
          <p:nvPr/>
        </p:nvSpPr>
        <p:spPr>
          <a:xfrm>
            <a:off x="170434" y="1535995"/>
            <a:ext cx="6238800" cy="1324914"/>
          </a:xfrm>
          <a:prstGeom prst="rect">
            <a:avLst/>
          </a:prstGeom>
          <a:noFill/>
          <a:ln>
            <a:noFill/>
          </a:ln>
        </p:spPr>
        <p:txBody>
          <a:bodyPr wrap="square" lIns="0" rIns="90000" rtlCol="0">
            <a:spAutoFit/>
          </a:bodyPr>
          <a:lstStyle/>
          <a:p>
            <a:pPr algn="just">
              <a:lnSpc>
                <a:spcPct val="125000"/>
              </a:lnSpc>
            </a:pPr>
            <a:r>
              <a:rPr lang="en-US" altLang="ja-JP" sz="1400" dirty="0">
                <a:latin typeface="ＭＳ 明朝" panose="02020609040205080304" pitchFamily="17" charset="-128"/>
                <a:ea typeface="ＭＳ 明朝" panose="02020609040205080304" pitchFamily="17" charset="-128"/>
              </a:rPr>
              <a:t>(1)</a:t>
            </a:r>
            <a:r>
              <a:rPr lang="ja-JP" altLang="en-US" sz="1400" dirty="0">
                <a:latin typeface="ＭＳ 明朝" panose="02020609040205080304" pitchFamily="17" charset="-128"/>
                <a:ea typeface="ＭＳ 明朝" panose="02020609040205080304" pitchFamily="17" charset="-128"/>
              </a:rPr>
              <a:t>実施体制の確保</a:t>
            </a:r>
            <a:endParaRPr lang="en-US" altLang="ja-JP" sz="1400" dirty="0">
              <a:latin typeface="ＭＳ 明朝" panose="02020609040205080304" pitchFamily="17" charset="-128"/>
              <a:ea typeface="ＭＳ 明朝" panose="02020609040205080304" pitchFamily="17" charset="-128"/>
            </a:endParaRPr>
          </a:p>
          <a:p>
            <a:pPr algn="just">
              <a:lnSpc>
                <a:spcPct val="125000"/>
              </a:lnSpc>
            </a:pPr>
            <a:r>
              <a:rPr lang="ja-JP" altLang="en-US" sz="1200" dirty="0">
                <a:latin typeface="ＭＳ 明朝" panose="02020609040205080304" pitchFamily="17" charset="-128"/>
                <a:ea typeface="ＭＳ 明朝" panose="02020609040205080304" pitchFamily="17" charset="-128"/>
              </a:rPr>
              <a:t>　特定保健指導に係る人材育成･確保に努めます。</a:t>
            </a:r>
            <a:endParaRPr lang="en-US" altLang="ja-JP" sz="1200" dirty="0">
              <a:latin typeface="ＭＳ 明朝" panose="02020609040205080304" pitchFamily="17" charset="-128"/>
              <a:ea typeface="ＭＳ 明朝" panose="02020609040205080304" pitchFamily="17" charset="-128"/>
            </a:endParaRPr>
          </a:p>
          <a:p>
            <a:pPr algn="just">
              <a:lnSpc>
                <a:spcPct val="125000"/>
              </a:lnSpc>
            </a:pPr>
            <a:endParaRPr lang="en-US" altLang="ja-JP" sz="1200" dirty="0">
              <a:latin typeface="ＭＳ 明朝" panose="02020609040205080304" pitchFamily="17" charset="-128"/>
              <a:ea typeface="ＭＳ 明朝" panose="02020609040205080304" pitchFamily="17" charset="-128"/>
            </a:endParaRPr>
          </a:p>
          <a:p>
            <a:pPr algn="just">
              <a:lnSpc>
                <a:spcPct val="125000"/>
              </a:lnSpc>
            </a:pPr>
            <a:r>
              <a:rPr lang="en-US" altLang="ja-JP" sz="1400" dirty="0">
                <a:latin typeface="ＭＳ 明朝" panose="02020609040205080304" pitchFamily="17" charset="-128"/>
                <a:ea typeface="ＭＳ 明朝" panose="02020609040205080304" pitchFamily="17" charset="-128"/>
              </a:rPr>
              <a:t>(2)</a:t>
            </a:r>
            <a:r>
              <a:rPr lang="ja-JP" altLang="en-US" sz="1400" dirty="0">
                <a:latin typeface="ＭＳ 明朝" panose="02020609040205080304" pitchFamily="17" charset="-128"/>
                <a:ea typeface="ＭＳ 明朝" panose="02020609040205080304" pitchFamily="17" charset="-128"/>
              </a:rPr>
              <a:t>特定保健指導の実施方法の改善</a:t>
            </a:r>
            <a:endParaRPr lang="en-US" altLang="ja-JP" sz="1400" dirty="0">
              <a:latin typeface="ＭＳ 明朝" panose="02020609040205080304" pitchFamily="17" charset="-128"/>
              <a:ea typeface="ＭＳ 明朝" panose="02020609040205080304" pitchFamily="17" charset="-128"/>
            </a:endParaRPr>
          </a:p>
          <a:p>
            <a:pPr algn="just">
              <a:lnSpc>
                <a:spcPct val="125000"/>
              </a:lnSpc>
            </a:pPr>
            <a:r>
              <a:rPr lang="ja-JP" altLang="en-US" sz="1400" dirty="0">
                <a:latin typeface="ＭＳ 明朝" panose="02020609040205080304" pitchFamily="17" charset="-128"/>
                <a:ea typeface="ＭＳ 明朝" panose="02020609040205080304" pitchFamily="17" charset="-128"/>
              </a:rPr>
              <a:t>　</a:t>
            </a:r>
            <a:r>
              <a:rPr lang="ja-JP" altLang="en-US" sz="1200" dirty="0">
                <a:latin typeface="ＭＳ 明朝" panose="02020609040205080304" pitchFamily="17" charset="-128"/>
                <a:ea typeface="ＭＳ 明朝" panose="02020609040205080304" pitchFamily="17" charset="-128"/>
              </a:rPr>
              <a:t>特定健診の集団健診時に合わせた初回面談の実施に努めます。</a:t>
            </a:r>
            <a:endParaRPr lang="en-US" altLang="ja-JP" sz="1400" dirty="0">
              <a:latin typeface="ＭＳ 明朝" panose="02020609040205080304" pitchFamily="17" charset="-128"/>
              <a:ea typeface="ＭＳ 明朝" panose="02020609040205080304" pitchFamily="17" charset="-128"/>
            </a:endParaRPr>
          </a:p>
        </p:txBody>
      </p:sp>
      <p:sp>
        <p:nvSpPr>
          <p:cNvPr id="6" name="テキスト ボックス 5">
            <a:extLst>
              <a:ext uri="{FF2B5EF4-FFF2-40B4-BE49-F238E27FC236}">
                <a16:creationId xmlns:a16="http://schemas.microsoft.com/office/drawing/2014/main" id="{5FF8377E-6B4B-93AE-6662-F9403EC5C15B}"/>
              </a:ext>
            </a:extLst>
          </p:cNvPr>
          <p:cNvSpPr txBox="1">
            <a:spLocks noChangeAspect="1"/>
          </p:cNvSpPr>
          <p:nvPr/>
        </p:nvSpPr>
        <p:spPr>
          <a:xfrm>
            <a:off x="121550" y="1187624"/>
            <a:ext cx="5782833" cy="338554"/>
          </a:xfrm>
          <a:prstGeom prst="rect">
            <a:avLst/>
          </a:prstGeom>
          <a:noFill/>
          <a:ln>
            <a:noFill/>
          </a:ln>
        </p:spPr>
        <p:txBody>
          <a:bodyPr wrap="square" lIns="0" rIns="0" rtlCol="0" anchor="ctr" anchorCtr="0">
            <a:spAutoFit/>
          </a:bodyPr>
          <a:lstStyle/>
          <a:p>
            <a:r>
              <a:rPr lang="en-US" altLang="ja-JP" sz="1600" b="1" dirty="0">
                <a:latin typeface="ＭＳ 明朝" panose="02020609040205080304" pitchFamily="17" charset="-128"/>
                <a:ea typeface="ＭＳ 明朝" panose="02020609040205080304" pitchFamily="17" charset="-128"/>
              </a:rPr>
              <a:t>5.</a:t>
            </a:r>
            <a:r>
              <a:rPr lang="ja-JP" altLang="en-US" sz="1600" b="1" dirty="0">
                <a:latin typeface="ＭＳ 明朝" panose="02020609040205080304" pitchFamily="17" charset="-128"/>
                <a:ea typeface="ＭＳ 明朝" panose="02020609040205080304" pitchFamily="17" charset="-128"/>
              </a:rPr>
              <a:t>実施体制の確保及び実施方法の改善</a:t>
            </a:r>
          </a:p>
        </p:txBody>
      </p:sp>
    </p:spTree>
    <p:extLst>
      <p:ext uri="{BB962C8B-B14F-4D97-AF65-F5344CB8AC3E}">
        <p14:creationId xmlns:p14="http://schemas.microsoft.com/office/powerpoint/2010/main" val="267853211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767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a:spLocks noChangeAspect="1"/>
          </p:cNvSpPr>
          <p:nvPr/>
        </p:nvSpPr>
        <p:spPr>
          <a:xfrm>
            <a:off x="165100" y="190500"/>
            <a:ext cx="6238800" cy="361950"/>
          </a:xfrm>
          <a:prstGeom prst="rect">
            <a:avLst/>
          </a:prstGeom>
          <a:noFill/>
          <a:ln>
            <a:noFill/>
          </a:ln>
        </p:spPr>
        <p:txBody>
          <a:bodyPr wrap="square" lIns="0" rIns="90000" rtlCol="0">
            <a:noAutofit/>
          </a:bodyPr>
          <a:lstStyle/>
          <a:p>
            <a:pPr indent="-90488" algn="just">
              <a:lnSpc>
                <a:spcPct val="125000"/>
              </a:lnSpc>
              <a:spcBef>
                <a:spcPct val="0"/>
              </a:spcBef>
              <a:tabLst>
                <a:tab pos="0" algn="l"/>
              </a:tabLst>
              <a:defRPr/>
            </a:pPr>
            <a:r>
              <a:rPr lang="ja-JP" altLang="en-US" sz="1200" dirty="0">
                <a:latin typeface="ＭＳ 明朝" panose="02020609040205080304" pitchFamily="17" charset="-128"/>
                <a:ea typeface="ＭＳ 明朝" panose="02020609040205080304" pitchFamily="17" charset="-128"/>
                <a:cs typeface="Times New Roman" pitchFamily="18" charset="0"/>
              </a:rPr>
              <a:t>　以下は、</a:t>
            </a:r>
            <a:r>
              <a:rPr kumimoji="0" lang="ja-JP" altLang="en-US" sz="1200" kern="0" dirty="0">
                <a:solidFill>
                  <a:prstClr val="black"/>
                </a:solidFill>
                <a:latin typeface="ＭＳ 明朝" panose="02020609040205080304" pitchFamily="17" charset="-128"/>
                <a:ea typeface="ＭＳ 明朝" panose="02020609040205080304" pitchFamily="17" charset="-128"/>
              </a:rPr>
              <a:t>男女･年齢階層別被保険者数を年度別に示したものです。</a:t>
            </a:r>
            <a:endParaRPr kumimoji="0" lang="en-US" altLang="ja-JP" sz="1200" kern="0" dirty="0">
              <a:solidFill>
                <a:prstClr val="black"/>
              </a:solidFill>
              <a:latin typeface="ＭＳ 明朝" panose="02020609040205080304" pitchFamily="17" charset="-128"/>
              <a:ea typeface="ＭＳ 明朝" panose="02020609040205080304" pitchFamily="17" charset="-128"/>
            </a:endParaRPr>
          </a:p>
        </p:txBody>
      </p:sp>
      <p:sp>
        <p:nvSpPr>
          <p:cNvPr id="7" name="テキスト ボックス 2"/>
          <p:cNvSpPr txBox="1">
            <a:spLocks noChangeAspect="1" noChangeArrowheads="1"/>
          </p:cNvSpPr>
          <p:nvPr/>
        </p:nvSpPr>
        <p:spPr bwMode="auto">
          <a:xfrm>
            <a:off x="165100" y="637279"/>
            <a:ext cx="4324397" cy="361950"/>
          </a:xfrm>
          <a:prstGeom prst="rect">
            <a:avLst/>
          </a:prstGeom>
          <a:noFill/>
          <a:ln>
            <a:noFill/>
          </a:ln>
        </p:spPr>
        <p:txBody>
          <a:bodyPr wrap="square" lIns="0" tIns="36000" rIns="0" rtlCol="0">
            <a:noAutofit/>
          </a:bodyPr>
          <a:lstStyle>
            <a:defPPr>
              <a:defRPr lang="ja-JP"/>
            </a:defPPr>
            <a:lvl1pPr indent="115888">
              <a:lnSpc>
                <a:spcPct val="150000"/>
              </a:lnSpc>
              <a:defRPr sz="1000">
                <a:latin typeface="ＭＳ Ｐ明朝" pitchFamily="18" charset="-128"/>
                <a:ea typeface="ＭＳ Ｐ明朝" pitchFamily="18" charset="-128"/>
              </a:defRPr>
            </a:lvl1pPr>
          </a:lstStyle>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rPr>
              <a:t>年度別</a:t>
            </a:r>
            <a:r>
              <a:rPr kumimoji="0" lang="ja-JP" altLang="en-US" sz="1200" b="0" i="0" u="none" strike="noStrike" kern="0" cap="none" spc="0" normalizeH="0" noProof="0" dirty="0">
                <a:ln>
                  <a:noFill/>
                </a:ln>
                <a:solidFill>
                  <a:sysClr val="windowText" lastClr="000000"/>
                </a:solidFill>
                <a:effectLst/>
                <a:uLnTx/>
                <a:uFillTx/>
                <a:latin typeface="ＭＳ 明朝" panose="02020609040205080304" pitchFamily="17" charset="-128"/>
                <a:ea typeface="ＭＳ 明朝" panose="02020609040205080304" pitchFamily="17" charset="-128"/>
              </a:rPr>
              <a:t> </a:t>
            </a:r>
            <a:r>
              <a:rPr kumimoji="0" lang="ja-JP" altLang="en-US"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rPr>
              <a:t>男女･年齢階層別国民健康保険被保険者数</a:t>
            </a:r>
            <a:endParaRPr kumimoji="0" lang="ja-JP" sz="12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endParaRPr>
          </a:p>
        </p:txBody>
      </p:sp>
      <p:sp>
        <p:nvSpPr>
          <p:cNvPr id="8" name="テキスト ボックス 2"/>
          <p:cNvSpPr txBox="1">
            <a:spLocks noChangeAspect="1" noChangeArrowheads="1"/>
          </p:cNvSpPr>
          <p:nvPr/>
        </p:nvSpPr>
        <p:spPr bwMode="auto">
          <a:xfrm>
            <a:off x="5967616" y="737776"/>
            <a:ext cx="422915" cy="270977"/>
          </a:xfrm>
          <a:prstGeom prst="rect">
            <a:avLst/>
          </a:prstGeom>
          <a:noFill/>
          <a:ln>
            <a:noFill/>
          </a:ln>
        </p:spPr>
        <p:txBody>
          <a:bodyPr wrap="square" lIns="0" tIns="36000" rIns="0" rtlCol="0">
            <a:noAutofit/>
          </a:bodyPr>
          <a:lstStyle>
            <a:defPPr>
              <a:defRPr lang="ja-JP"/>
            </a:defPPr>
            <a:lvl1pPr indent="115888">
              <a:lnSpc>
                <a:spcPct val="150000"/>
              </a:lnSpc>
              <a:defRPr sz="1000">
                <a:latin typeface="ＭＳ Ｐ明朝" pitchFamily="18" charset="-128"/>
                <a:ea typeface="ＭＳ Ｐ明朝" pitchFamily="18" charset="-128"/>
              </a:defRPr>
            </a:lvl1pPr>
          </a:lstStyle>
          <a:p>
            <a:pPr marL="0" marR="0" lvl="0" indent="0" algn="r" defTabSz="914400" eaLnBrk="1" fontAlgn="auto" latinLnBrk="0" hangingPunct="1">
              <a:lnSpc>
                <a:spcPct val="15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rPr>
              <a:t>単位</a:t>
            </a:r>
            <a:r>
              <a:rPr kumimoji="0" lang="en-US" altLang="ja-JP" sz="8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rPr>
              <a:t>:</a:t>
            </a:r>
            <a:r>
              <a:rPr kumimoji="0" lang="ja-JP" altLang="en-US" sz="8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rPr>
              <a:t>人</a:t>
            </a:r>
            <a:endParaRPr kumimoji="0" lang="ja-JP" sz="800" b="0" i="0" u="none" strike="noStrike" kern="0" cap="none" spc="0" normalizeH="0" baseline="0" noProof="0" dirty="0">
              <a:ln>
                <a:noFill/>
              </a:ln>
              <a:solidFill>
                <a:sysClr val="windowText" lastClr="000000"/>
              </a:solidFill>
              <a:effectLst/>
              <a:uLnTx/>
              <a:uFillTx/>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D1C22967-3B95-46AD-88E8-381CE01312BE}"/>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11</a:t>
            </a:fld>
            <a:endParaRPr lang="ja-JP" altLang="en-US" dirty="0"/>
          </a:p>
        </p:txBody>
      </p:sp>
      <p:sp>
        <p:nvSpPr>
          <p:cNvPr id="4" name="注釈文章 9">
            <a:extLst>
              <a:ext uri="{FF2B5EF4-FFF2-40B4-BE49-F238E27FC236}">
                <a16:creationId xmlns:a16="http://schemas.microsoft.com/office/drawing/2014/main" id="{E63AB24C-BD55-DA5E-58F7-5FD7EBCC9234}"/>
              </a:ext>
            </a:extLst>
          </p:cNvPr>
          <p:cNvSpPr txBox="1">
            <a:spLocks noChangeAspect="1"/>
          </p:cNvSpPr>
          <p:nvPr/>
        </p:nvSpPr>
        <p:spPr>
          <a:xfrm>
            <a:off x="165100" y="8394825"/>
            <a:ext cx="5761116" cy="215444"/>
          </a:xfrm>
          <a:prstGeom prst="rect">
            <a:avLst/>
          </a:prstGeom>
          <a:noFill/>
        </p:spPr>
        <p:txBody>
          <a:bodyPr wrap="square" lIns="0" rtlCol="0">
            <a:spAutoFit/>
          </a:bodyPr>
          <a:lstStyle/>
          <a:p>
            <a:r>
              <a:rPr lang="ja-JP" altLang="en-US" sz="800" dirty="0">
                <a:latin typeface="ＭＳ 明朝"/>
                <a:ea typeface="ＭＳ 明朝"/>
              </a:rPr>
              <a:t>出典</a:t>
            </a:r>
            <a:r>
              <a:rPr lang="en-US" altLang="ja-JP" sz="800" dirty="0">
                <a:latin typeface="ＭＳ 明朝"/>
                <a:ea typeface="ＭＳ 明朝"/>
              </a:rPr>
              <a:t>:</a:t>
            </a:r>
            <a:r>
              <a:rPr lang="ja-JP" altLang="en-US" sz="800" dirty="0">
                <a:latin typeface="ＭＳ 明朝"/>
                <a:ea typeface="ＭＳ 明朝"/>
              </a:rPr>
              <a:t>国保データベース</a:t>
            </a:r>
            <a:r>
              <a:rPr lang="en-US" altLang="ja-JP" sz="800" dirty="0">
                <a:latin typeface="ＭＳ 明朝"/>
                <a:ea typeface="ＭＳ 明朝"/>
              </a:rPr>
              <a:t>(KDB)</a:t>
            </a:r>
            <a:r>
              <a:rPr lang="ja-JP" altLang="en-US" sz="800" dirty="0">
                <a:latin typeface="ＭＳ 明朝"/>
                <a:ea typeface="ＭＳ 明朝"/>
              </a:rPr>
              <a:t>システム </a:t>
            </a:r>
            <a:r>
              <a:rPr lang="en-US" altLang="ja-JP" sz="800" dirty="0">
                <a:latin typeface="ＭＳ 明朝"/>
                <a:ea typeface="ＭＳ 明朝"/>
              </a:rPr>
              <a:t>｢</a:t>
            </a:r>
            <a:r>
              <a:rPr lang="ja-JP" altLang="en-US" sz="800" dirty="0">
                <a:latin typeface="ＭＳ 明朝"/>
                <a:ea typeface="ＭＳ 明朝"/>
              </a:rPr>
              <a:t>人口及び被保険者の状況</a:t>
            </a:r>
            <a:r>
              <a:rPr lang="en-US" altLang="ja-JP" sz="800" dirty="0">
                <a:latin typeface="ＭＳ 明朝"/>
                <a:ea typeface="ＭＳ 明朝"/>
              </a:rPr>
              <a:t>｣</a:t>
            </a:r>
            <a:endParaRPr lang="ja-JP" altLang="en-US" sz="800" dirty="0">
              <a:latin typeface="ＭＳ 明朝"/>
              <a:ea typeface="ＭＳ 明朝"/>
            </a:endParaRPr>
          </a:p>
        </p:txBody>
      </p:sp>
      <p:pic>
        <p:nvPicPr>
          <p:cNvPr id="3" name="table9">
            <a:extLst>
              <a:ext uri="{FF2B5EF4-FFF2-40B4-BE49-F238E27FC236}">
                <a16:creationId xmlns:a16="http://schemas.microsoft.com/office/drawing/2014/main" id="{E9800893-8243-4ADA-943B-D55C60E1C6ED}"/>
              </a:ext>
            </a:extLst>
          </p:cNvPr>
          <p:cNvPicPr>
            <a:picLocks/>
          </p:cNvPicPr>
          <p:nvPr/>
        </p:nvPicPr>
        <p:blipFill>
          <a:blip r:embed="rId2"/>
          <a:stretch>
            <a:fillRect/>
          </a:stretch>
        </p:blipFill>
        <p:spPr>
          <a:xfrm>
            <a:off x="165100" y="965200"/>
            <a:ext cx="642620" cy="3683000"/>
          </a:xfrm>
          <a:prstGeom prst="rect">
            <a:avLst/>
          </a:prstGeom>
        </p:spPr>
      </p:pic>
      <p:pic>
        <p:nvPicPr>
          <p:cNvPr id="6" name="table10">
            <a:extLst>
              <a:ext uri="{FF2B5EF4-FFF2-40B4-BE49-F238E27FC236}">
                <a16:creationId xmlns:a16="http://schemas.microsoft.com/office/drawing/2014/main" id="{9AC2F318-4955-448E-93FC-4A97F5617BC5}"/>
              </a:ext>
            </a:extLst>
          </p:cNvPr>
          <p:cNvPicPr>
            <a:picLocks/>
          </p:cNvPicPr>
          <p:nvPr/>
        </p:nvPicPr>
        <p:blipFill>
          <a:blip r:embed="rId3"/>
          <a:stretch>
            <a:fillRect/>
          </a:stretch>
        </p:blipFill>
        <p:spPr>
          <a:xfrm>
            <a:off x="795020" y="965200"/>
            <a:ext cx="5605780" cy="3683000"/>
          </a:xfrm>
          <a:prstGeom prst="rect">
            <a:avLst/>
          </a:prstGeom>
        </p:spPr>
      </p:pic>
      <p:pic>
        <p:nvPicPr>
          <p:cNvPr id="9" name="table11">
            <a:extLst>
              <a:ext uri="{FF2B5EF4-FFF2-40B4-BE49-F238E27FC236}">
                <a16:creationId xmlns:a16="http://schemas.microsoft.com/office/drawing/2014/main" id="{78DC2C9E-97EC-4929-9A3B-6232452F8757}"/>
              </a:ext>
            </a:extLst>
          </p:cNvPr>
          <p:cNvPicPr>
            <a:picLocks/>
          </p:cNvPicPr>
          <p:nvPr/>
        </p:nvPicPr>
        <p:blipFill>
          <a:blip r:embed="rId4"/>
          <a:stretch>
            <a:fillRect/>
          </a:stretch>
        </p:blipFill>
        <p:spPr>
          <a:xfrm>
            <a:off x="165100" y="4715510"/>
            <a:ext cx="642620" cy="3683000"/>
          </a:xfrm>
          <a:prstGeom prst="rect">
            <a:avLst/>
          </a:prstGeom>
        </p:spPr>
      </p:pic>
      <p:pic>
        <p:nvPicPr>
          <p:cNvPr id="10" name="table12">
            <a:extLst>
              <a:ext uri="{FF2B5EF4-FFF2-40B4-BE49-F238E27FC236}">
                <a16:creationId xmlns:a16="http://schemas.microsoft.com/office/drawing/2014/main" id="{32D189F6-33F9-417D-B5FB-7482E8C1A678}"/>
              </a:ext>
            </a:extLst>
          </p:cNvPr>
          <p:cNvPicPr>
            <a:picLocks/>
          </p:cNvPicPr>
          <p:nvPr/>
        </p:nvPicPr>
        <p:blipFill>
          <a:blip r:embed="rId5"/>
          <a:stretch>
            <a:fillRect/>
          </a:stretch>
        </p:blipFill>
        <p:spPr>
          <a:xfrm>
            <a:off x="795020" y="4715510"/>
            <a:ext cx="3741420" cy="3683000"/>
          </a:xfrm>
          <a:prstGeom prst="rect">
            <a:avLst/>
          </a:prstGeom>
        </p:spPr>
      </p:pic>
    </p:spTree>
    <p:extLst>
      <p:ext uri="{BB962C8B-B14F-4D97-AF65-F5344CB8AC3E}">
        <p14:creationId xmlns:p14="http://schemas.microsoft.com/office/powerpoint/2010/main" val="2738945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a:spLocks noChangeAspect="1"/>
          </p:cNvSpPr>
          <p:nvPr/>
        </p:nvSpPr>
        <p:spPr>
          <a:xfrm>
            <a:off x="165100" y="1691680"/>
            <a:ext cx="6294377" cy="276999"/>
          </a:xfrm>
          <a:prstGeom prst="rect">
            <a:avLst/>
          </a:prstGeom>
          <a:noFill/>
          <a:ln>
            <a:noFill/>
          </a:ln>
        </p:spPr>
        <p:txBody>
          <a:bodyPr wrap="square" lIns="0" rIns="0" rtlCol="0" anchor="ctr" anchorCtr="0">
            <a:spAutoFit/>
          </a:bodyPr>
          <a:lstStyle/>
          <a:p>
            <a:pPr>
              <a:spcBef>
                <a:spcPct val="0"/>
              </a:spcBef>
              <a:defRPr/>
            </a:pPr>
            <a:r>
              <a:rPr lang="ja-JP" altLang="en-US" sz="1200" dirty="0">
                <a:latin typeface="ＭＳ 明朝" panose="02020609040205080304" pitchFamily="17" charset="-128"/>
                <a:ea typeface="ＭＳ 明朝" panose="02020609040205080304" pitchFamily="17" charset="-128"/>
              </a:rPr>
              <a:t>医療基礎</a:t>
            </a:r>
            <a:r>
              <a:rPr lang="ja-JP" altLang="en-US" sz="1200">
                <a:latin typeface="ＭＳ 明朝" panose="02020609040205080304" pitchFamily="17" charset="-128"/>
                <a:ea typeface="ＭＳ 明朝" panose="02020609040205080304" pitchFamily="17" charset="-128"/>
              </a:rPr>
              <a:t>情報</a:t>
            </a:r>
            <a:r>
              <a:rPr lang="en-US" altLang="ja-JP" sz="1200">
                <a:latin typeface="ＭＳ 明朝" panose="02020609040205080304" pitchFamily="17" charset="-128"/>
                <a:ea typeface="ＭＳ 明朝" panose="02020609040205080304" pitchFamily="17" charset="-128"/>
              </a:rPr>
              <a:t>(</a:t>
            </a:r>
            <a:r>
              <a:rPr lang="ja-JP" altLang="en-US" sz="1200">
                <a:latin typeface="ＭＳ 明朝" panose="02020609040205080304" pitchFamily="17" charset="-128"/>
                <a:ea typeface="ＭＳ 明朝" panose="02020609040205080304" pitchFamily="17" charset="-128"/>
              </a:rPr>
              <a:t>令和</a:t>
            </a:r>
            <a:r>
              <a:rPr lang="en-US" altLang="ja-JP" sz="120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年度</a:t>
            </a:r>
            <a:r>
              <a:rPr lang="en-US" altLang="ja-JP" sz="1200">
                <a:latin typeface="ＭＳ 明朝" panose="02020609040205080304" pitchFamily="17" charset="-128"/>
                <a:ea typeface="ＭＳ 明朝" panose="02020609040205080304" pitchFamily="17" charset="-128"/>
              </a:rPr>
              <a:t>)</a:t>
            </a:r>
            <a:endParaRPr lang="en-US" altLang="ja-JP" sz="1200" dirty="0">
              <a:latin typeface="ＭＳ 明朝" panose="02020609040205080304" pitchFamily="17" charset="-128"/>
              <a:ea typeface="ＭＳ 明朝" panose="02020609040205080304" pitchFamily="17" charset="-128"/>
            </a:endParaRPr>
          </a:p>
        </p:txBody>
      </p:sp>
      <p:sp>
        <p:nvSpPr>
          <p:cNvPr id="10" name="注釈文章 9"/>
          <p:cNvSpPr txBox="1">
            <a:spLocks noChangeAspect="1"/>
          </p:cNvSpPr>
          <p:nvPr/>
        </p:nvSpPr>
        <p:spPr>
          <a:xfrm>
            <a:off x="170434" y="7324348"/>
            <a:ext cx="6294377" cy="338554"/>
          </a:xfrm>
          <a:prstGeom prst="rect">
            <a:avLst/>
          </a:prstGeom>
          <a:noFill/>
        </p:spPr>
        <p:txBody>
          <a:bodyPr wrap="square" lIns="0" rIns="9000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一人当たり医療費</a:t>
            </a:r>
            <a:r>
              <a:rPr lang="en-US" altLang="ja-JP" sz="800" dirty="0">
                <a:latin typeface="ＭＳ 明朝" panose="02020609040205080304" pitchFamily="17" charset="-128"/>
                <a:ea typeface="ＭＳ 明朝" panose="02020609040205080304" pitchFamily="17" charset="-128"/>
              </a:rPr>
              <a:t>…1</a:t>
            </a:r>
            <a:r>
              <a:rPr lang="ja-JP" altLang="en-US" sz="800" dirty="0">
                <a:latin typeface="ＭＳ 明朝" panose="02020609040205080304" pitchFamily="17" charset="-128"/>
                <a:ea typeface="ＭＳ 明朝" panose="02020609040205080304" pitchFamily="17" charset="-128"/>
              </a:rPr>
              <a:t>カ月分相当。</a:t>
            </a:r>
          </a:p>
        </p:txBody>
      </p:sp>
      <p:sp>
        <p:nvSpPr>
          <p:cNvPr id="7" name="タイトル 1"/>
          <p:cNvSpPr txBox="1">
            <a:spLocks noChangeAspect="1"/>
          </p:cNvSpPr>
          <p:nvPr/>
        </p:nvSpPr>
        <p:spPr>
          <a:xfrm>
            <a:off x="165100" y="330524"/>
            <a:ext cx="6238800" cy="387422"/>
          </a:xfrm>
          <a:prstGeom prst="rect">
            <a:avLst/>
          </a:prstGeom>
          <a:ln>
            <a:noFill/>
          </a:ln>
        </p:spPr>
        <p:txBody>
          <a:bodyPr vert="horz" lIns="0" tIns="45720" rIns="90000" bIns="45720" rtlCol="0" anchor="t">
            <a:noAutofit/>
          </a:bodyPr>
          <a:lstStyle/>
          <a:p>
            <a:pPr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以下は、本市の令和</a:t>
            </a:r>
            <a:r>
              <a:rPr lang="en-US" altLang="ja-JP" sz="1200" dirty="0">
                <a:latin typeface="ＭＳ 明朝" panose="02020609040205080304" pitchFamily="17" charset="-128"/>
                <a:ea typeface="ＭＳ 明朝" panose="02020609040205080304" pitchFamily="17" charset="-128"/>
                <a:cs typeface="Times New Roman" pitchFamily="18" charset="0"/>
              </a:rPr>
              <a:t>4</a:t>
            </a:r>
            <a:r>
              <a:rPr lang="ja-JP" altLang="en-US" sz="1200" dirty="0">
                <a:latin typeface="ＭＳ 明朝" panose="02020609040205080304" pitchFamily="17" charset="-128"/>
                <a:ea typeface="ＭＳ 明朝" panose="02020609040205080304" pitchFamily="17" charset="-128"/>
                <a:cs typeface="Times New Roman" pitchFamily="18" charset="0"/>
              </a:rPr>
              <a:t>年度における、医療基礎情報を</a:t>
            </a:r>
            <a:r>
              <a:rPr lang="ja-JP" altLang="en-US" sz="1200" dirty="0">
                <a:latin typeface="ＭＳ 明朝" panose="02020609040205080304" pitchFamily="17" charset="-128"/>
                <a:ea typeface="ＭＳ 明朝" panose="02020609040205080304" pitchFamily="17" charset="-128"/>
              </a:rPr>
              <a:t>示したものです</a:t>
            </a:r>
            <a:r>
              <a:rPr lang="ja-JP" altLang="en-US"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MS Mincho"/>
                <a:ea typeface="MS Mincho"/>
                <a:cs typeface="MS Mincho"/>
                <a:sym typeface="MS Mincho"/>
              </a:rPr>
              <a:t>本市の受診率は</a:t>
            </a:r>
            <a:r>
              <a:rPr lang="en-US" altLang="ja-JP" sz="1200" dirty="0">
                <a:latin typeface="MS Mincho"/>
                <a:ea typeface="MS Mincho"/>
                <a:cs typeface="MS Mincho"/>
                <a:sym typeface="MS Mincho"/>
              </a:rPr>
              <a:t>860.7</a:t>
            </a:r>
            <a:r>
              <a:rPr lang="ja-JP" altLang="en-US" sz="1200" dirty="0">
                <a:latin typeface="MS Mincho"/>
                <a:ea typeface="MS Mincho"/>
                <a:cs typeface="MS Mincho"/>
                <a:sym typeface="MS Mincho"/>
              </a:rPr>
              <a:t>であり、秋田県と比較すると</a:t>
            </a:r>
            <a:r>
              <a:rPr lang="en-US" altLang="ja-JP" sz="1200" dirty="0">
                <a:latin typeface="MS Mincho"/>
                <a:ea typeface="MS Mincho"/>
                <a:cs typeface="MS Mincho"/>
                <a:sym typeface="MS Mincho"/>
              </a:rPr>
              <a:t>74.4</a:t>
            </a:r>
            <a:r>
              <a:rPr lang="ja-JP" altLang="en-US" sz="1200" dirty="0">
                <a:latin typeface="MS Mincho"/>
                <a:ea typeface="MS Mincho"/>
                <a:cs typeface="MS Mincho"/>
                <a:sym typeface="MS Mincho"/>
              </a:rPr>
              <a:t>ポイント高いです。また、一件当たり医療費は</a:t>
            </a:r>
            <a:r>
              <a:rPr lang="en-US" altLang="ja-JP" sz="1200" dirty="0">
                <a:latin typeface="MS Mincho"/>
                <a:ea typeface="MS Mincho"/>
                <a:cs typeface="MS Mincho"/>
                <a:sym typeface="MS Mincho"/>
              </a:rPr>
              <a:t>35,860</a:t>
            </a:r>
            <a:r>
              <a:rPr lang="ja-JP" altLang="en-US" sz="1200" dirty="0">
                <a:latin typeface="MS Mincho"/>
                <a:ea typeface="MS Mincho"/>
                <a:cs typeface="MS Mincho"/>
                <a:sym typeface="MS Mincho"/>
              </a:rPr>
              <a:t>円であり、秋田県より</a:t>
            </a:r>
            <a:r>
              <a:rPr lang="en-US" altLang="ja-JP" sz="1200" dirty="0">
                <a:latin typeface="MS Mincho"/>
                <a:ea typeface="MS Mincho"/>
                <a:cs typeface="MS Mincho"/>
                <a:sym typeface="MS Mincho"/>
              </a:rPr>
              <a:t>11.7%</a:t>
            </a:r>
            <a:r>
              <a:rPr lang="ja-JP" altLang="en-US" sz="1200" dirty="0">
                <a:latin typeface="MS Mincho"/>
                <a:ea typeface="MS Mincho"/>
                <a:cs typeface="MS Mincho"/>
                <a:sym typeface="MS Mincho"/>
              </a:rPr>
              <a:t>低いです。外来・入院別にみると、外来においては受診率は秋田県より高く、一件当たり医療費は秋田県より低いです。入院においては入院率・一件当たり医療費いずれも秋田県より低いです。</a:t>
            </a:r>
            <a:endParaRPr lang="en-US" altLang="ja-JP" sz="1200" dirty="0">
              <a:latin typeface="ＭＳ 明朝" panose="02020609040205080304" pitchFamily="17" charset="-128"/>
              <a:ea typeface="ＭＳ 明朝" panose="02020609040205080304" pitchFamily="17" charset="-128"/>
              <a:cs typeface="Times New Roman" pitchFamily="18" charset="0"/>
            </a:endParaRPr>
          </a:p>
          <a:p>
            <a:pPr lvl="0" algn="just" fontAlgn="base">
              <a:lnSpc>
                <a:spcPct val="125000"/>
              </a:lnSpc>
              <a:spcBef>
                <a:spcPct val="0"/>
              </a:spcBef>
              <a:spcAft>
                <a:spcPct val="0"/>
              </a:spcAft>
            </a:pPr>
            <a:endParaRPr lang="en-US" altLang="ja-JP" sz="1200" dirty="0">
              <a:latin typeface="ＭＳ 明朝" panose="02020609040205080304" pitchFamily="17" charset="-128"/>
              <a:ea typeface="ＭＳ 明朝" panose="02020609040205080304" pitchFamily="17" charset="-128"/>
              <a:cs typeface="Times New Roman" pitchFamily="18" charset="0"/>
            </a:endParaRPr>
          </a:p>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mj-cs"/>
              </a:rPr>
              <a:t>　</a:t>
            </a:r>
            <a:endParaRPr kumimoji="1" lang="ja-JP" altLang="ja-JP"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mj-cs"/>
            </a:endParaRPr>
          </a:p>
        </p:txBody>
      </p:sp>
      <p:sp>
        <p:nvSpPr>
          <p:cNvPr id="2" name="スライド番号プレースホルダー 1">
            <a:extLst>
              <a:ext uri="{FF2B5EF4-FFF2-40B4-BE49-F238E27FC236}">
                <a16:creationId xmlns:a16="http://schemas.microsoft.com/office/drawing/2014/main" id="{1B61FEA0-1E6C-4B97-A9C0-9AAAF4A8CA7D}"/>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12</a:t>
            </a:fld>
            <a:endParaRPr lang="ja-JP" altLang="en-US" dirty="0"/>
          </a:p>
        </p:txBody>
      </p:sp>
      <p:sp>
        <p:nvSpPr>
          <p:cNvPr id="6" name="テキスト ボックス 5">
            <a:extLst>
              <a:ext uri="{FF2B5EF4-FFF2-40B4-BE49-F238E27FC236}">
                <a16:creationId xmlns:a16="http://schemas.microsoft.com/office/drawing/2014/main" id="{ED18B51B-1125-4036-94A0-8EEAC1E1478A}"/>
              </a:ext>
            </a:extLst>
          </p:cNvPr>
          <p:cNvSpPr txBox="1">
            <a:spLocks noChangeAspect="1"/>
          </p:cNvSpPr>
          <p:nvPr/>
        </p:nvSpPr>
        <p:spPr>
          <a:xfrm>
            <a:off x="121550" y="0"/>
            <a:ext cx="5782833" cy="338554"/>
          </a:xfrm>
          <a:prstGeom prst="rect">
            <a:avLst/>
          </a:prstGeom>
          <a:noFill/>
          <a:ln>
            <a:noFill/>
          </a:ln>
        </p:spPr>
        <p:txBody>
          <a:bodyPr wrap="square" lIns="0" rIns="90000" rtlCol="0">
            <a:spAutoFit/>
          </a:bodyPr>
          <a:lstStyle/>
          <a:p>
            <a:r>
              <a:rPr lang="en-US" altLang="ja-JP" sz="1600" b="1" dirty="0">
                <a:latin typeface="ＭＳ 明朝" panose="02020609040205080304" pitchFamily="17" charset="-128"/>
                <a:ea typeface="ＭＳ 明朝" panose="02020609040205080304" pitchFamily="17" charset="-128"/>
              </a:rPr>
              <a:t>3.</a:t>
            </a:r>
            <a:r>
              <a:rPr lang="ja-JP" altLang="en-US" sz="1600" b="1" dirty="0">
                <a:latin typeface="ＭＳ 明朝" panose="02020609040205080304" pitchFamily="17" charset="-128"/>
                <a:ea typeface="ＭＳ 明朝" panose="02020609040205080304" pitchFamily="17" charset="-128"/>
              </a:rPr>
              <a:t>医療基礎情報</a:t>
            </a:r>
            <a:endParaRPr lang="ja-JP" altLang="ja-JP" sz="1600" dirty="0">
              <a:latin typeface="ＭＳ 明朝" panose="02020609040205080304" pitchFamily="17" charset="-128"/>
              <a:ea typeface="ＭＳ 明朝" panose="02020609040205080304" pitchFamily="17" charset="-128"/>
            </a:endParaRPr>
          </a:p>
        </p:txBody>
      </p:sp>
      <p:pic>
        <p:nvPicPr>
          <p:cNvPr id="3" name="table13">
            <a:extLst>
              <a:ext uri="{FF2B5EF4-FFF2-40B4-BE49-F238E27FC236}">
                <a16:creationId xmlns:a16="http://schemas.microsoft.com/office/drawing/2014/main" id="{CA7ABCA0-78A7-430E-8431-94A9C9937EA3}"/>
              </a:ext>
            </a:extLst>
          </p:cNvPr>
          <p:cNvPicPr>
            <a:picLocks noChangeAspect="1"/>
          </p:cNvPicPr>
          <p:nvPr/>
        </p:nvPicPr>
        <p:blipFill>
          <a:blip r:embed="rId2"/>
          <a:stretch>
            <a:fillRect/>
          </a:stretch>
        </p:blipFill>
        <p:spPr>
          <a:xfrm>
            <a:off x="165100" y="1971680"/>
            <a:ext cx="5073819" cy="5359400"/>
          </a:xfrm>
          <a:prstGeom prst="rect">
            <a:avLst/>
          </a:prstGeom>
        </p:spPr>
      </p:pic>
    </p:spTree>
    <p:extLst>
      <p:ext uri="{BB962C8B-B14F-4D97-AF65-F5344CB8AC3E}">
        <p14:creationId xmlns:p14="http://schemas.microsoft.com/office/powerpoint/2010/main" val="145710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DB60E128-5615-841A-A261-6B801967D85A}"/>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13</a:t>
            </a:fld>
            <a:endParaRPr lang="ja-JP" altLang="en-US" dirty="0">
              <a:latin typeface="ＭＳ 明朝" panose="02020609040205080304" pitchFamily="17" charset="-128"/>
              <a:ea typeface="ＭＳ 明朝" panose="02020609040205080304" pitchFamily="17" charset="-128"/>
            </a:endParaRPr>
          </a:p>
        </p:txBody>
      </p:sp>
      <p:sp>
        <p:nvSpPr>
          <p:cNvPr id="6" name="Rectangle 5">
            <a:extLst>
              <a:ext uri="{FF2B5EF4-FFF2-40B4-BE49-F238E27FC236}">
                <a16:creationId xmlns:a16="http://schemas.microsoft.com/office/drawing/2014/main" id="{81E17585-A06F-967B-407A-0287ECEDE868}"/>
              </a:ext>
            </a:extLst>
          </p:cNvPr>
          <p:cNvSpPr>
            <a:spLocks noChangeAspect="1" noChangeArrowheads="1"/>
          </p:cNvSpPr>
          <p:nvPr/>
        </p:nvSpPr>
        <p:spPr bwMode="auto">
          <a:xfrm>
            <a:off x="165099" y="2770055"/>
            <a:ext cx="6149975" cy="265182"/>
          </a:xfrm>
          <a:prstGeom prst="rect">
            <a:avLst/>
          </a:prstGeom>
          <a:noFill/>
          <a:ln>
            <a:noFill/>
          </a:ln>
        </p:spPr>
        <p:txBody>
          <a:bodyPr wrap="square" lIns="0" tIns="34017" rIns="9000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864017"/>
            <a:r>
              <a:rPr kumimoji="0" lang="en-US" altLang="ja-JP" sz="1200" kern="0" dirty="0">
                <a:solidFill>
                  <a:sysClr val="windowText" lastClr="000000"/>
                </a:solidFill>
                <a:latin typeface="ＭＳ 明朝" panose="02020609040205080304" pitchFamily="17" charset="-128"/>
                <a:ea typeface="ＭＳ 明朝" panose="02020609040205080304" pitchFamily="17" charset="-128"/>
              </a:rPr>
              <a:t>(</a:t>
            </a:r>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男性</a:t>
            </a:r>
            <a:r>
              <a:rPr kumimoji="0" lang="en-US" altLang="ja-JP" sz="1200" kern="0" dirty="0">
                <a:solidFill>
                  <a:sysClr val="windowText" lastClr="000000"/>
                </a:solidFill>
                <a:latin typeface="ＭＳ 明朝" panose="02020609040205080304" pitchFamily="17" charset="-128"/>
                <a:ea typeface="ＭＳ 明朝" panose="02020609040205080304" pitchFamily="17" charset="-128"/>
              </a:rPr>
              <a:t>)</a:t>
            </a:r>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平均余命と平均自立期間、日常生活に制限がある期間の</a:t>
            </a:r>
            <a:r>
              <a:rPr kumimoji="0" lang="ja-JP" altLang="en-US" sz="1200" kern="0">
                <a:solidFill>
                  <a:sysClr val="windowText" lastClr="000000"/>
                </a:solidFill>
                <a:latin typeface="ＭＳ 明朝" panose="02020609040205080304" pitchFamily="17" charset="-128"/>
                <a:ea typeface="ＭＳ 明朝" panose="02020609040205080304" pitchFamily="17" charset="-128"/>
              </a:rPr>
              <a:t>平均</a:t>
            </a:r>
            <a:r>
              <a:rPr lang="en-US" altLang="ja-JP" sz="1200">
                <a:latin typeface="ＭＳ 明朝" panose="02020609040205080304" pitchFamily="17" charset="-128"/>
                <a:ea typeface="ＭＳ 明朝" panose="02020609040205080304" pitchFamily="17" charset="-128"/>
                <a:cs typeface="ＭＳ Ｐゴシック" pitchFamily="50" charset="-128"/>
              </a:rPr>
              <a:t>(</a:t>
            </a:r>
            <a:r>
              <a:rPr lang="ja-JP" altLang="en-US" sz="1200">
                <a:latin typeface="ＭＳ 明朝" panose="02020609040205080304" pitchFamily="17" charset="-128"/>
                <a:ea typeface="ＭＳ 明朝" panose="02020609040205080304" pitchFamily="17" charset="-128"/>
                <a:cs typeface="ＭＳ Ｐゴシック" pitchFamily="50" charset="-128"/>
              </a:rPr>
              <a:t>令和</a:t>
            </a:r>
            <a:r>
              <a:rPr lang="en-US" altLang="ja-JP" sz="1200">
                <a:latin typeface="ＭＳ 明朝" panose="02020609040205080304" pitchFamily="17" charset="-128"/>
                <a:ea typeface="ＭＳ 明朝" panose="02020609040205080304" pitchFamily="17" charset="-128"/>
                <a:cs typeface="ＭＳ Ｐゴシック" pitchFamily="50" charset="-128"/>
              </a:rPr>
              <a:t>4</a:t>
            </a:r>
            <a:r>
              <a:rPr lang="ja-JP" altLang="en-US" sz="1200">
                <a:latin typeface="ＭＳ 明朝" panose="02020609040205080304" pitchFamily="17" charset="-128"/>
                <a:ea typeface="ＭＳ 明朝" panose="02020609040205080304" pitchFamily="17" charset="-128"/>
                <a:cs typeface="ＭＳ Ｐゴシック" pitchFamily="50" charset="-128"/>
              </a:rPr>
              <a:t>年度</a:t>
            </a:r>
            <a:r>
              <a:rPr lang="en-US" altLang="ja-JP" sz="1200">
                <a:latin typeface="ＭＳ 明朝" panose="02020609040205080304" pitchFamily="17" charset="-128"/>
                <a:ea typeface="ＭＳ 明朝" panose="02020609040205080304" pitchFamily="17" charset="-128"/>
                <a:cs typeface="ＭＳ Ｐゴシック" pitchFamily="50" charset="-128"/>
              </a:rPr>
              <a:t>)</a:t>
            </a:r>
            <a:endParaRPr kumimoji="0" lang="en-US" altLang="ja-JP" sz="1200" kern="0" dirty="0">
              <a:solidFill>
                <a:sysClr val="windowText" lastClr="000000"/>
              </a:solidFill>
              <a:latin typeface="ＭＳ 明朝" panose="02020609040205080304" pitchFamily="17" charset="-128"/>
              <a:ea typeface="ＭＳ 明朝" panose="02020609040205080304" pitchFamily="17" charset="-128"/>
            </a:endParaRPr>
          </a:p>
        </p:txBody>
      </p:sp>
      <p:sp>
        <p:nvSpPr>
          <p:cNvPr id="28" name="テキスト ボックス 27">
            <a:extLst>
              <a:ext uri="{FF2B5EF4-FFF2-40B4-BE49-F238E27FC236}">
                <a16:creationId xmlns:a16="http://schemas.microsoft.com/office/drawing/2014/main" id="{856EC12F-66DC-B660-14DB-D31ECC500CCF}"/>
              </a:ext>
            </a:extLst>
          </p:cNvPr>
          <p:cNvSpPr txBox="1">
            <a:spLocks/>
          </p:cNvSpPr>
          <p:nvPr/>
        </p:nvSpPr>
        <p:spPr>
          <a:xfrm>
            <a:off x="50800" y="0"/>
            <a:ext cx="6120000" cy="338554"/>
          </a:xfrm>
          <a:prstGeom prst="rect">
            <a:avLst/>
          </a:prstGeom>
          <a:noFill/>
          <a:ln>
            <a:noFill/>
          </a:ln>
        </p:spPr>
        <p:txBody>
          <a:bodyPr wrap="square" lIns="0" rtlCol="0">
            <a:spAutoFit/>
          </a:bodyPr>
          <a:lstStyle/>
          <a:p>
            <a:r>
              <a:rPr lang="en-US" altLang="ja-JP" sz="1600" b="1" dirty="0">
                <a:latin typeface="ＭＳ 明朝" panose="02020609040205080304" pitchFamily="17" charset="-128"/>
                <a:ea typeface="ＭＳ 明朝" panose="02020609040205080304" pitchFamily="17" charset="-128"/>
              </a:rPr>
              <a:t>4.</a:t>
            </a:r>
            <a:r>
              <a:rPr lang="ja-JP" altLang="en-US" sz="1600" b="1" dirty="0">
                <a:latin typeface="ＭＳ 明朝" panose="02020609040205080304" pitchFamily="17" charset="-128"/>
                <a:ea typeface="ＭＳ 明朝" panose="02020609040205080304" pitchFamily="17" charset="-128"/>
              </a:rPr>
              <a:t>平均余命と平均自立期間</a:t>
            </a:r>
            <a:endParaRPr lang="ja-JP" altLang="ja-JP" sz="1600" dirty="0">
              <a:latin typeface="ＭＳ 明朝" panose="02020609040205080304" pitchFamily="17" charset="-128"/>
              <a:ea typeface="ＭＳ 明朝" panose="02020609040205080304" pitchFamily="17" charset="-128"/>
            </a:endParaRPr>
          </a:p>
        </p:txBody>
      </p:sp>
      <p:sp>
        <p:nvSpPr>
          <p:cNvPr id="29" name="タイトル 1">
            <a:extLst>
              <a:ext uri="{FF2B5EF4-FFF2-40B4-BE49-F238E27FC236}">
                <a16:creationId xmlns:a16="http://schemas.microsoft.com/office/drawing/2014/main" id="{5158DCE4-B448-754E-E606-9B7BBC499EBE}"/>
              </a:ext>
            </a:extLst>
          </p:cNvPr>
          <p:cNvSpPr txBox="1">
            <a:spLocks/>
          </p:cNvSpPr>
          <p:nvPr/>
        </p:nvSpPr>
        <p:spPr>
          <a:xfrm>
            <a:off x="170434" y="289864"/>
            <a:ext cx="6238800" cy="2363831"/>
          </a:xfrm>
          <a:prstGeom prst="rect">
            <a:avLst/>
          </a:prstGeom>
          <a:noFill/>
          <a:ln>
            <a:noFill/>
          </a:ln>
        </p:spPr>
        <p:txBody>
          <a:bodyPr vert="horz" lIns="0" tIns="43201" rIns="90000" bIns="43201" rtlCol="0" anchor="t">
            <a:sp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以下は、</a:t>
            </a:r>
            <a:r>
              <a:rPr lang="ja-JP" altLang="en-US" sz="1200" dirty="0">
                <a:latin typeface="ＭＳ 明朝" panose="02020609040205080304" pitchFamily="17" charset="-128"/>
                <a:ea typeface="ＭＳ 明朝" panose="02020609040205080304" pitchFamily="17" charset="-128"/>
                <a:cs typeface="ＭＳ Ｐゴシック" pitchFamily="50" charset="-128"/>
              </a:rPr>
              <a:t>令和</a:t>
            </a:r>
            <a:r>
              <a:rPr lang="en-US" altLang="ja-JP" sz="1200" dirty="0">
                <a:latin typeface="ＭＳ 明朝" panose="02020609040205080304" pitchFamily="17" charset="-128"/>
                <a:ea typeface="ＭＳ 明朝" panose="02020609040205080304" pitchFamily="17" charset="-128"/>
                <a:cs typeface="ＭＳ Ｐゴシック" pitchFamily="50" charset="-128"/>
              </a:rPr>
              <a:t>4</a:t>
            </a:r>
            <a:r>
              <a:rPr lang="ja-JP" altLang="en-US" sz="1200" dirty="0">
                <a:latin typeface="ＭＳ 明朝" panose="02020609040205080304" pitchFamily="17" charset="-128"/>
                <a:ea typeface="ＭＳ 明朝" panose="02020609040205080304" pitchFamily="17" charset="-128"/>
                <a:cs typeface="ＭＳ Ｐゴシック" pitchFamily="50" charset="-128"/>
              </a:rPr>
              <a:t>年度</a:t>
            </a:r>
            <a:r>
              <a:rPr lang="ja-JP" altLang="en-US" sz="1200" dirty="0">
                <a:latin typeface="ＭＳ 明朝" panose="02020609040205080304" pitchFamily="17" charset="-128"/>
                <a:ea typeface="ＭＳ 明朝" panose="02020609040205080304" pitchFamily="17" charset="-128"/>
                <a:cs typeface="Times New Roman" pitchFamily="18" charset="0"/>
              </a:rPr>
              <a:t>における平均余命と平均自立期間の状況を示したものです。平均余命は、ある年齢の人々がその後何年生きられるかという期待値を指し、ここでは</a:t>
            </a:r>
            <a:r>
              <a:rPr lang="en-US" altLang="ja-JP" sz="1200" dirty="0">
                <a:latin typeface="ＭＳ 明朝" panose="02020609040205080304" pitchFamily="17" charset="-128"/>
                <a:ea typeface="ＭＳ 明朝" panose="02020609040205080304" pitchFamily="17" charset="-128"/>
                <a:cs typeface="Times New Roman" pitchFamily="18" charset="0"/>
              </a:rPr>
              <a:t>0</a:t>
            </a:r>
            <a:r>
              <a:rPr lang="ja-JP" altLang="en-US" sz="1200" dirty="0">
                <a:latin typeface="ＭＳ 明朝" panose="02020609040205080304" pitchFamily="17" charset="-128"/>
                <a:ea typeface="ＭＳ 明朝" panose="02020609040205080304" pitchFamily="17" charset="-128"/>
                <a:cs typeface="Times New Roman" pitchFamily="18" charset="0"/>
              </a:rPr>
              <a:t>歳時点の平均余命を示しています。また、平均自立期間は、要介護</a:t>
            </a:r>
            <a:r>
              <a:rPr lang="en-US" altLang="ja-JP" sz="1200" dirty="0">
                <a:latin typeface="ＭＳ 明朝" panose="02020609040205080304" pitchFamily="17" charset="-128"/>
                <a:ea typeface="ＭＳ 明朝" panose="02020609040205080304" pitchFamily="17" charset="-128"/>
                <a:cs typeface="Times New Roman" pitchFamily="18" charset="0"/>
              </a:rPr>
              <a:t>2</a:t>
            </a:r>
            <a:r>
              <a:rPr lang="ja-JP" altLang="en-US" sz="1200" dirty="0">
                <a:latin typeface="ＭＳ 明朝" panose="02020609040205080304" pitchFamily="17" charset="-128"/>
                <a:ea typeface="ＭＳ 明朝" panose="02020609040205080304" pitchFamily="17" charset="-128"/>
                <a:cs typeface="Times New Roman" pitchFamily="18" charset="0"/>
              </a:rPr>
              <a:t>以上になるまでの期間を</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日常生活動作が自立している期間</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としてその平均を算出したもので、健康寿命の指標の一つです。平均余命と平均自立期間の差は、日常生活に制限がある期間を意味しています。</a:t>
            </a:r>
            <a:endParaRPr lang="en-US" altLang="ja-JP" sz="1200" dirty="0">
              <a:latin typeface="ＭＳ 明朝" panose="02020609040205080304" pitchFamily="17" charset="-128"/>
              <a:ea typeface="ＭＳ 明朝" panose="02020609040205080304" pitchFamily="17" charset="-128"/>
              <a:cs typeface="Times New Roman" pitchFamily="18" charset="0"/>
            </a:endParaRPr>
          </a:p>
          <a:p>
            <a:pPr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a:t>
            </a:r>
            <a:r>
              <a:rPr lang="ja-JP" altLang="en-US" sz="1200" dirty="0">
                <a:latin typeface="ＭＳ 明朝" panose="02020609040205080304" pitchFamily="17" charset="-128"/>
                <a:ea typeface="ＭＳ 明朝" panose="02020609040205080304" pitchFamily="17" charset="-128"/>
                <a:cs typeface="+mj-cs"/>
              </a:rPr>
              <a:t>本市</a:t>
            </a:r>
            <a:r>
              <a:rPr lang="ja-JP" altLang="en-US" sz="1200" dirty="0">
                <a:latin typeface="ＭＳ 明朝" panose="02020609040205080304" pitchFamily="17" charset="-128"/>
                <a:ea typeface="ＭＳ 明朝" panose="02020609040205080304" pitchFamily="17" charset="-128"/>
                <a:cs typeface="Times New Roman" pitchFamily="18" charset="0"/>
              </a:rPr>
              <a:t>の男性の平均余命は</a:t>
            </a:r>
            <a:r>
              <a:rPr lang="en-US" altLang="ja-JP" sz="1200" dirty="0">
                <a:latin typeface="ＭＳ 明朝" panose="02020609040205080304" pitchFamily="17" charset="-128"/>
                <a:ea typeface="ＭＳ 明朝" panose="02020609040205080304" pitchFamily="17" charset="-128"/>
                <a:cs typeface="ＭＳ Ｐゴシック" pitchFamily="50" charset="-128"/>
              </a:rPr>
              <a:t>80.2</a:t>
            </a:r>
            <a:r>
              <a:rPr lang="ja-JP" altLang="en-US" sz="1200" dirty="0">
                <a:latin typeface="ＭＳ 明朝" panose="02020609040205080304" pitchFamily="17" charset="-128"/>
                <a:ea typeface="ＭＳ 明朝" panose="02020609040205080304" pitchFamily="17" charset="-128"/>
                <a:cs typeface="ＭＳ Ｐゴシック" pitchFamily="50" charset="-128"/>
              </a:rPr>
              <a:t>年で秋田県より</a:t>
            </a:r>
            <a:r>
              <a:rPr lang="en-US" altLang="ja-JP" sz="1200" dirty="0">
                <a:latin typeface="ＭＳ 明朝" panose="02020609040205080304" pitchFamily="17" charset="-128"/>
                <a:ea typeface="ＭＳ 明朝" panose="02020609040205080304" pitchFamily="17" charset="-128"/>
                <a:cs typeface="ＭＳ Ｐゴシック" pitchFamily="50" charset="-128"/>
              </a:rPr>
              <a:t>0.2</a:t>
            </a:r>
            <a:r>
              <a:rPr lang="ja-JP" altLang="en-US" sz="1200" dirty="0">
                <a:latin typeface="ＭＳ 明朝" panose="02020609040205080304" pitchFamily="17" charset="-128"/>
                <a:ea typeface="ＭＳ 明朝" panose="02020609040205080304" pitchFamily="17" charset="-128"/>
                <a:cs typeface="ＭＳ Ｐゴシック" pitchFamily="50" charset="-128"/>
              </a:rPr>
              <a:t>年短く</a:t>
            </a:r>
            <a:r>
              <a:rPr lang="ja-JP" altLang="en-US" sz="1200" dirty="0">
                <a:latin typeface="ＭＳ 明朝" panose="02020609040205080304" pitchFamily="17" charset="-128"/>
                <a:ea typeface="ＭＳ 明朝" panose="02020609040205080304" pitchFamily="17" charset="-128"/>
                <a:cs typeface="Times New Roman" pitchFamily="18" charset="0"/>
              </a:rPr>
              <a:t>、平均自立期間は</a:t>
            </a:r>
            <a:r>
              <a:rPr lang="en-US" altLang="ja-JP" sz="1200" dirty="0">
                <a:latin typeface="ＭＳ 明朝" panose="02020609040205080304" pitchFamily="17" charset="-128"/>
                <a:ea typeface="ＭＳ 明朝" panose="02020609040205080304" pitchFamily="17" charset="-128"/>
                <a:cs typeface="ＭＳ Ｐゴシック" pitchFamily="50" charset="-128"/>
              </a:rPr>
              <a:t>78.6</a:t>
            </a:r>
            <a:r>
              <a:rPr lang="ja-JP" altLang="en-US" sz="1200" dirty="0">
                <a:latin typeface="ＭＳ 明朝" panose="02020609040205080304" pitchFamily="17" charset="-128"/>
                <a:ea typeface="ＭＳ 明朝" panose="02020609040205080304" pitchFamily="17" charset="-128"/>
                <a:cs typeface="Times New Roman" pitchFamily="18" charset="0"/>
              </a:rPr>
              <a:t>年</a:t>
            </a:r>
            <a:r>
              <a:rPr lang="ja-JP" altLang="en-US" sz="1200" dirty="0">
                <a:latin typeface="ＭＳ 明朝" panose="02020609040205080304" pitchFamily="17" charset="-128"/>
                <a:ea typeface="ＭＳ 明朝" panose="02020609040205080304" pitchFamily="17" charset="-128"/>
                <a:cs typeface="ＭＳ Ｐゴシック" pitchFamily="50" charset="-128"/>
              </a:rPr>
              <a:t>で秋田県より</a:t>
            </a:r>
            <a:r>
              <a:rPr lang="en-US" altLang="ja-JP" sz="1200" dirty="0">
                <a:latin typeface="ＭＳ 明朝" panose="02020609040205080304" pitchFamily="17" charset="-128"/>
                <a:ea typeface="ＭＳ 明朝" panose="02020609040205080304" pitchFamily="17" charset="-128"/>
                <a:cs typeface="ＭＳ Ｐゴシック" pitchFamily="50" charset="-128"/>
              </a:rPr>
              <a:t>0.3</a:t>
            </a:r>
            <a:r>
              <a:rPr lang="ja-JP" altLang="en-US" sz="1200" dirty="0">
                <a:latin typeface="ＭＳ 明朝" panose="02020609040205080304" pitchFamily="17" charset="-128"/>
                <a:ea typeface="ＭＳ 明朝" panose="02020609040205080304" pitchFamily="17" charset="-128"/>
                <a:cs typeface="ＭＳ Ｐゴシック" pitchFamily="50" charset="-128"/>
              </a:rPr>
              <a:t>年短い</a:t>
            </a:r>
            <a:r>
              <a:rPr lang="ja-JP" altLang="en-US" sz="1200" dirty="0">
                <a:latin typeface="ＭＳ 明朝" panose="02020609040205080304" pitchFamily="17" charset="-128"/>
                <a:ea typeface="ＭＳ 明朝" panose="02020609040205080304" pitchFamily="17" charset="-128"/>
                <a:cs typeface="Times New Roman" pitchFamily="18" charset="0"/>
              </a:rPr>
              <a:t>です。日常生活に制限がある期間の平均は</a:t>
            </a:r>
            <a:r>
              <a:rPr lang="en-US" altLang="ja-JP" sz="1200" dirty="0">
                <a:latin typeface="ＭＳ 明朝" panose="02020609040205080304" pitchFamily="17" charset="-128"/>
                <a:ea typeface="ＭＳ 明朝" panose="02020609040205080304" pitchFamily="17" charset="-128"/>
                <a:cs typeface="ＭＳ Ｐゴシック" pitchFamily="50" charset="-128"/>
              </a:rPr>
              <a:t>1.6</a:t>
            </a:r>
            <a:r>
              <a:rPr lang="ja-JP" altLang="en-US" sz="1200" dirty="0">
                <a:latin typeface="ＭＳ 明朝" panose="02020609040205080304" pitchFamily="17" charset="-128"/>
                <a:ea typeface="ＭＳ 明朝" panose="02020609040205080304" pitchFamily="17" charset="-128"/>
                <a:cs typeface="Times New Roman" pitchFamily="18" charset="0"/>
              </a:rPr>
              <a:t>年で、秋田県の</a:t>
            </a:r>
            <a:r>
              <a:rPr lang="en-US" altLang="ja-JP" sz="1200" dirty="0">
                <a:latin typeface="ＭＳ 明朝" panose="02020609040205080304" pitchFamily="17" charset="-128"/>
                <a:ea typeface="ＭＳ 明朝" panose="02020609040205080304" pitchFamily="17" charset="-128"/>
                <a:cs typeface="ＭＳ Ｐゴシック" pitchFamily="50" charset="-128"/>
              </a:rPr>
              <a:t>1.5</a:t>
            </a:r>
            <a:r>
              <a:rPr lang="ja-JP" altLang="en-US" sz="1200" dirty="0">
                <a:latin typeface="ＭＳ 明朝" panose="02020609040205080304" pitchFamily="17" charset="-128"/>
                <a:ea typeface="ＭＳ 明朝" panose="02020609040205080304" pitchFamily="17" charset="-128"/>
                <a:cs typeface="ＭＳ Ｐゴシック" pitchFamily="50" charset="-128"/>
              </a:rPr>
              <a:t>年より長いです</a:t>
            </a:r>
            <a:r>
              <a:rPr lang="ja-JP" altLang="en-US"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mj-cs"/>
              </a:rPr>
              <a:t>本市</a:t>
            </a:r>
            <a:r>
              <a:rPr lang="ja-JP" altLang="en-US" sz="1200" dirty="0">
                <a:latin typeface="ＭＳ 明朝" panose="02020609040205080304" pitchFamily="17" charset="-128"/>
                <a:ea typeface="ＭＳ 明朝" panose="02020609040205080304" pitchFamily="17" charset="-128"/>
                <a:cs typeface="Times New Roman" pitchFamily="18" charset="0"/>
              </a:rPr>
              <a:t>の女性の平均余命は</a:t>
            </a:r>
            <a:r>
              <a:rPr lang="en-US" altLang="ja-JP" sz="1200" dirty="0">
                <a:latin typeface="ＭＳ 明朝" panose="02020609040205080304" pitchFamily="17" charset="-128"/>
                <a:ea typeface="ＭＳ 明朝" panose="02020609040205080304" pitchFamily="17" charset="-128"/>
                <a:cs typeface="ＭＳ Ｐゴシック" pitchFamily="50" charset="-128"/>
              </a:rPr>
              <a:t>87.0</a:t>
            </a:r>
            <a:r>
              <a:rPr lang="ja-JP" altLang="en-US" sz="1200" dirty="0">
                <a:latin typeface="ＭＳ 明朝" panose="02020609040205080304" pitchFamily="17" charset="-128"/>
                <a:ea typeface="ＭＳ 明朝" panose="02020609040205080304" pitchFamily="17" charset="-128"/>
                <a:cs typeface="Times New Roman" pitchFamily="18" charset="0"/>
              </a:rPr>
              <a:t>年</a:t>
            </a:r>
            <a:r>
              <a:rPr lang="ja-JP" altLang="en-US" sz="1200" dirty="0">
                <a:latin typeface="ＭＳ 明朝" panose="02020609040205080304" pitchFamily="17" charset="-128"/>
                <a:ea typeface="ＭＳ 明朝" panose="02020609040205080304" pitchFamily="17" charset="-128"/>
                <a:cs typeface="ＭＳ Ｐゴシック" pitchFamily="50" charset="-128"/>
              </a:rPr>
              <a:t>で秋田県より</a:t>
            </a:r>
            <a:r>
              <a:rPr lang="en-US" altLang="ja-JP" sz="1200" dirty="0">
                <a:latin typeface="ＭＳ 明朝" panose="02020609040205080304" pitchFamily="17" charset="-128"/>
                <a:ea typeface="ＭＳ 明朝" panose="02020609040205080304" pitchFamily="17" charset="-128"/>
                <a:cs typeface="ＭＳ Ｐゴシック" pitchFamily="50" charset="-128"/>
              </a:rPr>
              <a:t>0.5</a:t>
            </a:r>
            <a:r>
              <a:rPr lang="ja-JP" altLang="en-US" sz="1200" dirty="0">
                <a:latin typeface="ＭＳ 明朝" panose="02020609040205080304" pitchFamily="17" charset="-128"/>
                <a:ea typeface="ＭＳ 明朝" panose="02020609040205080304" pitchFamily="17" charset="-128"/>
                <a:cs typeface="ＭＳ Ｐゴシック" pitchFamily="50" charset="-128"/>
              </a:rPr>
              <a:t>年短く</a:t>
            </a:r>
            <a:r>
              <a:rPr lang="ja-JP" altLang="en-US" sz="1200" dirty="0">
                <a:latin typeface="ＭＳ 明朝" panose="02020609040205080304" pitchFamily="17" charset="-128"/>
                <a:ea typeface="ＭＳ 明朝" panose="02020609040205080304" pitchFamily="17" charset="-128"/>
                <a:cs typeface="Times New Roman" pitchFamily="18" charset="0"/>
              </a:rPr>
              <a:t> 、平均自立期間は</a:t>
            </a:r>
            <a:r>
              <a:rPr lang="en-US" altLang="ja-JP" sz="1200" dirty="0">
                <a:latin typeface="ＭＳ 明朝" panose="02020609040205080304" pitchFamily="17" charset="-128"/>
                <a:ea typeface="ＭＳ 明朝" panose="02020609040205080304" pitchFamily="17" charset="-128"/>
                <a:cs typeface="ＭＳ Ｐゴシック" pitchFamily="50" charset="-128"/>
              </a:rPr>
              <a:t>83.1</a:t>
            </a:r>
            <a:r>
              <a:rPr lang="ja-JP" altLang="en-US" sz="1200" dirty="0">
                <a:latin typeface="ＭＳ 明朝" panose="02020609040205080304" pitchFamily="17" charset="-128"/>
                <a:ea typeface="ＭＳ 明朝" panose="02020609040205080304" pitchFamily="17" charset="-128"/>
                <a:cs typeface="Times New Roman" pitchFamily="18" charset="0"/>
              </a:rPr>
              <a:t>年</a:t>
            </a:r>
            <a:r>
              <a:rPr lang="ja-JP" altLang="en-US" sz="1200" dirty="0">
                <a:latin typeface="ＭＳ 明朝" panose="02020609040205080304" pitchFamily="17" charset="-128"/>
                <a:ea typeface="ＭＳ 明朝" panose="02020609040205080304" pitchFamily="17" charset="-128"/>
                <a:cs typeface="ＭＳ Ｐゴシック" pitchFamily="50" charset="-128"/>
              </a:rPr>
              <a:t>で秋田県より</a:t>
            </a:r>
            <a:r>
              <a:rPr lang="en-US" altLang="ja-JP" sz="1200" dirty="0">
                <a:latin typeface="ＭＳ 明朝" panose="02020609040205080304" pitchFamily="17" charset="-128"/>
                <a:ea typeface="ＭＳ 明朝" panose="02020609040205080304" pitchFamily="17" charset="-128"/>
                <a:cs typeface="ＭＳ Ｐゴシック" pitchFamily="50" charset="-128"/>
              </a:rPr>
              <a:t>0.8</a:t>
            </a:r>
            <a:r>
              <a:rPr lang="ja-JP" altLang="en-US" sz="1200" dirty="0">
                <a:latin typeface="ＭＳ 明朝" panose="02020609040205080304" pitchFamily="17" charset="-128"/>
                <a:ea typeface="ＭＳ 明朝" panose="02020609040205080304" pitchFamily="17" charset="-128"/>
                <a:cs typeface="ＭＳ Ｐゴシック" pitchFamily="50" charset="-128"/>
              </a:rPr>
              <a:t>年短い</a:t>
            </a:r>
            <a:r>
              <a:rPr lang="ja-JP" altLang="en-US" sz="1200" dirty="0">
                <a:latin typeface="ＭＳ 明朝" panose="02020609040205080304" pitchFamily="17" charset="-128"/>
                <a:ea typeface="ＭＳ 明朝" panose="02020609040205080304" pitchFamily="17" charset="-128"/>
                <a:cs typeface="Times New Roman" pitchFamily="18" charset="0"/>
              </a:rPr>
              <a:t>です。日常生活に制限がある期間の平均は</a:t>
            </a:r>
            <a:r>
              <a:rPr lang="en-US" altLang="ja-JP" sz="1200" dirty="0">
                <a:latin typeface="ＭＳ 明朝" panose="02020609040205080304" pitchFamily="17" charset="-128"/>
                <a:ea typeface="ＭＳ 明朝" panose="02020609040205080304" pitchFamily="17" charset="-128"/>
                <a:cs typeface="ＭＳ Ｐゴシック" pitchFamily="50" charset="-128"/>
              </a:rPr>
              <a:t>3.9</a:t>
            </a:r>
            <a:r>
              <a:rPr lang="ja-JP" altLang="en-US" sz="1200" dirty="0">
                <a:latin typeface="ＭＳ 明朝" panose="02020609040205080304" pitchFamily="17" charset="-128"/>
                <a:ea typeface="ＭＳ 明朝" panose="02020609040205080304" pitchFamily="17" charset="-128"/>
                <a:cs typeface="Times New Roman" pitchFamily="18" charset="0"/>
              </a:rPr>
              <a:t>年で、秋田県の</a:t>
            </a:r>
            <a:r>
              <a:rPr lang="en-US" altLang="ja-JP" sz="1200" dirty="0">
                <a:latin typeface="ＭＳ 明朝" panose="02020609040205080304" pitchFamily="17" charset="-128"/>
                <a:ea typeface="ＭＳ 明朝" panose="02020609040205080304" pitchFamily="17" charset="-128"/>
                <a:cs typeface="ＭＳ Ｐゴシック" pitchFamily="50" charset="-128"/>
              </a:rPr>
              <a:t>3.6</a:t>
            </a:r>
            <a:r>
              <a:rPr lang="ja-JP" altLang="en-US" sz="1200" dirty="0">
                <a:latin typeface="ＭＳ 明朝" panose="02020609040205080304" pitchFamily="17" charset="-128"/>
                <a:ea typeface="ＭＳ 明朝" panose="02020609040205080304" pitchFamily="17" charset="-128"/>
                <a:cs typeface="ＭＳ Ｐゴシック" pitchFamily="50" charset="-128"/>
              </a:rPr>
              <a:t>年よりも長い</a:t>
            </a:r>
            <a:r>
              <a:rPr lang="ja-JP" altLang="en-US" sz="1200" dirty="0">
                <a:latin typeface="ＭＳ 明朝" panose="02020609040205080304" pitchFamily="17" charset="-128"/>
                <a:ea typeface="ＭＳ 明朝" panose="02020609040205080304" pitchFamily="17" charset="-128"/>
                <a:cs typeface="Times New Roman" pitchFamily="18" charset="0"/>
              </a:rPr>
              <a:t>です。</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sp>
        <p:nvSpPr>
          <p:cNvPr id="5" name="Rectangle 5">
            <a:extLst>
              <a:ext uri="{FF2B5EF4-FFF2-40B4-BE49-F238E27FC236}">
                <a16:creationId xmlns:a16="http://schemas.microsoft.com/office/drawing/2014/main" id="{AD1B20F5-6FA3-ED70-6328-D06009B9849D}"/>
              </a:ext>
            </a:extLst>
          </p:cNvPr>
          <p:cNvSpPr>
            <a:spLocks noChangeArrowheads="1"/>
          </p:cNvSpPr>
          <p:nvPr/>
        </p:nvSpPr>
        <p:spPr bwMode="auto">
          <a:xfrm>
            <a:off x="170434" y="7452900"/>
            <a:ext cx="2912164" cy="215444"/>
          </a:xfrm>
          <a:prstGeom prst="rect">
            <a:avLst/>
          </a:prstGeom>
          <a:noFill/>
        </p:spPr>
        <p:txBody>
          <a:bodyPr wrap="none" lIns="0" rIns="9000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lang="ja-JP" altLang="en-US" sz="800" dirty="0">
              <a:latin typeface="ＭＳ 明朝" panose="02020609040205080304" pitchFamily="17" charset="-128"/>
              <a:ea typeface="ＭＳ 明朝" panose="02020609040205080304" pitchFamily="17" charset="-128"/>
            </a:endParaRPr>
          </a:p>
        </p:txBody>
      </p:sp>
      <p:sp>
        <p:nvSpPr>
          <p:cNvPr id="2" name="Rectangle 5">
            <a:extLst>
              <a:ext uri="{FF2B5EF4-FFF2-40B4-BE49-F238E27FC236}">
                <a16:creationId xmlns:a16="http://schemas.microsoft.com/office/drawing/2014/main" id="{2F0F9EA6-8184-AFD5-2981-5EC23CF1C21D}"/>
              </a:ext>
            </a:extLst>
          </p:cNvPr>
          <p:cNvSpPr>
            <a:spLocks noChangeAspect="1" noChangeArrowheads="1"/>
          </p:cNvSpPr>
          <p:nvPr/>
        </p:nvSpPr>
        <p:spPr bwMode="auto">
          <a:xfrm>
            <a:off x="165100" y="5160404"/>
            <a:ext cx="6149974" cy="265182"/>
          </a:xfrm>
          <a:prstGeom prst="rect">
            <a:avLst/>
          </a:prstGeom>
          <a:noFill/>
          <a:ln>
            <a:noFill/>
          </a:ln>
        </p:spPr>
        <p:txBody>
          <a:bodyPr wrap="square" lIns="0" tIns="34017" rIns="9000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864017"/>
            <a:r>
              <a:rPr kumimoji="0" lang="en-US" altLang="ja-JP" sz="1200" kern="0" dirty="0">
                <a:solidFill>
                  <a:sysClr val="windowText" lastClr="000000"/>
                </a:solidFill>
                <a:latin typeface="ＭＳ 明朝" panose="02020609040205080304" pitchFamily="17" charset="-128"/>
                <a:ea typeface="ＭＳ 明朝" panose="02020609040205080304" pitchFamily="17" charset="-128"/>
              </a:rPr>
              <a:t>(</a:t>
            </a:r>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女性</a:t>
            </a:r>
            <a:r>
              <a:rPr kumimoji="0" lang="en-US" altLang="ja-JP" sz="1200" kern="0" dirty="0">
                <a:solidFill>
                  <a:sysClr val="windowText" lastClr="000000"/>
                </a:solidFill>
                <a:latin typeface="ＭＳ 明朝" panose="02020609040205080304" pitchFamily="17" charset="-128"/>
                <a:ea typeface="ＭＳ 明朝" panose="02020609040205080304" pitchFamily="17" charset="-128"/>
              </a:rPr>
              <a:t>)</a:t>
            </a:r>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平均余命と平均自立期間、日常生活に制限がある期間の</a:t>
            </a:r>
            <a:r>
              <a:rPr kumimoji="0" lang="ja-JP" altLang="en-US" sz="1200" kern="0">
                <a:solidFill>
                  <a:sysClr val="windowText" lastClr="000000"/>
                </a:solidFill>
                <a:latin typeface="ＭＳ 明朝" panose="02020609040205080304" pitchFamily="17" charset="-128"/>
                <a:ea typeface="ＭＳ 明朝" panose="02020609040205080304" pitchFamily="17" charset="-128"/>
              </a:rPr>
              <a:t>平均</a:t>
            </a:r>
            <a:r>
              <a:rPr lang="en-US" altLang="ja-JP" sz="1200">
                <a:latin typeface="ＭＳ 明朝" panose="02020609040205080304" pitchFamily="17" charset="-128"/>
                <a:ea typeface="ＭＳ 明朝" panose="02020609040205080304" pitchFamily="17" charset="-128"/>
                <a:cs typeface="ＭＳ Ｐゴシック" pitchFamily="50" charset="-128"/>
              </a:rPr>
              <a:t>(</a:t>
            </a:r>
            <a:r>
              <a:rPr lang="ja-JP" altLang="en-US" sz="1200">
                <a:latin typeface="ＭＳ 明朝" panose="02020609040205080304" pitchFamily="17" charset="-128"/>
                <a:ea typeface="ＭＳ 明朝" panose="02020609040205080304" pitchFamily="17" charset="-128"/>
                <a:cs typeface="ＭＳ Ｐゴシック" pitchFamily="50" charset="-128"/>
              </a:rPr>
              <a:t>令和</a:t>
            </a:r>
            <a:r>
              <a:rPr lang="en-US" altLang="ja-JP" sz="1200">
                <a:latin typeface="ＭＳ 明朝" panose="02020609040205080304" pitchFamily="17" charset="-128"/>
                <a:ea typeface="ＭＳ 明朝" panose="02020609040205080304" pitchFamily="17" charset="-128"/>
                <a:cs typeface="ＭＳ Ｐゴシック" pitchFamily="50" charset="-128"/>
              </a:rPr>
              <a:t>4</a:t>
            </a:r>
            <a:r>
              <a:rPr lang="ja-JP" altLang="en-US" sz="1200">
                <a:latin typeface="ＭＳ 明朝" panose="02020609040205080304" pitchFamily="17" charset="-128"/>
                <a:ea typeface="ＭＳ 明朝" panose="02020609040205080304" pitchFamily="17" charset="-128"/>
                <a:cs typeface="ＭＳ Ｐゴシック" pitchFamily="50" charset="-128"/>
              </a:rPr>
              <a:t>年度</a:t>
            </a:r>
            <a:r>
              <a:rPr lang="en-US" altLang="ja-JP" sz="1200">
                <a:latin typeface="ＭＳ 明朝" panose="02020609040205080304" pitchFamily="17" charset="-128"/>
                <a:ea typeface="ＭＳ 明朝" panose="02020609040205080304" pitchFamily="17" charset="-128"/>
                <a:cs typeface="ＭＳ Ｐゴシック" pitchFamily="50" charset="-128"/>
              </a:rPr>
              <a:t>)</a:t>
            </a:r>
            <a:endParaRPr kumimoji="0" lang="en-US" altLang="ja-JP" sz="1200" kern="0" dirty="0">
              <a:solidFill>
                <a:sysClr val="windowText" lastClr="000000"/>
              </a:solidFill>
              <a:latin typeface="ＭＳ 明朝" panose="02020609040205080304" pitchFamily="17" charset="-128"/>
              <a:ea typeface="ＭＳ 明朝" panose="02020609040205080304" pitchFamily="17" charset="-128"/>
            </a:endParaRPr>
          </a:p>
        </p:txBody>
      </p:sp>
      <p:grpSp>
        <p:nvGrpSpPr>
          <p:cNvPr id="30" name="グループ化 29">
            <a:extLst>
              <a:ext uri="{FF2B5EF4-FFF2-40B4-BE49-F238E27FC236}">
                <a16:creationId xmlns:a16="http://schemas.microsoft.com/office/drawing/2014/main" id="{5E92F758-00A9-B7F3-549A-75F8A8A30DE6}"/>
              </a:ext>
            </a:extLst>
          </p:cNvPr>
          <p:cNvGrpSpPr/>
          <p:nvPr/>
        </p:nvGrpSpPr>
        <p:grpSpPr>
          <a:xfrm>
            <a:off x="176239" y="7930378"/>
            <a:ext cx="4557727" cy="1085098"/>
            <a:chOff x="7189514" y="6418237"/>
            <a:chExt cx="4884943" cy="1349413"/>
          </a:xfrm>
        </p:grpSpPr>
        <p:sp>
          <p:nvSpPr>
            <p:cNvPr id="8" name="矢印: 左右 7">
              <a:extLst>
                <a:ext uri="{FF2B5EF4-FFF2-40B4-BE49-F238E27FC236}">
                  <a16:creationId xmlns:a16="http://schemas.microsoft.com/office/drawing/2014/main" id="{EA72B636-54D3-A8E2-1EE5-14F6BBBDC576}"/>
                </a:ext>
              </a:extLst>
            </p:cNvPr>
            <p:cNvSpPr/>
            <p:nvPr/>
          </p:nvSpPr>
          <p:spPr>
            <a:xfrm>
              <a:off x="7268975" y="6449059"/>
              <a:ext cx="4805482" cy="626767"/>
            </a:xfrm>
            <a:prstGeom prst="leftRightArrow">
              <a:avLst>
                <a:gd name="adj1" fmla="val 45923"/>
                <a:gd name="adj2" fmla="val 50000"/>
              </a:avLst>
            </a:prstGeom>
            <a:solidFill>
              <a:srgbClr val="CCE7F0"/>
            </a:solidFill>
            <a:ln w="3175">
              <a:solidFill>
                <a:srgbClr val="CCE7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2">
                      <a:lumMod val="50000"/>
                    </a:schemeClr>
                  </a:solidFill>
                  <a:latin typeface="ＭＳ 明朝" panose="02020609040205080304" pitchFamily="17" charset="-128"/>
                  <a:ea typeface="ＭＳ 明朝" panose="02020609040205080304" pitchFamily="17" charset="-128"/>
                </a:rPr>
                <a:t>平均余命</a:t>
              </a:r>
            </a:p>
          </p:txBody>
        </p:sp>
        <p:sp>
          <p:nvSpPr>
            <p:cNvPr id="9" name="矢印: 左右 8">
              <a:extLst>
                <a:ext uri="{FF2B5EF4-FFF2-40B4-BE49-F238E27FC236}">
                  <a16:creationId xmlns:a16="http://schemas.microsoft.com/office/drawing/2014/main" id="{AD556D79-9C8A-0C03-D31D-B4E68BAF702F}"/>
                </a:ext>
              </a:extLst>
            </p:cNvPr>
            <p:cNvSpPr/>
            <p:nvPr/>
          </p:nvSpPr>
          <p:spPr>
            <a:xfrm>
              <a:off x="7268975" y="7090737"/>
              <a:ext cx="2818462" cy="626767"/>
            </a:xfrm>
            <a:prstGeom prst="leftRightArrow">
              <a:avLst/>
            </a:prstGeom>
            <a:solidFill>
              <a:srgbClr val="E8F4F8"/>
            </a:solidFill>
            <a:ln w="3175">
              <a:solidFill>
                <a:srgbClr val="E8F4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rgbClr val="10253F"/>
                  </a:solidFill>
                  <a:latin typeface="ＭＳ 明朝" panose="02020609040205080304" pitchFamily="17" charset="-128"/>
                  <a:ea typeface="ＭＳ 明朝" panose="02020609040205080304" pitchFamily="17" charset="-128"/>
                </a:rPr>
                <a:t>日常生活動作が自立している期間の平均</a:t>
              </a:r>
              <a:endParaRPr kumimoji="1" lang="en-US" altLang="ja-JP" sz="800" dirty="0">
                <a:solidFill>
                  <a:srgbClr val="10253F"/>
                </a:solidFill>
                <a:latin typeface="ＭＳ 明朝" panose="02020609040205080304" pitchFamily="17" charset="-128"/>
                <a:ea typeface="ＭＳ 明朝" panose="02020609040205080304" pitchFamily="17" charset="-128"/>
              </a:endParaRPr>
            </a:p>
            <a:p>
              <a:pPr algn="ctr"/>
              <a:r>
                <a:rPr kumimoji="1" lang="en-US" altLang="ja-JP" sz="800" dirty="0">
                  <a:solidFill>
                    <a:srgbClr val="10253F"/>
                  </a:solidFill>
                  <a:latin typeface="ＭＳ 明朝" panose="02020609040205080304" pitchFamily="17" charset="-128"/>
                  <a:ea typeface="ＭＳ 明朝" panose="02020609040205080304" pitchFamily="17" charset="-128"/>
                </a:rPr>
                <a:t>(</a:t>
              </a:r>
              <a:r>
                <a:rPr kumimoji="1" lang="ja-JP" altLang="en-US" sz="800" dirty="0">
                  <a:solidFill>
                    <a:srgbClr val="10253F"/>
                  </a:solidFill>
                  <a:latin typeface="ＭＳ 明朝" panose="02020609040205080304" pitchFamily="17" charset="-128"/>
                  <a:ea typeface="ＭＳ 明朝" panose="02020609040205080304" pitchFamily="17" charset="-128"/>
                </a:rPr>
                <a:t>要介護</a:t>
              </a:r>
              <a:r>
                <a:rPr lang="en-US" altLang="ja-JP" sz="800" dirty="0">
                  <a:solidFill>
                    <a:srgbClr val="10253F"/>
                  </a:solidFill>
                  <a:latin typeface="ＭＳ 明朝" panose="02020609040205080304" pitchFamily="17" charset="-128"/>
                  <a:ea typeface="ＭＳ 明朝" panose="02020609040205080304" pitchFamily="17" charset="-128"/>
                </a:rPr>
                <a:t>2</a:t>
              </a:r>
              <a:r>
                <a:rPr kumimoji="1" lang="ja-JP" altLang="en-US" sz="800" dirty="0">
                  <a:solidFill>
                    <a:srgbClr val="10253F"/>
                  </a:solidFill>
                  <a:latin typeface="ＭＳ 明朝" panose="02020609040205080304" pitchFamily="17" charset="-128"/>
                  <a:ea typeface="ＭＳ 明朝" panose="02020609040205080304" pitchFamily="17" charset="-128"/>
                </a:rPr>
                <a:t>以上になるまでの期間</a:t>
              </a:r>
              <a:r>
                <a:rPr kumimoji="1" lang="en-US" altLang="ja-JP" sz="800" dirty="0">
                  <a:solidFill>
                    <a:srgbClr val="10253F"/>
                  </a:solidFill>
                  <a:latin typeface="ＭＳ 明朝" panose="02020609040205080304" pitchFamily="17" charset="-128"/>
                  <a:ea typeface="ＭＳ 明朝" panose="02020609040205080304" pitchFamily="17" charset="-128"/>
                </a:rPr>
                <a:t>)</a:t>
              </a:r>
              <a:endParaRPr kumimoji="1" lang="ja-JP" altLang="en-US" sz="800" dirty="0">
                <a:solidFill>
                  <a:srgbClr val="10253F"/>
                </a:solidFill>
                <a:latin typeface="ＭＳ 明朝" panose="02020609040205080304" pitchFamily="17" charset="-128"/>
                <a:ea typeface="ＭＳ 明朝" panose="02020609040205080304" pitchFamily="17" charset="-128"/>
              </a:endParaRPr>
            </a:p>
          </p:txBody>
        </p:sp>
        <p:sp>
          <p:nvSpPr>
            <p:cNvPr id="13" name="矢印: 左右 12">
              <a:extLst>
                <a:ext uri="{FF2B5EF4-FFF2-40B4-BE49-F238E27FC236}">
                  <a16:creationId xmlns:a16="http://schemas.microsoft.com/office/drawing/2014/main" id="{3791A370-ECFC-C176-9216-42A38813D06C}"/>
                </a:ext>
              </a:extLst>
            </p:cNvPr>
            <p:cNvSpPr/>
            <p:nvPr/>
          </p:nvSpPr>
          <p:spPr>
            <a:xfrm>
              <a:off x="10087437" y="7090737"/>
              <a:ext cx="1987019" cy="626767"/>
            </a:xfrm>
            <a:prstGeom prst="leftRightArrow">
              <a:avLst/>
            </a:prstGeom>
            <a:noFill/>
            <a:ln w="3175">
              <a:solidFill>
                <a:srgbClr val="B4C9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2">
                      <a:lumMod val="50000"/>
                    </a:schemeClr>
                  </a:solidFill>
                  <a:latin typeface="ＭＳ 明朝" panose="02020609040205080304" pitchFamily="17" charset="-128"/>
                  <a:ea typeface="ＭＳ 明朝" panose="02020609040205080304" pitchFamily="17" charset="-128"/>
                </a:rPr>
                <a:t>日常生活に制限がある期間</a:t>
              </a:r>
              <a:endParaRPr kumimoji="1" lang="en-US" altLang="ja-JP" sz="800" dirty="0">
                <a:solidFill>
                  <a:schemeClr val="tx2">
                    <a:lumMod val="50000"/>
                  </a:schemeClr>
                </a:solidFill>
                <a:latin typeface="ＭＳ 明朝" panose="02020609040205080304" pitchFamily="17" charset="-128"/>
                <a:ea typeface="ＭＳ 明朝" panose="02020609040205080304" pitchFamily="17" charset="-128"/>
              </a:endParaRPr>
            </a:p>
            <a:p>
              <a:pPr algn="ctr"/>
              <a:r>
                <a:rPr lang="en-US" altLang="ja-JP" sz="800" dirty="0">
                  <a:solidFill>
                    <a:schemeClr val="tx2">
                      <a:lumMod val="50000"/>
                    </a:schemeClr>
                  </a:solidFill>
                  <a:latin typeface="ＭＳ 明朝" panose="02020609040205080304" pitchFamily="17" charset="-128"/>
                  <a:ea typeface="ＭＳ 明朝" panose="02020609040205080304" pitchFamily="17" charset="-128"/>
                </a:rPr>
                <a:t>(</a:t>
              </a:r>
              <a:r>
                <a:rPr lang="ja-JP" altLang="en-US" sz="800" dirty="0">
                  <a:solidFill>
                    <a:schemeClr val="tx2">
                      <a:lumMod val="50000"/>
                    </a:schemeClr>
                  </a:solidFill>
                  <a:latin typeface="ＭＳ 明朝" panose="02020609040205080304" pitchFamily="17" charset="-128"/>
                  <a:ea typeface="ＭＳ 明朝" panose="02020609040205080304" pitchFamily="17" charset="-128"/>
                </a:rPr>
                <a:t>要介護</a:t>
              </a:r>
              <a:r>
                <a:rPr lang="en-US" altLang="ja-JP" sz="800" dirty="0">
                  <a:solidFill>
                    <a:schemeClr val="tx2">
                      <a:lumMod val="50000"/>
                    </a:schemeClr>
                  </a:solidFill>
                  <a:latin typeface="ＭＳ 明朝" panose="02020609040205080304" pitchFamily="17" charset="-128"/>
                  <a:ea typeface="ＭＳ 明朝" panose="02020609040205080304" pitchFamily="17" charset="-128"/>
                </a:rPr>
                <a:t>2</a:t>
              </a:r>
              <a:r>
                <a:rPr lang="ja-JP" altLang="en-US" sz="800" dirty="0">
                  <a:solidFill>
                    <a:schemeClr val="tx2">
                      <a:lumMod val="50000"/>
                    </a:schemeClr>
                  </a:solidFill>
                  <a:latin typeface="ＭＳ 明朝" panose="02020609040205080304" pitchFamily="17" charset="-128"/>
                  <a:ea typeface="ＭＳ 明朝" panose="02020609040205080304" pitchFamily="17" charset="-128"/>
                </a:rPr>
                <a:t>以上の期間</a:t>
              </a:r>
              <a:r>
                <a:rPr lang="en-US" altLang="ja-JP" sz="800" dirty="0">
                  <a:solidFill>
                    <a:schemeClr val="tx2">
                      <a:lumMod val="50000"/>
                    </a:schemeClr>
                  </a:solidFill>
                  <a:latin typeface="ＭＳ 明朝" panose="02020609040205080304" pitchFamily="17" charset="-128"/>
                  <a:ea typeface="ＭＳ 明朝" panose="02020609040205080304" pitchFamily="17" charset="-128"/>
                </a:rPr>
                <a:t>)</a:t>
              </a:r>
              <a:endParaRPr kumimoji="1" lang="ja-JP" altLang="en-US" sz="800" dirty="0">
                <a:solidFill>
                  <a:schemeClr val="tx2">
                    <a:lumMod val="50000"/>
                  </a:schemeClr>
                </a:solidFill>
                <a:latin typeface="ＭＳ 明朝" panose="02020609040205080304" pitchFamily="17" charset="-128"/>
                <a:ea typeface="ＭＳ 明朝" panose="02020609040205080304" pitchFamily="17" charset="-128"/>
              </a:endParaRPr>
            </a:p>
          </p:txBody>
        </p:sp>
        <p:sp>
          <p:nvSpPr>
            <p:cNvPr id="17" name="正方形/長方形 16">
              <a:extLst>
                <a:ext uri="{FF2B5EF4-FFF2-40B4-BE49-F238E27FC236}">
                  <a16:creationId xmlns:a16="http://schemas.microsoft.com/office/drawing/2014/main" id="{DA261A1E-1843-1157-38A6-89438EA3CFB1}"/>
                </a:ext>
              </a:extLst>
            </p:cNvPr>
            <p:cNvSpPr/>
            <p:nvPr/>
          </p:nvSpPr>
          <p:spPr>
            <a:xfrm>
              <a:off x="7189514" y="6418237"/>
              <a:ext cx="4884943" cy="1349413"/>
            </a:xfrm>
            <a:prstGeom prst="rect">
              <a:avLst/>
            </a:prstGeom>
            <a:noFill/>
            <a:ln w="635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明朝" panose="02020609040205080304" pitchFamily="17" charset="-128"/>
                <a:ea typeface="ＭＳ 明朝" panose="02020609040205080304" pitchFamily="17" charset="-128"/>
              </a:endParaRPr>
            </a:p>
          </p:txBody>
        </p:sp>
      </p:grpSp>
      <p:sp>
        <p:nvSpPr>
          <p:cNvPr id="19" name="Rectangle 5">
            <a:extLst>
              <a:ext uri="{FF2B5EF4-FFF2-40B4-BE49-F238E27FC236}">
                <a16:creationId xmlns:a16="http://schemas.microsoft.com/office/drawing/2014/main" id="{291BAC7E-082B-7CD3-D7DF-0760AF474139}"/>
              </a:ext>
            </a:extLst>
          </p:cNvPr>
          <p:cNvSpPr>
            <a:spLocks noChangeArrowheads="1"/>
          </p:cNvSpPr>
          <p:nvPr/>
        </p:nvSpPr>
        <p:spPr bwMode="auto">
          <a:xfrm>
            <a:off x="170434" y="7714934"/>
            <a:ext cx="2040130" cy="215444"/>
          </a:xfrm>
          <a:prstGeom prst="rect">
            <a:avLst/>
          </a:prstGeom>
          <a:noFill/>
        </p:spPr>
        <p:txBody>
          <a:bodyPr wrap="none" lIns="0" rIns="9000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参考</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平均余命と平均自立期間について</a:t>
            </a:r>
          </a:p>
        </p:txBody>
      </p:sp>
      <p:pic>
        <p:nvPicPr>
          <p:cNvPr id="4" name="table37">
            <a:extLst>
              <a:ext uri="{FF2B5EF4-FFF2-40B4-BE49-F238E27FC236}">
                <a16:creationId xmlns:a16="http://schemas.microsoft.com/office/drawing/2014/main" id="{D98665D6-A533-45C0-9790-2AEE69912449}"/>
              </a:ext>
            </a:extLst>
          </p:cNvPr>
          <p:cNvPicPr>
            <a:picLocks noChangeAspect="1"/>
          </p:cNvPicPr>
          <p:nvPr/>
        </p:nvPicPr>
        <p:blipFill>
          <a:blip r:embed="rId2"/>
          <a:stretch>
            <a:fillRect/>
          </a:stretch>
        </p:blipFill>
        <p:spPr>
          <a:xfrm>
            <a:off x="165100" y="3038816"/>
            <a:ext cx="4479617" cy="2044700"/>
          </a:xfrm>
          <a:prstGeom prst="rect">
            <a:avLst/>
          </a:prstGeom>
        </p:spPr>
      </p:pic>
      <p:pic>
        <p:nvPicPr>
          <p:cNvPr id="7" name="table38">
            <a:extLst>
              <a:ext uri="{FF2B5EF4-FFF2-40B4-BE49-F238E27FC236}">
                <a16:creationId xmlns:a16="http://schemas.microsoft.com/office/drawing/2014/main" id="{936D371C-F81F-4D82-910E-EE411B61A8F7}"/>
              </a:ext>
            </a:extLst>
          </p:cNvPr>
          <p:cNvPicPr>
            <a:picLocks noChangeAspect="1"/>
          </p:cNvPicPr>
          <p:nvPr/>
        </p:nvPicPr>
        <p:blipFill>
          <a:blip r:embed="rId3"/>
          <a:stretch>
            <a:fillRect/>
          </a:stretch>
        </p:blipFill>
        <p:spPr>
          <a:xfrm>
            <a:off x="165100" y="5426416"/>
            <a:ext cx="4479617" cy="2044700"/>
          </a:xfrm>
          <a:prstGeom prst="rect">
            <a:avLst/>
          </a:prstGeom>
        </p:spPr>
      </p:pic>
    </p:spTree>
    <p:extLst>
      <p:ext uri="{BB962C8B-B14F-4D97-AF65-F5344CB8AC3E}">
        <p14:creationId xmlns:p14="http://schemas.microsoft.com/office/powerpoint/2010/main" val="1745795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タイトル 1">
            <a:extLst>
              <a:ext uri="{FF2B5EF4-FFF2-40B4-BE49-F238E27FC236}">
                <a16:creationId xmlns:a16="http://schemas.microsoft.com/office/drawing/2014/main" id="{5158DCE4-B448-754E-E606-9B7BBC499EBE}"/>
              </a:ext>
            </a:extLst>
          </p:cNvPr>
          <p:cNvSpPr txBox="1">
            <a:spLocks/>
          </p:cNvSpPr>
          <p:nvPr/>
        </p:nvSpPr>
        <p:spPr>
          <a:xfrm>
            <a:off x="170434" y="190500"/>
            <a:ext cx="6238800" cy="1209669"/>
          </a:xfrm>
          <a:prstGeom prst="rect">
            <a:avLst/>
          </a:prstGeom>
          <a:noFill/>
          <a:ln>
            <a:noFill/>
          </a:ln>
        </p:spPr>
        <p:txBody>
          <a:bodyPr vert="horz" lIns="0" tIns="43201" rIns="90000" bIns="43201" rtlCol="0" anchor="t">
            <a:spAutoFit/>
          </a:bodyPr>
          <a:lstStyle/>
          <a:p>
            <a:pPr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以下は、</a:t>
            </a:r>
            <a:r>
              <a:rPr lang="ja-JP" altLang="en-US" sz="1200" dirty="0">
                <a:latin typeface="ＭＳ 明朝" panose="02020609040205080304" pitchFamily="17" charset="-128"/>
                <a:ea typeface="ＭＳ 明朝" panose="02020609040205080304" pitchFamily="17" charset="-128"/>
                <a:cs typeface="ＭＳ Ｐゴシック" pitchFamily="50" charset="-128"/>
              </a:rPr>
              <a:t>本市の</a:t>
            </a:r>
            <a:r>
              <a:rPr kumimoji="0" lang="ja-JP" altLang="en-US" sz="1200" kern="0" dirty="0">
                <a:solidFill>
                  <a:prstClr val="black"/>
                </a:solidFill>
                <a:latin typeface="ＭＳ 明朝" panose="02020609040205080304" pitchFamily="17" charset="-128"/>
                <a:ea typeface="ＭＳ 明朝" panose="02020609040205080304" pitchFamily="17" charset="-128"/>
              </a:rPr>
              <a:t>平成</a:t>
            </a:r>
            <a:r>
              <a:rPr kumimoji="0" lang="en-US" altLang="ja-JP" sz="1200" kern="0" dirty="0">
                <a:solidFill>
                  <a:prstClr val="black"/>
                </a:solidFill>
                <a:latin typeface="ＭＳ 明朝" panose="02020609040205080304" pitchFamily="17" charset="-128"/>
                <a:ea typeface="ＭＳ 明朝" panose="02020609040205080304" pitchFamily="17" charset="-128"/>
              </a:rPr>
              <a:t>30</a:t>
            </a:r>
            <a:r>
              <a:rPr kumimoji="0" lang="ja-JP" altLang="en-US" sz="1200" kern="0" dirty="0">
                <a:solidFill>
                  <a:prstClr val="black"/>
                </a:solidFill>
                <a:latin typeface="ＭＳ 明朝" panose="02020609040205080304" pitchFamily="17" charset="-128"/>
                <a:ea typeface="ＭＳ 明朝" panose="02020609040205080304" pitchFamily="17" charset="-128"/>
              </a:rPr>
              <a:t>年度から令和</a:t>
            </a:r>
            <a:r>
              <a:rPr kumimoji="0" lang="en-US" altLang="ja-JP" sz="1200" kern="0" dirty="0">
                <a:solidFill>
                  <a:prstClr val="black"/>
                </a:solidFill>
                <a:latin typeface="ＭＳ 明朝" panose="02020609040205080304" pitchFamily="17" charset="-128"/>
                <a:ea typeface="ＭＳ 明朝" panose="02020609040205080304" pitchFamily="17" charset="-128"/>
              </a:rPr>
              <a:t>4</a:t>
            </a:r>
            <a:r>
              <a:rPr kumimoji="0" lang="ja-JP" altLang="en-US" sz="1200" kern="0" dirty="0">
                <a:solidFill>
                  <a:prstClr val="black"/>
                </a:solidFill>
                <a:latin typeface="ＭＳ 明朝" panose="02020609040205080304" pitchFamily="17" charset="-128"/>
                <a:ea typeface="ＭＳ 明朝" panose="02020609040205080304" pitchFamily="17" charset="-128"/>
              </a:rPr>
              <a:t>年度</a:t>
            </a:r>
            <a:r>
              <a:rPr lang="ja-JP" altLang="en-US" sz="1200" dirty="0">
                <a:latin typeface="ＭＳ 明朝" panose="02020609040205080304" pitchFamily="17" charset="-128"/>
                <a:ea typeface="ＭＳ 明朝" panose="02020609040205080304" pitchFamily="17" charset="-128"/>
              </a:rPr>
              <a:t>における</a:t>
            </a:r>
            <a:r>
              <a:rPr lang="ja-JP" altLang="en-US" sz="1200" dirty="0">
                <a:latin typeface="ＭＳ 明朝" panose="02020609040205080304" pitchFamily="17" charset="-128"/>
                <a:ea typeface="ＭＳ 明朝" panose="02020609040205080304" pitchFamily="17" charset="-128"/>
                <a:cs typeface="Times New Roman" pitchFamily="18" charset="0"/>
              </a:rPr>
              <a:t>平均余命と平均自立期間の状況を示したものです。</a:t>
            </a:r>
            <a:r>
              <a:rPr lang="ja-JP" altLang="en-US" sz="1200" dirty="0">
                <a:latin typeface="ＭＳ 明朝" panose="02020609040205080304" pitchFamily="17" charset="-128"/>
                <a:ea typeface="ＭＳ 明朝" panose="02020609040205080304" pitchFamily="17" charset="-128"/>
              </a:rPr>
              <a:t>男性における</a:t>
            </a:r>
            <a:r>
              <a:rPr kumimoji="0" lang="ja-JP" altLang="en-US" sz="1200" kern="0" dirty="0">
                <a:solidFill>
                  <a:prstClr val="black"/>
                </a:solidFill>
                <a:latin typeface="ＭＳ 明朝" panose="02020609040205080304" pitchFamily="17" charset="-128"/>
                <a:ea typeface="ＭＳ 明朝" panose="02020609040205080304" pitchFamily="17" charset="-128"/>
              </a:rPr>
              <a:t>令和</a:t>
            </a:r>
            <a:r>
              <a:rPr kumimoji="0" lang="en-US" altLang="ja-JP" sz="1200" kern="0" dirty="0">
                <a:solidFill>
                  <a:prstClr val="black"/>
                </a:solidFill>
                <a:latin typeface="ＭＳ 明朝" panose="02020609040205080304" pitchFamily="17" charset="-128"/>
                <a:ea typeface="ＭＳ 明朝" panose="02020609040205080304" pitchFamily="17" charset="-128"/>
              </a:rPr>
              <a:t>4</a:t>
            </a:r>
            <a:r>
              <a:rPr kumimoji="0" lang="ja-JP" altLang="en-US" sz="1200" kern="0" dirty="0">
                <a:solidFill>
                  <a:prstClr val="black"/>
                </a:solidFill>
                <a:latin typeface="ＭＳ 明朝" panose="02020609040205080304" pitchFamily="17" charset="-128"/>
                <a:ea typeface="ＭＳ 明朝" panose="02020609040205080304" pitchFamily="17" charset="-128"/>
              </a:rPr>
              <a:t>年度</a:t>
            </a:r>
            <a:r>
              <a:rPr lang="ja-JP" altLang="en-US" sz="1200" dirty="0">
                <a:latin typeface="ＭＳ 明朝" panose="02020609040205080304" pitchFamily="17" charset="-128"/>
                <a:ea typeface="ＭＳ 明朝" panose="02020609040205080304" pitchFamily="17" charset="-128"/>
              </a:rPr>
              <a:t>の平均自立期間</a:t>
            </a:r>
            <a:r>
              <a:rPr lang="en-US" altLang="ja-JP" sz="1200" dirty="0">
                <a:latin typeface="ＭＳ 明朝" panose="02020609040205080304" pitchFamily="17" charset="-128"/>
                <a:ea typeface="ＭＳ 明朝" panose="02020609040205080304" pitchFamily="17" charset="-128"/>
                <a:cs typeface="ＭＳ Ｐゴシック" pitchFamily="50" charset="-128"/>
              </a:rPr>
              <a:t>78.6</a:t>
            </a:r>
            <a:r>
              <a:rPr lang="ja-JP" altLang="en-US" sz="1200" dirty="0">
                <a:latin typeface="ＭＳ 明朝" panose="02020609040205080304" pitchFamily="17" charset="-128"/>
                <a:ea typeface="ＭＳ 明朝" panose="02020609040205080304" pitchFamily="17" charset="-128"/>
              </a:rPr>
              <a:t>年は</a:t>
            </a:r>
            <a:r>
              <a:rPr kumimoji="0" lang="ja-JP" altLang="en-US" sz="1200" kern="0" dirty="0">
                <a:solidFill>
                  <a:prstClr val="black"/>
                </a:solidFill>
                <a:latin typeface="ＭＳ 明朝" panose="02020609040205080304" pitchFamily="17" charset="-128"/>
                <a:ea typeface="ＭＳ 明朝" panose="02020609040205080304" pitchFamily="17" charset="-128"/>
              </a:rPr>
              <a:t>平成</a:t>
            </a:r>
            <a:r>
              <a:rPr kumimoji="0" lang="en-US" altLang="ja-JP" sz="1200" kern="0" dirty="0">
                <a:solidFill>
                  <a:prstClr val="black"/>
                </a:solidFill>
                <a:latin typeface="ＭＳ 明朝" panose="02020609040205080304" pitchFamily="17" charset="-128"/>
                <a:ea typeface="ＭＳ 明朝" panose="02020609040205080304" pitchFamily="17" charset="-128"/>
              </a:rPr>
              <a:t>30</a:t>
            </a:r>
            <a:r>
              <a:rPr kumimoji="0" lang="ja-JP" altLang="en-US" sz="1200" kern="0" dirty="0">
                <a:solidFill>
                  <a:prstClr val="black"/>
                </a:solidFill>
                <a:latin typeface="ＭＳ 明朝" panose="02020609040205080304" pitchFamily="17" charset="-128"/>
                <a:ea typeface="ＭＳ 明朝" panose="02020609040205080304" pitchFamily="17" charset="-128"/>
              </a:rPr>
              <a:t>年度</a:t>
            </a:r>
            <a:r>
              <a:rPr lang="en-US" altLang="ja-JP" sz="1200" dirty="0">
                <a:latin typeface="ＭＳ 明朝" panose="02020609040205080304" pitchFamily="17" charset="-128"/>
                <a:ea typeface="ＭＳ 明朝" panose="02020609040205080304" pitchFamily="17" charset="-128"/>
                <a:cs typeface="ＭＳ Ｐゴシック" pitchFamily="50" charset="-128"/>
              </a:rPr>
              <a:t>78.3</a:t>
            </a:r>
            <a:r>
              <a:rPr lang="ja-JP" altLang="en-US" sz="1200" dirty="0">
                <a:latin typeface="ＭＳ 明朝" panose="02020609040205080304" pitchFamily="17" charset="-128"/>
                <a:ea typeface="ＭＳ 明朝" panose="02020609040205080304" pitchFamily="17" charset="-128"/>
                <a:cs typeface="ＭＳ Ｐゴシック" pitchFamily="50" charset="-128"/>
              </a:rPr>
              <a:t>年から</a:t>
            </a:r>
            <a:r>
              <a:rPr lang="en-US" altLang="ja-JP" sz="1200" dirty="0">
                <a:latin typeface="ＭＳ 明朝" panose="02020609040205080304" pitchFamily="17" charset="-128"/>
                <a:ea typeface="ＭＳ 明朝" panose="02020609040205080304" pitchFamily="17" charset="-128"/>
              </a:rPr>
              <a:t>0.3</a:t>
            </a:r>
            <a:r>
              <a:rPr lang="ja-JP" altLang="en-US" sz="1200" dirty="0">
                <a:latin typeface="ＭＳ 明朝" panose="02020609040205080304" pitchFamily="17" charset="-128"/>
                <a:ea typeface="ＭＳ 明朝" panose="02020609040205080304" pitchFamily="17" charset="-128"/>
              </a:rPr>
              <a:t>年延伸しています。女性における</a:t>
            </a:r>
            <a:r>
              <a:rPr kumimoji="0" lang="ja-JP" altLang="en-US" sz="1200" kern="0" dirty="0">
                <a:solidFill>
                  <a:prstClr val="black"/>
                </a:solidFill>
                <a:latin typeface="ＭＳ 明朝" panose="02020609040205080304" pitchFamily="17" charset="-128"/>
                <a:ea typeface="ＭＳ 明朝" panose="02020609040205080304" pitchFamily="17" charset="-128"/>
              </a:rPr>
              <a:t>令和</a:t>
            </a:r>
            <a:r>
              <a:rPr kumimoji="0" lang="en-US" altLang="ja-JP" sz="1200" kern="0" dirty="0">
                <a:solidFill>
                  <a:prstClr val="black"/>
                </a:solidFill>
                <a:latin typeface="ＭＳ 明朝" panose="02020609040205080304" pitchFamily="17" charset="-128"/>
                <a:ea typeface="ＭＳ 明朝" panose="02020609040205080304" pitchFamily="17" charset="-128"/>
              </a:rPr>
              <a:t>4</a:t>
            </a:r>
            <a:r>
              <a:rPr kumimoji="0" lang="ja-JP" altLang="en-US" sz="1200" kern="0" dirty="0">
                <a:solidFill>
                  <a:prstClr val="black"/>
                </a:solidFill>
                <a:latin typeface="ＭＳ 明朝" panose="02020609040205080304" pitchFamily="17" charset="-128"/>
                <a:ea typeface="ＭＳ 明朝" panose="02020609040205080304" pitchFamily="17" charset="-128"/>
              </a:rPr>
              <a:t>年度</a:t>
            </a:r>
            <a:r>
              <a:rPr lang="ja-JP" altLang="en-US" sz="1200" dirty="0">
                <a:latin typeface="ＭＳ 明朝" panose="02020609040205080304" pitchFamily="17" charset="-128"/>
                <a:ea typeface="ＭＳ 明朝" panose="02020609040205080304" pitchFamily="17" charset="-128"/>
              </a:rPr>
              <a:t>の平均自立期間</a:t>
            </a:r>
            <a:r>
              <a:rPr lang="en-US" altLang="ja-JP" sz="1200" dirty="0">
                <a:latin typeface="ＭＳ 明朝" panose="02020609040205080304" pitchFamily="17" charset="-128"/>
                <a:ea typeface="ＭＳ 明朝" panose="02020609040205080304" pitchFamily="17" charset="-128"/>
                <a:cs typeface="ＭＳ Ｐゴシック" pitchFamily="50" charset="-128"/>
              </a:rPr>
              <a:t>83.1</a:t>
            </a:r>
            <a:r>
              <a:rPr lang="ja-JP" altLang="en-US" sz="1200" dirty="0">
                <a:latin typeface="ＭＳ 明朝" panose="02020609040205080304" pitchFamily="17" charset="-128"/>
                <a:ea typeface="ＭＳ 明朝" panose="02020609040205080304" pitchFamily="17" charset="-128"/>
              </a:rPr>
              <a:t>年は</a:t>
            </a:r>
            <a:r>
              <a:rPr kumimoji="0" lang="ja-JP" altLang="en-US" sz="1200" kern="0" dirty="0">
                <a:solidFill>
                  <a:prstClr val="black"/>
                </a:solidFill>
                <a:latin typeface="ＭＳ 明朝" panose="02020609040205080304" pitchFamily="17" charset="-128"/>
                <a:ea typeface="ＭＳ 明朝" panose="02020609040205080304" pitchFamily="17" charset="-128"/>
              </a:rPr>
              <a:t>平成</a:t>
            </a:r>
            <a:r>
              <a:rPr kumimoji="0" lang="en-US" altLang="ja-JP" sz="1200" kern="0" dirty="0">
                <a:solidFill>
                  <a:prstClr val="black"/>
                </a:solidFill>
                <a:latin typeface="ＭＳ 明朝" panose="02020609040205080304" pitchFamily="17" charset="-128"/>
                <a:ea typeface="ＭＳ 明朝" panose="02020609040205080304" pitchFamily="17" charset="-128"/>
              </a:rPr>
              <a:t>30</a:t>
            </a:r>
            <a:r>
              <a:rPr kumimoji="0" lang="ja-JP" altLang="en-US" sz="1200" kern="0" dirty="0">
                <a:solidFill>
                  <a:prstClr val="black"/>
                </a:solidFill>
                <a:latin typeface="ＭＳ 明朝" panose="02020609040205080304" pitchFamily="17" charset="-128"/>
                <a:ea typeface="ＭＳ 明朝" panose="02020609040205080304" pitchFamily="17" charset="-128"/>
              </a:rPr>
              <a:t>年度</a:t>
            </a:r>
            <a:r>
              <a:rPr lang="en-US" altLang="ja-JP" sz="1200" dirty="0">
                <a:latin typeface="ＭＳ 明朝" panose="02020609040205080304" pitchFamily="17" charset="-128"/>
                <a:ea typeface="ＭＳ 明朝" panose="02020609040205080304" pitchFamily="17" charset="-128"/>
                <a:cs typeface="ＭＳ Ｐゴシック" pitchFamily="50" charset="-128"/>
              </a:rPr>
              <a:t>82.2</a:t>
            </a:r>
            <a:r>
              <a:rPr lang="ja-JP" altLang="en-US" sz="1200" dirty="0">
                <a:latin typeface="ＭＳ 明朝" panose="02020609040205080304" pitchFamily="17" charset="-128"/>
                <a:ea typeface="ＭＳ 明朝" panose="02020609040205080304" pitchFamily="17" charset="-128"/>
                <a:cs typeface="ＭＳ Ｐゴシック" pitchFamily="50" charset="-128"/>
              </a:rPr>
              <a:t>年から</a:t>
            </a:r>
            <a:r>
              <a:rPr lang="en-US" altLang="ja-JP" sz="1200" dirty="0">
                <a:latin typeface="ＭＳ 明朝" panose="02020609040205080304" pitchFamily="17" charset="-128"/>
                <a:ea typeface="ＭＳ 明朝" panose="02020609040205080304" pitchFamily="17" charset="-128"/>
              </a:rPr>
              <a:t>0.9</a:t>
            </a:r>
            <a:r>
              <a:rPr lang="ja-JP" altLang="en-US" sz="1200" dirty="0">
                <a:latin typeface="ＭＳ 明朝" panose="02020609040205080304" pitchFamily="17" charset="-128"/>
                <a:ea typeface="ＭＳ 明朝" panose="02020609040205080304" pitchFamily="17" charset="-128"/>
              </a:rPr>
              <a:t>年延伸しています。この影響もあって、男性の平均余命は</a:t>
            </a:r>
            <a:r>
              <a:rPr lang="en-US" altLang="ja-JP" sz="1200" dirty="0">
                <a:latin typeface="ＭＳ 明朝" panose="02020609040205080304" pitchFamily="17" charset="-128"/>
                <a:ea typeface="ＭＳ 明朝" panose="02020609040205080304" pitchFamily="17" charset="-128"/>
              </a:rPr>
              <a:t>0.2</a:t>
            </a:r>
            <a:r>
              <a:rPr lang="ja-JP" altLang="en-US" sz="1200" dirty="0">
                <a:latin typeface="ＭＳ 明朝" panose="02020609040205080304" pitchFamily="17" charset="-128"/>
                <a:ea typeface="ＭＳ 明朝" panose="02020609040205080304" pitchFamily="17" charset="-128"/>
              </a:rPr>
              <a:t>年延伸し、女性の平均余命は</a:t>
            </a:r>
            <a:r>
              <a:rPr lang="en-US" altLang="ja-JP" sz="1200" dirty="0">
                <a:latin typeface="ＭＳ 明朝" panose="02020609040205080304" pitchFamily="17" charset="-128"/>
                <a:ea typeface="ＭＳ 明朝" panose="02020609040205080304" pitchFamily="17" charset="-128"/>
              </a:rPr>
              <a:t>1.2</a:t>
            </a:r>
            <a:r>
              <a:rPr lang="ja-JP" altLang="en-US" sz="1200" dirty="0">
                <a:latin typeface="ＭＳ 明朝" panose="02020609040205080304" pitchFamily="17" charset="-128"/>
                <a:ea typeface="ＭＳ 明朝" panose="02020609040205080304" pitchFamily="17" charset="-128"/>
              </a:rPr>
              <a:t>年延伸しています。</a:t>
            </a:r>
            <a:endParaRPr lang="ja-JP" altLang="ja-JP" sz="1200" dirty="0">
              <a:latin typeface="ＭＳ 明朝" panose="02020609040205080304" pitchFamily="17" charset="-128"/>
              <a:ea typeface="ＭＳ 明朝" panose="02020609040205080304" pitchFamily="17" charset="-128"/>
            </a:endParaRPr>
          </a:p>
        </p:txBody>
      </p:sp>
      <p:sp>
        <p:nvSpPr>
          <p:cNvPr id="3" name="スライド番号プレースホルダー 2">
            <a:extLst>
              <a:ext uri="{FF2B5EF4-FFF2-40B4-BE49-F238E27FC236}">
                <a16:creationId xmlns:a16="http://schemas.microsoft.com/office/drawing/2014/main" id="{DB60E128-5615-841A-A261-6B801967D85A}"/>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14</a:t>
            </a:fld>
            <a:endParaRPr lang="ja-JP" altLang="en-US" dirty="0">
              <a:latin typeface="ＭＳ 明朝" panose="02020609040205080304" pitchFamily="17" charset="-128"/>
              <a:ea typeface="ＭＳ 明朝" panose="02020609040205080304" pitchFamily="17" charset="-128"/>
            </a:endParaRPr>
          </a:p>
        </p:txBody>
      </p:sp>
      <p:sp>
        <p:nvSpPr>
          <p:cNvPr id="8" name="Rectangle 5">
            <a:extLst>
              <a:ext uri="{FF2B5EF4-FFF2-40B4-BE49-F238E27FC236}">
                <a16:creationId xmlns:a16="http://schemas.microsoft.com/office/drawing/2014/main" id="{BF5CE154-23E2-8E03-45D6-BDB2D5ECBCB6}"/>
              </a:ext>
            </a:extLst>
          </p:cNvPr>
          <p:cNvSpPr>
            <a:spLocks noChangeAspect="1" noChangeArrowheads="1"/>
          </p:cNvSpPr>
          <p:nvPr/>
        </p:nvSpPr>
        <p:spPr bwMode="auto">
          <a:xfrm>
            <a:off x="165101" y="1581857"/>
            <a:ext cx="5135418" cy="265182"/>
          </a:xfrm>
          <a:prstGeom prst="rect">
            <a:avLst/>
          </a:prstGeom>
          <a:noFill/>
          <a:ln>
            <a:noFill/>
          </a:ln>
        </p:spPr>
        <p:txBody>
          <a:bodyPr wrap="square" lIns="0" tIns="34017" rIns="90000" rtlCol="0" anchor="ctr">
            <a:spAutoFit/>
          </a:bodyPr>
          <a:lstStyle/>
          <a:p>
            <a:pPr defTabSz="864017"/>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年度･男女別 平均余命と平均自立期間、日常生活に制限がある期間の平均</a:t>
            </a:r>
            <a:endParaRPr kumimoji="0" lang="en-US" altLang="ja-JP" sz="1200" kern="0" dirty="0">
              <a:solidFill>
                <a:sysClr val="windowText" lastClr="000000"/>
              </a:solidFill>
              <a:latin typeface="ＭＳ 明朝" panose="02020609040205080304" pitchFamily="17" charset="-128"/>
              <a:ea typeface="ＭＳ 明朝" panose="02020609040205080304" pitchFamily="17" charset="-128"/>
            </a:endParaRPr>
          </a:p>
        </p:txBody>
      </p:sp>
      <p:sp>
        <p:nvSpPr>
          <p:cNvPr id="10" name="Rectangle 5">
            <a:extLst>
              <a:ext uri="{FF2B5EF4-FFF2-40B4-BE49-F238E27FC236}">
                <a16:creationId xmlns:a16="http://schemas.microsoft.com/office/drawing/2014/main" id="{9C8694A4-AC47-ACFC-4D59-1275525416E4}"/>
              </a:ext>
            </a:extLst>
          </p:cNvPr>
          <p:cNvSpPr>
            <a:spLocks noChangeAspect="1" noChangeArrowheads="1"/>
          </p:cNvSpPr>
          <p:nvPr/>
        </p:nvSpPr>
        <p:spPr bwMode="auto">
          <a:xfrm>
            <a:off x="170434" y="3420452"/>
            <a:ext cx="2912164" cy="215444"/>
          </a:xfrm>
          <a:prstGeom prst="rect">
            <a:avLst/>
          </a:prstGeom>
          <a:noFill/>
        </p:spPr>
        <p:txBody>
          <a:bodyPr wrap="none" lIns="0" rIns="9000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lang="ja-JP" altLang="en-US" sz="800" dirty="0">
              <a:latin typeface="ＭＳ 明朝" panose="02020609040205080304" pitchFamily="17" charset="-128"/>
              <a:ea typeface="ＭＳ 明朝" panose="02020609040205080304" pitchFamily="17" charset="-128"/>
            </a:endParaRPr>
          </a:p>
        </p:txBody>
      </p:sp>
      <p:sp>
        <p:nvSpPr>
          <p:cNvPr id="11" name="Rectangle 5">
            <a:extLst>
              <a:ext uri="{FF2B5EF4-FFF2-40B4-BE49-F238E27FC236}">
                <a16:creationId xmlns:a16="http://schemas.microsoft.com/office/drawing/2014/main" id="{BEFC584C-2D88-B1FF-A3E4-430D6FEF15BD}"/>
              </a:ext>
            </a:extLst>
          </p:cNvPr>
          <p:cNvSpPr>
            <a:spLocks noChangeAspect="1" noChangeArrowheads="1"/>
          </p:cNvSpPr>
          <p:nvPr/>
        </p:nvSpPr>
        <p:spPr bwMode="auto">
          <a:xfrm>
            <a:off x="170434" y="8677036"/>
            <a:ext cx="2912164" cy="215444"/>
          </a:xfrm>
          <a:prstGeom prst="rect">
            <a:avLst/>
          </a:prstGeom>
          <a:noFill/>
        </p:spPr>
        <p:txBody>
          <a:bodyPr wrap="none" lIns="0" rIns="9000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lang="ja-JP" altLang="en-US" sz="800" dirty="0">
              <a:latin typeface="ＭＳ 明朝" panose="02020609040205080304" pitchFamily="17" charset="-128"/>
              <a:ea typeface="ＭＳ 明朝" panose="02020609040205080304" pitchFamily="17" charset="-128"/>
            </a:endParaRPr>
          </a:p>
        </p:txBody>
      </p:sp>
      <p:sp>
        <p:nvSpPr>
          <p:cNvPr id="14" name="Rectangle 5">
            <a:extLst>
              <a:ext uri="{FF2B5EF4-FFF2-40B4-BE49-F238E27FC236}">
                <a16:creationId xmlns:a16="http://schemas.microsoft.com/office/drawing/2014/main" id="{7CE75E6A-1B50-C58A-AE31-0C03B1F223AE}"/>
              </a:ext>
            </a:extLst>
          </p:cNvPr>
          <p:cNvSpPr>
            <a:spLocks noChangeArrowheads="1"/>
          </p:cNvSpPr>
          <p:nvPr/>
        </p:nvSpPr>
        <p:spPr bwMode="auto">
          <a:xfrm>
            <a:off x="175502" y="3777915"/>
            <a:ext cx="5728881" cy="265182"/>
          </a:xfrm>
          <a:prstGeom prst="rect">
            <a:avLst/>
          </a:prstGeom>
          <a:noFill/>
          <a:ln>
            <a:noFill/>
          </a:ln>
        </p:spPr>
        <p:txBody>
          <a:bodyPr wrap="square" lIns="0" tIns="34017" rIns="9000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864017"/>
            <a:r>
              <a:rPr kumimoji="0" lang="en-US" altLang="ja-JP" sz="1200" kern="0" dirty="0">
                <a:solidFill>
                  <a:sysClr val="windowText" lastClr="000000"/>
                </a:solidFill>
                <a:latin typeface="ＭＳ 明朝" panose="02020609040205080304" pitchFamily="17" charset="-128"/>
                <a:ea typeface="ＭＳ 明朝" panose="02020609040205080304" pitchFamily="17" charset="-128"/>
              </a:rPr>
              <a:t>(</a:t>
            </a:r>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男性</a:t>
            </a:r>
            <a:r>
              <a:rPr kumimoji="0" lang="en-US" altLang="ja-JP" sz="1200" kern="0" dirty="0">
                <a:solidFill>
                  <a:sysClr val="windowText" lastClr="000000"/>
                </a:solidFill>
                <a:latin typeface="ＭＳ 明朝" panose="02020609040205080304" pitchFamily="17" charset="-128"/>
                <a:ea typeface="ＭＳ 明朝" panose="02020609040205080304" pitchFamily="17" charset="-128"/>
              </a:rPr>
              <a:t>)</a:t>
            </a:r>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年度別 平均余命と平均自立期間</a:t>
            </a:r>
            <a:endParaRPr kumimoji="0" lang="en-US" altLang="ja-JP" sz="1200" kern="0" dirty="0">
              <a:solidFill>
                <a:sysClr val="windowText" lastClr="000000"/>
              </a:solidFill>
              <a:latin typeface="ＭＳ 明朝" panose="02020609040205080304" pitchFamily="17" charset="-128"/>
              <a:ea typeface="ＭＳ 明朝" panose="02020609040205080304" pitchFamily="17" charset="-128"/>
            </a:endParaRPr>
          </a:p>
        </p:txBody>
      </p:sp>
      <p:sp>
        <p:nvSpPr>
          <p:cNvPr id="15" name="Rectangle 5">
            <a:extLst>
              <a:ext uri="{FF2B5EF4-FFF2-40B4-BE49-F238E27FC236}">
                <a16:creationId xmlns:a16="http://schemas.microsoft.com/office/drawing/2014/main" id="{9D06E076-098F-FD99-9798-715158F96E41}"/>
              </a:ext>
            </a:extLst>
          </p:cNvPr>
          <p:cNvSpPr>
            <a:spLocks noChangeArrowheads="1"/>
          </p:cNvSpPr>
          <p:nvPr/>
        </p:nvSpPr>
        <p:spPr bwMode="auto">
          <a:xfrm>
            <a:off x="175502" y="6306124"/>
            <a:ext cx="5728881" cy="265182"/>
          </a:xfrm>
          <a:prstGeom prst="rect">
            <a:avLst/>
          </a:prstGeom>
          <a:noFill/>
          <a:ln>
            <a:noFill/>
          </a:ln>
        </p:spPr>
        <p:txBody>
          <a:bodyPr wrap="square" lIns="0" tIns="34017" rIns="9000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864017"/>
            <a:r>
              <a:rPr kumimoji="0" lang="en-US" altLang="ja-JP" sz="1200" kern="0" dirty="0">
                <a:solidFill>
                  <a:sysClr val="windowText" lastClr="000000"/>
                </a:solidFill>
                <a:latin typeface="ＭＳ 明朝" panose="02020609040205080304" pitchFamily="17" charset="-128"/>
                <a:ea typeface="ＭＳ 明朝" panose="02020609040205080304" pitchFamily="17" charset="-128"/>
              </a:rPr>
              <a:t>(</a:t>
            </a:r>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女性</a:t>
            </a:r>
            <a:r>
              <a:rPr kumimoji="0" lang="en-US" altLang="ja-JP" sz="1200" kern="0" dirty="0">
                <a:solidFill>
                  <a:sysClr val="windowText" lastClr="000000"/>
                </a:solidFill>
                <a:latin typeface="ＭＳ 明朝" panose="02020609040205080304" pitchFamily="17" charset="-128"/>
                <a:ea typeface="ＭＳ 明朝" panose="02020609040205080304" pitchFamily="17" charset="-128"/>
              </a:rPr>
              <a:t>)</a:t>
            </a:r>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年度別 平均余命と平均自立期間</a:t>
            </a:r>
            <a:endParaRPr kumimoji="0" lang="en-US" altLang="ja-JP" sz="1200" kern="0" dirty="0">
              <a:solidFill>
                <a:sysClr val="windowText" lastClr="000000"/>
              </a:solidFill>
              <a:latin typeface="ＭＳ 明朝" panose="02020609040205080304" pitchFamily="17" charset="-128"/>
              <a:ea typeface="ＭＳ 明朝" panose="02020609040205080304" pitchFamily="17" charset="-128"/>
            </a:endParaRPr>
          </a:p>
        </p:txBody>
      </p:sp>
      <p:pic>
        <p:nvPicPr>
          <p:cNvPr id="4" name="table39">
            <a:extLst>
              <a:ext uri="{FF2B5EF4-FFF2-40B4-BE49-F238E27FC236}">
                <a16:creationId xmlns:a16="http://schemas.microsoft.com/office/drawing/2014/main" id="{E36F3555-D427-4D23-9B7E-8C0DF9720A83}"/>
              </a:ext>
            </a:extLst>
          </p:cNvPr>
          <p:cNvPicPr>
            <a:picLocks noChangeAspect="1"/>
          </p:cNvPicPr>
          <p:nvPr/>
        </p:nvPicPr>
        <p:blipFill>
          <a:blip r:embed="rId2"/>
          <a:stretch>
            <a:fillRect/>
          </a:stretch>
        </p:blipFill>
        <p:spPr>
          <a:xfrm>
            <a:off x="165100" y="1839561"/>
            <a:ext cx="6134100" cy="1592580"/>
          </a:xfrm>
          <a:prstGeom prst="rect">
            <a:avLst/>
          </a:prstGeom>
        </p:spPr>
      </p:pic>
      <p:pic>
        <p:nvPicPr>
          <p:cNvPr id="5" name="table40">
            <a:extLst>
              <a:ext uri="{FF2B5EF4-FFF2-40B4-BE49-F238E27FC236}">
                <a16:creationId xmlns:a16="http://schemas.microsoft.com/office/drawing/2014/main" id="{5F3DF0E3-45F5-4206-BCD8-D360E25BDEED}"/>
              </a:ext>
            </a:extLst>
          </p:cNvPr>
          <p:cNvPicPr>
            <a:picLocks noChangeAspect="1"/>
          </p:cNvPicPr>
          <p:nvPr/>
        </p:nvPicPr>
        <p:blipFill>
          <a:blip r:embed="rId3"/>
          <a:stretch>
            <a:fillRect/>
          </a:stretch>
        </p:blipFill>
        <p:spPr>
          <a:xfrm>
            <a:off x="165101" y="4043680"/>
            <a:ext cx="4417029" cy="2082800"/>
          </a:xfrm>
          <a:prstGeom prst="rect">
            <a:avLst/>
          </a:prstGeom>
        </p:spPr>
      </p:pic>
      <p:pic>
        <p:nvPicPr>
          <p:cNvPr id="6" name="table41">
            <a:extLst>
              <a:ext uri="{FF2B5EF4-FFF2-40B4-BE49-F238E27FC236}">
                <a16:creationId xmlns:a16="http://schemas.microsoft.com/office/drawing/2014/main" id="{5AA5CED6-5C04-4558-9052-F78A8C44C9C6}"/>
              </a:ext>
            </a:extLst>
          </p:cNvPr>
          <p:cNvPicPr>
            <a:picLocks noChangeAspect="1"/>
          </p:cNvPicPr>
          <p:nvPr/>
        </p:nvPicPr>
        <p:blipFill>
          <a:blip r:embed="rId4"/>
          <a:stretch>
            <a:fillRect/>
          </a:stretch>
        </p:blipFill>
        <p:spPr>
          <a:xfrm>
            <a:off x="165101" y="6570980"/>
            <a:ext cx="4419493" cy="2082800"/>
          </a:xfrm>
          <a:prstGeom prst="rect">
            <a:avLst/>
          </a:prstGeom>
        </p:spPr>
      </p:pic>
    </p:spTree>
    <p:extLst>
      <p:ext uri="{BB962C8B-B14F-4D97-AF65-F5344CB8AC3E}">
        <p14:creationId xmlns:p14="http://schemas.microsoft.com/office/powerpoint/2010/main" val="3127769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spect="1" noChangeArrowheads="1"/>
          </p:cNvSpPr>
          <p:nvPr/>
        </p:nvSpPr>
        <p:spPr bwMode="auto">
          <a:xfrm>
            <a:off x="165100" y="5346943"/>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要介護度別 一件当たり介護</a:t>
            </a:r>
            <a:r>
              <a:rPr kumimoji="0" lang="ja-JP" altLang="en-US" sz="1200" kern="0">
                <a:solidFill>
                  <a:sysClr val="windowText" lastClr="000000"/>
                </a:solidFill>
                <a:latin typeface="ＭＳ 明朝" panose="02020609040205080304" pitchFamily="17" charset="-128"/>
                <a:ea typeface="ＭＳ 明朝" panose="02020609040205080304" pitchFamily="17" charset="-128"/>
              </a:rPr>
              <a:t>給付費</a:t>
            </a:r>
            <a:r>
              <a:rPr lang="en-US" altLang="ja-JP" sz="1200">
                <a:latin typeface="ＭＳ 明朝" panose="02020609040205080304" pitchFamily="17" charset="-128"/>
                <a:ea typeface="ＭＳ 明朝" panose="02020609040205080304" pitchFamily="17" charset="-128"/>
                <a:cs typeface="ＭＳ Ｐゴシック" pitchFamily="50" charset="-128"/>
              </a:rPr>
              <a:t>(</a:t>
            </a:r>
            <a:r>
              <a:rPr lang="ja-JP" altLang="en-US" sz="1200">
                <a:latin typeface="ＭＳ 明朝" panose="02020609040205080304" pitchFamily="17" charset="-128"/>
                <a:ea typeface="ＭＳ 明朝" panose="02020609040205080304" pitchFamily="17" charset="-128"/>
                <a:cs typeface="ＭＳ Ｐゴシック" pitchFamily="50" charset="-128"/>
              </a:rPr>
              <a:t>令和</a:t>
            </a:r>
            <a:r>
              <a:rPr lang="en-US" altLang="ja-JP" sz="1200">
                <a:latin typeface="ＭＳ 明朝" panose="02020609040205080304" pitchFamily="17" charset="-128"/>
                <a:ea typeface="ＭＳ 明朝" panose="02020609040205080304" pitchFamily="17" charset="-128"/>
                <a:cs typeface="ＭＳ Ｐゴシック" pitchFamily="50" charset="-128"/>
              </a:rPr>
              <a:t>4</a:t>
            </a:r>
            <a:r>
              <a:rPr lang="ja-JP" altLang="en-US" sz="1200">
                <a:latin typeface="ＭＳ 明朝" panose="02020609040205080304" pitchFamily="17" charset="-128"/>
                <a:ea typeface="ＭＳ 明朝" panose="02020609040205080304" pitchFamily="17" charset="-128"/>
                <a:cs typeface="ＭＳ Ｐゴシック" pitchFamily="50" charset="-128"/>
              </a:rPr>
              <a:t>年度</a:t>
            </a:r>
            <a:r>
              <a:rPr lang="en-US" altLang="ja-JP" sz="1200">
                <a:latin typeface="ＭＳ 明朝" panose="02020609040205080304" pitchFamily="17" charset="-128"/>
                <a:ea typeface="ＭＳ 明朝" panose="02020609040205080304" pitchFamily="17" charset="-128"/>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sp>
        <p:nvSpPr>
          <p:cNvPr id="12" name="タイトル 1"/>
          <p:cNvSpPr txBox="1">
            <a:spLocks noChangeAspect="1"/>
          </p:cNvSpPr>
          <p:nvPr/>
        </p:nvSpPr>
        <p:spPr>
          <a:xfrm>
            <a:off x="165100" y="275385"/>
            <a:ext cx="6238800" cy="622957"/>
          </a:xfrm>
          <a:prstGeom prst="rect">
            <a:avLst/>
          </a:prstGeom>
          <a:ln>
            <a:noFill/>
          </a:ln>
        </p:spPr>
        <p:txBody>
          <a:bodyPr vert="horz" lIns="0" tIns="45720" rIns="90000" bIns="45720" rtlCol="0" anchor="t">
            <a:noAutofit/>
          </a:bodyPr>
          <a:lstStyle/>
          <a:p>
            <a:pPr algn="just">
              <a:lnSpc>
                <a:spcPct val="125000"/>
              </a:lnSpc>
            </a:pPr>
            <a:r>
              <a:rPr lang="en-US" altLang="ja-JP" sz="1400" dirty="0">
                <a:latin typeface="ＭＳ 明朝" panose="02020609040205080304" pitchFamily="17" charset="-128"/>
                <a:ea typeface="ＭＳ 明朝" panose="02020609040205080304" pitchFamily="17" charset="-128"/>
              </a:rPr>
              <a:t>(1)</a:t>
            </a:r>
            <a:r>
              <a:rPr lang="ja-JP" altLang="en-US" sz="1400" dirty="0">
                <a:latin typeface="ＭＳ 明朝" panose="02020609040205080304" pitchFamily="17" charset="-128"/>
                <a:ea typeface="ＭＳ 明朝" panose="02020609040205080304" pitchFamily="17" charset="-128"/>
              </a:rPr>
              <a:t>要介護</a:t>
            </a:r>
            <a:r>
              <a:rPr lang="en-US" altLang="ja-JP" sz="1400" dirty="0">
                <a:latin typeface="ＭＳ 明朝" panose="02020609040205080304" pitchFamily="17" charset="-128"/>
                <a:ea typeface="ＭＳ 明朝" panose="02020609040205080304" pitchFamily="17" charset="-128"/>
              </a:rPr>
              <a:t>(</a:t>
            </a:r>
            <a:r>
              <a:rPr lang="ja-JP" altLang="en-US" sz="1400" dirty="0">
                <a:latin typeface="ＭＳ 明朝" panose="02020609040205080304" pitchFamily="17" charset="-128"/>
                <a:ea typeface="ＭＳ 明朝" panose="02020609040205080304" pitchFamily="17" charset="-128"/>
              </a:rPr>
              <a:t>支援</a:t>
            </a:r>
            <a:r>
              <a:rPr lang="en-US" altLang="ja-JP" sz="1400" dirty="0">
                <a:latin typeface="ＭＳ 明朝" panose="02020609040205080304" pitchFamily="17" charset="-128"/>
                <a:ea typeface="ＭＳ 明朝" panose="02020609040205080304" pitchFamily="17" charset="-128"/>
              </a:rPr>
              <a:t>)</a:t>
            </a:r>
            <a:r>
              <a:rPr lang="ja-JP" altLang="en-US" sz="1400" dirty="0">
                <a:latin typeface="ＭＳ 明朝" panose="02020609040205080304" pitchFamily="17" charset="-128"/>
                <a:ea typeface="ＭＳ 明朝" panose="02020609040205080304" pitchFamily="17" charset="-128"/>
              </a:rPr>
              <a:t>認定状況</a:t>
            </a:r>
            <a:endParaRPr lang="en-US" altLang="ja-JP" sz="1400" dirty="0">
              <a:latin typeface="ＭＳ 明朝" panose="02020609040205080304" pitchFamily="17" charset="-128"/>
              <a:ea typeface="ＭＳ 明朝" panose="02020609040205080304" pitchFamily="17" charset="-128"/>
            </a:endParaRPr>
          </a:p>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a:t>
            </a:r>
            <a:r>
              <a:rPr lang="ja-JP" altLang="en-US" sz="1200" dirty="0">
                <a:latin typeface="ＭＳ 明朝" panose="02020609040205080304" pitchFamily="17" charset="-128"/>
                <a:ea typeface="ＭＳ 明朝" panose="02020609040205080304" pitchFamily="17" charset="-128"/>
              </a:rPr>
              <a:t>以下は、</a:t>
            </a:r>
            <a:r>
              <a:rPr lang="ja-JP" altLang="en-US" sz="1200" dirty="0">
                <a:latin typeface="ＭＳ 明朝" panose="02020609040205080304" pitchFamily="17" charset="-128"/>
                <a:ea typeface="ＭＳ 明朝" panose="02020609040205080304" pitchFamily="17" charset="-128"/>
                <a:cs typeface="Times New Roman" pitchFamily="18" charset="0"/>
              </a:rPr>
              <a:t>本市の令和</a:t>
            </a:r>
            <a:r>
              <a:rPr lang="en-US" altLang="ja-JP" sz="1200" dirty="0">
                <a:latin typeface="ＭＳ 明朝" panose="02020609040205080304" pitchFamily="17" charset="-128"/>
                <a:ea typeface="ＭＳ 明朝" panose="02020609040205080304" pitchFamily="17" charset="-128"/>
                <a:cs typeface="Times New Roman" pitchFamily="18" charset="0"/>
              </a:rPr>
              <a:t>4</a:t>
            </a:r>
            <a:r>
              <a:rPr lang="ja-JP" altLang="en-US" sz="1200" dirty="0">
                <a:latin typeface="ＭＳ 明朝" panose="02020609040205080304" pitchFamily="17" charset="-128"/>
                <a:ea typeface="ＭＳ 明朝" panose="02020609040205080304" pitchFamily="17" charset="-128"/>
                <a:cs typeface="Times New Roman" pitchFamily="18" charset="0"/>
              </a:rPr>
              <a:t>年度における、</a:t>
            </a:r>
            <a:r>
              <a:rPr lang="zh-TW" altLang="en-US" sz="1200" dirty="0">
                <a:latin typeface="ＭＳ 明朝" panose="02020609040205080304" pitchFamily="17" charset="-128"/>
                <a:ea typeface="ＭＳ 明朝" panose="02020609040205080304" pitchFamily="17" charset="-128"/>
                <a:cs typeface="Times New Roman" pitchFamily="18" charset="0"/>
              </a:rPr>
              <a:t>要介護</a:t>
            </a:r>
            <a:r>
              <a:rPr lang="en-US" altLang="zh-TW" sz="1200" dirty="0">
                <a:latin typeface="ＭＳ 明朝" panose="02020609040205080304" pitchFamily="17" charset="-128"/>
                <a:ea typeface="ＭＳ 明朝" panose="02020609040205080304" pitchFamily="17" charset="-128"/>
                <a:cs typeface="Times New Roman" pitchFamily="18" charset="0"/>
              </a:rPr>
              <a:t>(</a:t>
            </a:r>
            <a:r>
              <a:rPr lang="zh-TW" altLang="en-US" sz="1200" dirty="0">
                <a:latin typeface="ＭＳ 明朝" panose="02020609040205080304" pitchFamily="17" charset="-128"/>
                <a:ea typeface="ＭＳ 明朝" panose="02020609040205080304" pitchFamily="17" charset="-128"/>
                <a:cs typeface="Times New Roman" pitchFamily="18" charset="0"/>
              </a:rPr>
              <a:t>支援</a:t>
            </a:r>
            <a:r>
              <a:rPr lang="en-US" altLang="zh-TW"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rPr>
              <a:t>認定率及び介護給付費等</a:t>
            </a:r>
            <a:r>
              <a:rPr lang="ja-JP" altLang="en-US" sz="1200" dirty="0">
                <a:latin typeface="ＭＳ 明朝" panose="02020609040205080304" pitchFamily="17" charset="-128"/>
                <a:ea typeface="ＭＳ 明朝" panose="02020609040205080304" pitchFamily="17" charset="-128"/>
                <a:cs typeface="Times New Roman" pitchFamily="18" charset="0"/>
              </a:rPr>
              <a:t>の状況を</a:t>
            </a:r>
            <a:r>
              <a:rPr lang="ja-JP" altLang="en-US" sz="1200" dirty="0">
                <a:latin typeface="ＭＳ 明朝" panose="02020609040205080304" pitchFamily="17" charset="-128"/>
                <a:ea typeface="ＭＳ 明朝" panose="02020609040205080304" pitchFamily="17" charset="-128"/>
              </a:rPr>
              <a:t>示したものです。</a:t>
            </a:r>
            <a:r>
              <a:rPr lang="ja-JP" altLang="ja-JP" sz="1200" dirty="0">
                <a:latin typeface="MS Mincho"/>
                <a:ea typeface="MS Mincho"/>
                <a:cs typeface="MS Mincho"/>
                <a:sym typeface="MS Mincho"/>
              </a:rPr>
              <a:t>認定率</a:t>
            </a:r>
            <a:r>
              <a:rPr lang="en-US" altLang="ja-JP" sz="1200" dirty="0">
                <a:latin typeface="MS Mincho"/>
                <a:ea typeface="MS Mincho"/>
                <a:cs typeface="MS Mincho"/>
                <a:sym typeface="MS Mincho"/>
              </a:rPr>
              <a:t>19.0</a:t>
            </a:r>
            <a:r>
              <a:rPr lang="ja-JP" altLang="ja-JP" sz="1200" dirty="0">
                <a:latin typeface="MS Mincho"/>
                <a:ea typeface="MS Mincho"/>
                <a:cs typeface="MS Mincho"/>
                <a:sym typeface="MS Mincho"/>
              </a:rPr>
              <a:t>%は</a:t>
            </a:r>
            <a:r>
              <a:rPr lang="ja-JP" altLang="en-US" sz="1200" dirty="0">
                <a:latin typeface="MS Mincho"/>
                <a:ea typeface="MS Mincho"/>
                <a:cs typeface="MS Mincho"/>
                <a:sym typeface="MS Mincho"/>
              </a:rPr>
              <a:t>秋田県より</a:t>
            </a:r>
            <a:r>
              <a:rPr lang="en-US" altLang="ja-JP" sz="1200" dirty="0">
                <a:latin typeface="MS Mincho"/>
                <a:ea typeface="MS Mincho"/>
                <a:cs typeface="MS Mincho"/>
                <a:sym typeface="MS Mincho"/>
              </a:rPr>
              <a:t>1.5</a:t>
            </a:r>
            <a:r>
              <a:rPr lang="ja-JP" altLang="en-US" sz="1200" dirty="0">
                <a:latin typeface="MS Mincho"/>
                <a:ea typeface="MS Mincho"/>
                <a:cs typeface="MS Mincho"/>
                <a:sym typeface="MS Mincho"/>
              </a:rPr>
              <a:t>ポイント低く</a:t>
            </a:r>
            <a:r>
              <a:rPr lang="ja-JP" altLang="ja-JP" sz="1200" dirty="0">
                <a:latin typeface="MS Mincho"/>
                <a:ea typeface="MS Mincho"/>
                <a:cs typeface="MS Mincho"/>
                <a:sym typeface="MS Mincho"/>
              </a:rPr>
              <a:t>、一件当たり給付費</a:t>
            </a:r>
            <a:r>
              <a:rPr lang="en-US" altLang="ja-JP" sz="1200" dirty="0">
                <a:latin typeface="MS Mincho"/>
                <a:ea typeface="MS Mincho"/>
                <a:cs typeface="MS Mincho"/>
                <a:sym typeface="MS Mincho"/>
              </a:rPr>
              <a:t>78,379</a:t>
            </a:r>
            <a:r>
              <a:rPr lang="ja-JP" altLang="en-US" sz="1200" dirty="0">
                <a:latin typeface="MS Mincho"/>
                <a:ea typeface="MS Mincho"/>
                <a:cs typeface="MS Mincho"/>
                <a:sym typeface="MS Mincho"/>
              </a:rPr>
              <a:t>円</a:t>
            </a:r>
            <a:r>
              <a:rPr lang="ja-JP" altLang="ja-JP" sz="1200" dirty="0">
                <a:latin typeface="MS Mincho"/>
                <a:ea typeface="MS Mincho"/>
                <a:cs typeface="MS Mincho"/>
                <a:sym typeface="MS Mincho"/>
              </a:rPr>
              <a:t>は</a:t>
            </a:r>
            <a:r>
              <a:rPr lang="ja-JP" altLang="en-US" sz="1200" dirty="0">
                <a:latin typeface="MS Mincho"/>
                <a:ea typeface="MS Mincho"/>
                <a:cs typeface="MS Mincho"/>
                <a:sym typeface="MS Mincho"/>
              </a:rPr>
              <a:t>秋田県より</a:t>
            </a:r>
            <a:r>
              <a:rPr lang="en-US" altLang="ja-JP" sz="1200" dirty="0">
                <a:latin typeface="MS Mincho"/>
                <a:ea typeface="MS Mincho"/>
                <a:cs typeface="MS Mincho"/>
                <a:sym typeface="MS Mincho"/>
              </a:rPr>
              <a:t>1.3%</a:t>
            </a:r>
            <a:r>
              <a:rPr lang="ja-JP" altLang="en-US" sz="1200" dirty="0">
                <a:latin typeface="MS Mincho"/>
                <a:ea typeface="MS Mincho"/>
                <a:cs typeface="MS Mincho"/>
                <a:sym typeface="MS Mincho"/>
              </a:rPr>
              <a:t>低い</a:t>
            </a:r>
            <a:r>
              <a:rPr lang="ja-JP" altLang="ja-JP" sz="1200" dirty="0">
                <a:latin typeface="MS Mincho"/>
                <a:ea typeface="MS Mincho"/>
                <a:cs typeface="MS Mincho"/>
                <a:sym typeface="MS Mincho"/>
              </a:rPr>
              <a:t>です。</a:t>
            </a:r>
            <a:r>
              <a:rPr lang="ja-JP" altLang="en-US" sz="1200" dirty="0">
                <a:latin typeface="ＭＳ 明朝" panose="02020609040205080304" pitchFamily="17" charset="-128"/>
                <a:ea typeface="ＭＳ 明朝" panose="02020609040205080304" pitchFamily="17" charset="-128"/>
              </a:rPr>
              <a:t>一件当たり給付費は、全ての要支援・要介護区分において本市が秋田県よりも低くなっています。</a:t>
            </a:r>
            <a:endParaRPr kumimoji="1" lang="ja-JP" altLang="ja-JP"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mj-cs"/>
            </a:endParaRPr>
          </a:p>
        </p:txBody>
      </p:sp>
      <p:sp>
        <p:nvSpPr>
          <p:cNvPr id="13" name="Rectangle 5"/>
          <p:cNvSpPr>
            <a:spLocks noChangeAspect="1" noChangeArrowheads="1"/>
          </p:cNvSpPr>
          <p:nvPr/>
        </p:nvSpPr>
        <p:spPr bwMode="auto">
          <a:xfrm>
            <a:off x="165100" y="1567797"/>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lang="zh-TW" altLang="en-US" sz="1200" dirty="0">
                <a:latin typeface="ＭＳ 明朝"/>
                <a:ea typeface="ＭＳ 明朝"/>
                <a:cs typeface="Times New Roman" pitchFamily="18" charset="0"/>
              </a:rPr>
              <a:t>要介護</a:t>
            </a:r>
            <a:r>
              <a:rPr lang="en-US" altLang="zh-TW" sz="1200" dirty="0">
                <a:latin typeface="ＭＳ 明朝"/>
                <a:ea typeface="ＭＳ 明朝"/>
                <a:cs typeface="Times New Roman" pitchFamily="18" charset="0"/>
              </a:rPr>
              <a:t>(</a:t>
            </a:r>
            <a:r>
              <a:rPr lang="zh-TW" altLang="en-US" sz="1200" dirty="0">
                <a:latin typeface="ＭＳ 明朝"/>
                <a:ea typeface="ＭＳ 明朝"/>
                <a:cs typeface="Times New Roman" pitchFamily="18" charset="0"/>
              </a:rPr>
              <a:t>支援</a:t>
            </a:r>
            <a:r>
              <a:rPr lang="en-US" altLang="zh-TW" sz="1200" dirty="0">
                <a:latin typeface="ＭＳ 明朝"/>
                <a:ea typeface="ＭＳ 明朝"/>
                <a:cs typeface="Times New Roman" pitchFamily="18" charset="0"/>
              </a:rPr>
              <a:t>)</a:t>
            </a:r>
            <a:r>
              <a:rPr lang="ja-JP" altLang="en-US" sz="1200" dirty="0">
                <a:latin typeface="ＭＳ 明朝"/>
                <a:ea typeface="ＭＳ 明朝"/>
                <a:cs typeface="ＭＳ Ｐゴシック" pitchFamily="50" charset="-128"/>
              </a:rPr>
              <a:t>認定率及び介護給付費等</a:t>
            </a:r>
            <a:r>
              <a:rPr lang="ja-JP" altLang="en-US" sz="1200" dirty="0">
                <a:latin typeface="ＭＳ 明朝" panose="02020609040205080304" pitchFamily="17" charset="-128"/>
                <a:ea typeface="ＭＳ 明朝" panose="02020609040205080304" pitchFamily="17" charset="-128"/>
                <a:cs typeface="ＭＳ Ｐゴシック" pitchFamily="50" charset="-128"/>
              </a:rPr>
              <a:t>の</a:t>
            </a:r>
            <a:r>
              <a:rPr lang="ja-JP" altLang="en-US" sz="1200">
                <a:latin typeface="ＭＳ 明朝" panose="02020609040205080304" pitchFamily="17" charset="-128"/>
                <a:ea typeface="ＭＳ 明朝" panose="02020609040205080304" pitchFamily="17" charset="-128"/>
                <a:cs typeface="ＭＳ Ｐゴシック" pitchFamily="50" charset="-128"/>
              </a:rPr>
              <a:t>状況</a:t>
            </a:r>
            <a:r>
              <a:rPr lang="en-US" altLang="ja-JP" sz="1200">
                <a:latin typeface="ＭＳ 明朝" panose="02020609040205080304" pitchFamily="17" charset="-128"/>
                <a:ea typeface="ＭＳ 明朝" panose="02020609040205080304" pitchFamily="17" charset="-128"/>
                <a:cs typeface="ＭＳ Ｐゴシック" pitchFamily="50" charset="-128"/>
              </a:rPr>
              <a:t>(</a:t>
            </a:r>
            <a:r>
              <a:rPr lang="ja-JP" altLang="en-US" sz="1200">
                <a:latin typeface="ＭＳ 明朝" panose="02020609040205080304" pitchFamily="17" charset="-128"/>
                <a:ea typeface="ＭＳ 明朝" panose="02020609040205080304" pitchFamily="17" charset="-128"/>
                <a:cs typeface="ＭＳ Ｐゴシック" pitchFamily="50" charset="-128"/>
              </a:rPr>
              <a:t>令和</a:t>
            </a:r>
            <a:r>
              <a:rPr lang="en-US" altLang="ja-JP" sz="1200">
                <a:latin typeface="ＭＳ 明朝" panose="02020609040205080304" pitchFamily="17" charset="-128"/>
                <a:ea typeface="ＭＳ 明朝" panose="02020609040205080304" pitchFamily="17" charset="-128"/>
                <a:cs typeface="ＭＳ Ｐゴシック" pitchFamily="50" charset="-128"/>
              </a:rPr>
              <a:t>4</a:t>
            </a:r>
            <a:r>
              <a:rPr lang="ja-JP" altLang="en-US" sz="1200">
                <a:latin typeface="ＭＳ 明朝" panose="02020609040205080304" pitchFamily="17" charset="-128"/>
                <a:ea typeface="ＭＳ 明朝" panose="02020609040205080304" pitchFamily="17" charset="-128"/>
                <a:cs typeface="ＭＳ Ｐゴシック" pitchFamily="50" charset="-128"/>
              </a:rPr>
              <a:t>年度</a:t>
            </a:r>
            <a:r>
              <a:rPr lang="en-US" altLang="ja-JP" sz="1200">
                <a:latin typeface="ＭＳ 明朝" panose="02020609040205080304" pitchFamily="17" charset="-128"/>
                <a:ea typeface="ＭＳ 明朝" panose="02020609040205080304" pitchFamily="17" charset="-128"/>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sp>
        <p:nvSpPr>
          <p:cNvPr id="2" name="スライド番号プレースホルダー 1">
            <a:extLst>
              <a:ext uri="{FF2B5EF4-FFF2-40B4-BE49-F238E27FC236}">
                <a16:creationId xmlns:a16="http://schemas.microsoft.com/office/drawing/2014/main" id="{E2A538A8-F03F-41BD-B200-7AC489D0643F}"/>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15</a:t>
            </a:fld>
            <a:endParaRPr lang="ja-JP" altLang="en-US" dirty="0"/>
          </a:p>
        </p:txBody>
      </p:sp>
      <p:sp>
        <p:nvSpPr>
          <p:cNvPr id="8" name="テキスト ボックス 7">
            <a:extLst>
              <a:ext uri="{FF2B5EF4-FFF2-40B4-BE49-F238E27FC236}">
                <a16:creationId xmlns:a16="http://schemas.microsoft.com/office/drawing/2014/main" id="{55892805-E7E0-475B-827D-43261623EE0A}"/>
              </a:ext>
            </a:extLst>
          </p:cNvPr>
          <p:cNvSpPr txBox="1">
            <a:spLocks noChangeAspect="1"/>
          </p:cNvSpPr>
          <p:nvPr/>
        </p:nvSpPr>
        <p:spPr>
          <a:xfrm>
            <a:off x="50800" y="0"/>
            <a:ext cx="6120000" cy="338554"/>
          </a:xfrm>
          <a:prstGeom prst="rect">
            <a:avLst/>
          </a:prstGeom>
          <a:noFill/>
          <a:ln>
            <a:noFill/>
          </a:ln>
        </p:spPr>
        <p:txBody>
          <a:bodyPr wrap="square" lIns="0" rtlCol="0">
            <a:spAutoFit/>
          </a:bodyPr>
          <a:lstStyle/>
          <a:p>
            <a:r>
              <a:rPr lang="en-US" altLang="ja-JP" sz="1600" b="1" dirty="0">
                <a:latin typeface="ＭＳ 明朝" panose="02020609040205080304" pitchFamily="17" charset="-128"/>
                <a:ea typeface="ＭＳ 明朝" panose="02020609040205080304" pitchFamily="17" charset="-128"/>
              </a:rPr>
              <a:t>5.</a:t>
            </a:r>
            <a:r>
              <a:rPr lang="ja-JP" altLang="en-US" sz="1600" b="1" dirty="0">
                <a:latin typeface="ＭＳ 明朝" panose="02020609040205080304" pitchFamily="17" charset="-128"/>
                <a:ea typeface="ＭＳ 明朝" panose="02020609040205080304" pitchFamily="17" charset="-128"/>
              </a:rPr>
              <a:t>介護保険の状況</a:t>
            </a:r>
            <a:endParaRPr lang="ja-JP" altLang="ja-JP" sz="1600" dirty="0">
              <a:latin typeface="ＭＳ 明朝" panose="02020609040205080304" pitchFamily="17" charset="-128"/>
              <a:ea typeface="ＭＳ 明朝" panose="02020609040205080304" pitchFamily="17" charset="-128"/>
            </a:endParaRPr>
          </a:p>
        </p:txBody>
      </p:sp>
      <p:sp>
        <p:nvSpPr>
          <p:cNvPr id="3" name="注釈文章 9">
            <a:extLst>
              <a:ext uri="{FF2B5EF4-FFF2-40B4-BE49-F238E27FC236}">
                <a16:creationId xmlns:a16="http://schemas.microsoft.com/office/drawing/2014/main" id="{F9FC1D7B-AB10-7B55-8925-0814418606C9}"/>
              </a:ext>
            </a:extLst>
          </p:cNvPr>
          <p:cNvSpPr txBox="1">
            <a:spLocks noChangeAspect="1"/>
          </p:cNvSpPr>
          <p:nvPr/>
        </p:nvSpPr>
        <p:spPr>
          <a:xfrm>
            <a:off x="165100" y="5076636"/>
            <a:ext cx="2912164" cy="215444"/>
          </a:xfrm>
          <a:prstGeom prst="rect">
            <a:avLst/>
          </a:prstGeom>
          <a:noFill/>
        </p:spPr>
        <p:txBody>
          <a:bodyPr wrap="none" lIns="0" rIns="90000" rtlCol="0">
            <a:spAutoFit/>
          </a:bodyPr>
          <a:lstStyle>
            <a:defPPr>
              <a:defRPr lang="ja-JP"/>
            </a:defPPr>
            <a:lvl1pPr>
              <a:defRPr sz="800">
                <a:latin typeface="ＭＳ 明朝" panose="02020609040205080304" pitchFamily="17" charset="-128"/>
                <a:ea typeface="ＭＳ 明朝" panose="02020609040205080304" pitchFamily="17" charset="-128"/>
              </a:defRPr>
            </a:lvl1pPr>
          </a:lstStyle>
          <a:p>
            <a:r>
              <a:rPr lang="ja-JP" altLang="en-US" dirty="0"/>
              <a:t>出典</a:t>
            </a:r>
            <a:r>
              <a:rPr lang="en-US" altLang="ja-JP" dirty="0"/>
              <a:t>:</a:t>
            </a:r>
            <a:r>
              <a:rPr lang="ja-JP" altLang="en-US" dirty="0"/>
              <a:t>国保データベース</a:t>
            </a:r>
            <a:r>
              <a:rPr lang="en-US" altLang="ja-JP" dirty="0"/>
              <a:t>(KDB)</a:t>
            </a:r>
            <a:r>
              <a:rPr lang="ja-JP" altLang="en-US" dirty="0"/>
              <a:t>システム </a:t>
            </a:r>
            <a:r>
              <a:rPr lang="en-US" altLang="ja-JP" dirty="0"/>
              <a:t>｢</a:t>
            </a:r>
            <a:r>
              <a:rPr lang="ja-JP" altLang="en-US" dirty="0"/>
              <a:t>地域の全体像の把握</a:t>
            </a:r>
            <a:r>
              <a:rPr lang="en-US" altLang="ja-JP" dirty="0"/>
              <a:t>｣</a:t>
            </a:r>
            <a:endParaRPr lang="ja-JP" altLang="en-US" dirty="0"/>
          </a:p>
        </p:txBody>
      </p:sp>
      <p:sp>
        <p:nvSpPr>
          <p:cNvPr id="4" name="注釈文章 9">
            <a:extLst>
              <a:ext uri="{FF2B5EF4-FFF2-40B4-BE49-F238E27FC236}">
                <a16:creationId xmlns:a16="http://schemas.microsoft.com/office/drawing/2014/main" id="{C02C0CC1-03D0-CB9D-4795-545439D38F73}"/>
              </a:ext>
            </a:extLst>
          </p:cNvPr>
          <p:cNvSpPr txBox="1">
            <a:spLocks/>
          </p:cNvSpPr>
          <p:nvPr/>
        </p:nvSpPr>
        <p:spPr>
          <a:xfrm>
            <a:off x="170434" y="8893060"/>
            <a:ext cx="2912164" cy="215444"/>
          </a:xfrm>
          <a:prstGeom prst="rect">
            <a:avLst/>
          </a:prstGeom>
          <a:noFill/>
        </p:spPr>
        <p:txBody>
          <a:bodyPr wrap="none" lIns="0" rIns="90000" rtlCol="0">
            <a:spAutoFit/>
          </a:bodyPr>
          <a:lstStyle>
            <a:defPPr>
              <a:defRPr lang="ja-JP"/>
            </a:defPPr>
            <a:lvl1pPr>
              <a:defRPr sz="800">
                <a:latin typeface="ＭＳ 明朝" panose="02020609040205080304" pitchFamily="17" charset="-128"/>
                <a:ea typeface="ＭＳ 明朝" panose="02020609040205080304" pitchFamily="17" charset="-128"/>
              </a:defRPr>
            </a:lvl1pPr>
          </a:lstStyle>
          <a:p>
            <a:r>
              <a:rPr lang="ja-JP" altLang="en-US" dirty="0"/>
              <a:t>出典</a:t>
            </a:r>
            <a:r>
              <a:rPr lang="en-US" altLang="ja-JP" dirty="0"/>
              <a:t>:</a:t>
            </a:r>
            <a:r>
              <a:rPr lang="ja-JP" altLang="en-US" dirty="0"/>
              <a:t>国保データベース</a:t>
            </a:r>
            <a:r>
              <a:rPr lang="en-US" altLang="ja-JP" dirty="0"/>
              <a:t>(KDB)</a:t>
            </a:r>
            <a:r>
              <a:rPr lang="ja-JP" altLang="en-US" dirty="0"/>
              <a:t>システム </a:t>
            </a:r>
            <a:r>
              <a:rPr lang="en-US" altLang="ja-JP" dirty="0"/>
              <a:t>｢</a:t>
            </a:r>
            <a:r>
              <a:rPr lang="ja-JP" altLang="en-US" dirty="0"/>
              <a:t>地域の全体像の把握</a:t>
            </a:r>
            <a:r>
              <a:rPr lang="en-US" altLang="ja-JP" dirty="0"/>
              <a:t>｣</a:t>
            </a:r>
            <a:endParaRPr lang="ja-JP" altLang="en-US" dirty="0"/>
          </a:p>
        </p:txBody>
      </p:sp>
      <p:pic>
        <p:nvPicPr>
          <p:cNvPr id="5" name="table42">
            <a:extLst>
              <a:ext uri="{FF2B5EF4-FFF2-40B4-BE49-F238E27FC236}">
                <a16:creationId xmlns:a16="http://schemas.microsoft.com/office/drawing/2014/main" id="{BAE6F130-0CF5-4185-8EDC-D220CE37A30A}"/>
              </a:ext>
            </a:extLst>
          </p:cNvPr>
          <p:cNvPicPr>
            <a:picLocks/>
          </p:cNvPicPr>
          <p:nvPr/>
        </p:nvPicPr>
        <p:blipFill>
          <a:blip r:embed="rId2"/>
          <a:stretch>
            <a:fillRect/>
          </a:stretch>
        </p:blipFill>
        <p:spPr>
          <a:xfrm>
            <a:off x="165100" y="1847328"/>
            <a:ext cx="4673600" cy="3243580"/>
          </a:xfrm>
          <a:prstGeom prst="rect">
            <a:avLst/>
          </a:prstGeom>
        </p:spPr>
      </p:pic>
      <p:pic>
        <p:nvPicPr>
          <p:cNvPr id="6" name="table43">
            <a:extLst>
              <a:ext uri="{FF2B5EF4-FFF2-40B4-BE49-F238E27FC236}">
                <a16:creationId xmlns:a16="http://schemas.microsoft.com/office/drawing/2014/main" id="{6119BC58-CFD6-4466-BAE6-222006CEBE55}"/>
              </a:ext>
            </a:extLst>
          </p:cNvPr>
          <p:cNvPicPr>
            <a:picLocks/>
          </p:cNvPicPr>
          <p:nvPr/>
        </p:nvPicPr>
        <p:blipFill>
          <a:blip r:embed="rId3"/>
          <a:stretch>
            <a:fillRect/>
          </a:stretch>
        </p:blipFill>
        <p:spPr>
          <a:xfrm>
            <a:off x="165100" y="5616952"/>
            <a:ext cx="6096000" cy="3289300"/>
          </a:xfrm>
          <a:prstGeom prst="rect">
            <a:avLst/>
          </a:prstGeom>
        </p:spPr>
      </p:pic>
    </p:spTree>
    <p:extLst>
      <p:ext uri="{BB962C8B-B14F-4D97-AF65-F5344CB8AC3E}">
        <p14:creationId xmlns:p14="http://schemas.microsoft.com/office/powerpoint/2010/main" val="1619037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a:spLocks noChangeAspect="1"/>
          </p:cNvSpPr>
          <p:nvPr/>
        </p:nvSpPr>
        <p:spPr>
          <a:xfrm>
            <a:off x="165100" y="190500"/>
            <a:ext cx="6238800" cy="774116"/>
          </a:xfrm>
          <a:prstGeom prst="rect">
            <a:avLst/>
          </a:prstGeom>
          <a:noFill/>
          <a:ln>
            <a:noFill/>
          </a:ln>
        </p:spPr>
        <p:txBody>
          <a:bodyPr wrap="square" lIns="0" rIns="90000" rtlCol="0">
            <a:no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a:t>
            </a:r>
            <a:r>
              <a:rPr lang="ja-JP" altLang="en-US" sz="1200" dirty="0">
                <a:latin typeface="ＭＳ 明朝" panose="02020609040205080304" pitchFamily="17" charset="-128"/>
                <a:ea typeface="ＭＳ 明朝" panose="02020609040205080304" pitchFamily="17" charset="-128"/>
              </a:rPr>
              <a:t>以下は、</a:t>
            </a:r>
            <a:r>
              <a:rPr lang="ja-JP" altLang="en-US" sz="1200" dirty="0">
                <a:latin typeface="ＭＳ 明朝" panose="02020609040205080304" pitchFamily="17" charset="-128"/>
                <a:ea typeface="ＭＳ 明朝" panose="02020609040205080304" pitchFamily="17" charset="-128"/>
                <a:cs typeface="Times New Roman" pitchFamily="18" charset="0"/>
              </a:rPr>
              <a:t>平成</a:t>
            </a:r>
            <a:r>
              <a:rPr lang="en-US" altLang="ja-JP" sz="1200" dirty="0">
                <a:latin typeface="ＭＳ 明朝" panose="02020609040205080304" pitchFamily="17" charset="-128"/>
                <a:ea typeface="ＭＳ 明朝" panose="02020609040205080304" pitchFamily="17" charset="-128"/>
                <a:cs typeface="Times New Roman" pitchFamily="18" charset="0"/>
              </a:rPr>
              <a:t>30</a:t>
            </a:r>
            <a:r>
              <a:rPr lang="ja-JP" altLang="en-US" sz="1200" dirty="0">
                <a:latin typeface="ＭＳ 明朝" panose="02020609040205080304" pitchFamily="17" charset="-128"/>
                <a:ea typeface="ＭＳ 明朝" panose="02020609040205080304" pitchFamily="17" charset="-128"/>
                <a:cs typeface="Times New Roman" pitchFamily="18" charset="0"/>
              </a:rPr>
              <a:t>年度</a:t>
            </a:r>
            <a:r>
              <a:rPr lang="ja-JP" altLang="en-US" sz="1200" dirty="0">
                <a:solidFill>
                  <a:sysClr val="windowText" lastClr="000000"/>
                </a:solidFill>
                <a:latin typeface="ＭＳ 明朝" panose="02020609040205080304" pitchFamily="17" charset="-128"/>
                <a:ea typeface="ＭＳ 明朝" panose="02020609040205080304" pitchFamily="17" charset="-128"/>
              </a:rPr>
              <a:t>から令和</a:t>
            </a:r>
            <a:r>
              <a:rPr lang="en-US" altLang="ja-JP" sz="1200" dirty="0">
                <a:solidFill>
                  <a:sysClr val="windowText" lastClr="000000"/>
                </a:solidFill>
                <a:latin typeface="ＭＳ 明朝" panose="02020609040205080304" pitchFamily="17" charset="-128"/>
                <a:ea typeface="ＭＳ 明朝" panose="02020609040205080304" pitchFamily="17" charset="-128"/>
              </a:rPr>
              <a:t>4</a:t>
            </a:r>
            <a:r>
              <a:rPr lang="ja-JP" altLang="en-US" sz="1200" dirty="0">
                <a:solidFill>
                  <a:sysClr val="windowText" lastClr="000000"/>
                </a:solidFill>
                <a:latin typeface="ＭＳ 明朝" panose="02020609040205080304" pitchFamily="17" charset="-128"/>
                <a:ea typeface="ＭＳ 明朝" panose="02020609040205080304" pitchFamily="17" charset="-128"/>
              </a:rPr>
              <a:t>年度における、要介護</a:t>
            </a:r>
            <a:r>
              <a:rPr lang="en-US" altLang="ja-JP" sz="1200" dirty="0">
                <a:solidFill>
                  <a:sysClr val="windowText" lastClr="000000"/>
                </a:solidFill>
                <a:latin typeface="ＭＳ 明朝" panose="02020609040205080304" pitchFamily="17" charset="-128"/>
                <a:ea typeface="ＭＳ 明朝" panose="02020609040205080304" pitchFamily="17" charset="-128"/>
              </a:rPr>
              <a:t>(</a:t>
            </a:r>
            <a:r>
              <a:rPr lang="ja-JP" altLang="en-US" sz="1200" dirty="0">
                <a:solidFill>
                  <a:sysClr val="windowText" lastClr="000000"/>
                </a:solidFill>
                <a:latin typeface="ＭＳ 明朝" panose="02020609040205080304" pitchFamily="17" charset="-128"/>
                <a:ea typeface="ＭＳ 明朝" panose="02020609040205080304" pitchFamily="17" charset="-128"/>
              </a:rPr>
              <a:t>支援</a:t>
            </a:r>
            <a:r>
              <a:rPr lang="en-US" altLang="ja-JP" sz="1200" dirty="0">
                <a:solidFill>
                  <a:sysClr val="windowText" lastClr="000000"/>
                </a:solidFill>
                <a:latin typeface="ＭＳ 明朝" panose="02020609040205080304" pitchFamily="17" charset="-128"/>
                <a:ea typeface="ＭＳ 明朝" panose="02020609040205080304" pitchFamily="17" charset="-128"/>
              </a:rPr>
              <a:t>)</a:t>
            </a:r>
            <a:r>
              <a:rPr lang="ja-JP" altLang="en-US" sz="1200" dirty="0">
                <a:solidFill>
                  <a:sysClr val="windowText" lastClr="000000"/>
                </a:solidFill>
                <a:latin typeface="ＭＳ 明朝" panose="02020609040205080304" pitchFamily="17" charset="-128"/>
                <a:ea typeface="ＭＳ 明朝" panose="02020609040205080304" pitchFamily="17" charset="-128"/>
              </a:rPr>
              <a:t>認定率及び認定者数を年度別に</a:t>
            </a:r>
            <a:r>
              <a:rPr lang="ja-JP" altLang="en-US" sz="1200" dirty="0">
                <a:latin typeface="ＭＳ 明朝" panose="02020609040205080304" pitchFamily="17" charset="-128"/>
                <a:ea typeface="ＭＳ 明朝" panose="02020609040205080304" pitchFamily="17" charset="-128"/>
              </a:rPr>
              <a:t>示したものです</a:t>
            </a:r>
            <a:r>
              <a:rPr lang="ja-JP" altLang="en-US" sz="1200" dirty="0">
                <a:solidFill>
                  <a:sysClr val="windowText" lastClr="000000"/>
                </a:solidFill>
                <a:latin typeface="ＭＳ 明朝" panose="02020609040205080304" pitchFamily="17" charset="-128"/>
                <a:ea typeface="ＭＳ 明朝" panose="02020609040205080304" pitchFamily="17" charset="-128"/>
              </a:rPr>
              <a:t>。令和</a:t>
            </a:r>
            <a:r>
              <a:rPr lang="en-US" altLang="ja-JP" sz="1200" dirty="0">
                <a:solidFill>
                  <a:sysClr val="windowText" lastClr="000000"/>
                </a:solidFill>
                <a:latin typeface="ＭＳ 明朝" panose="02020609040205080304" pitchFamily="17" charset="-128"/>
                <a:ea typeface="ＭＳ 明朝" panose="02020609040205080304" pitchFamily="17" charset="-128"/>
              </a:rPr>
              <a:t>4</a:t>
            </a:r>
            <a:r>
              <a:rPr lang="ja-JP" altLang="en-US" sz="1200" dirty="0">
                <a:solidFill>
                  <a:sysClr val="windowText" lastClr="000000"/>
                </a:solidFill>
                <a:latin typeface="ＭＳ 明朝" panose="02020609040205080304" pitchFamily="17" charset="-128"/>
                <a:ea typeface="ＭＳ 明朝" panose="02020609040205080304" pitchFamily="17" charset="-128"/>
              </a:rPr>
              <a:t>年度認定率</a:t>
            </a:r>
            <a:r>
              <a:rPr lang="en-US" altLang="ja-JP" sz="1200" dirty="0">
                <a:solidFill>
                  <a:sysClr val="windowText" lastClr="000000"/>
                </a:solidFill>
                <a:latin typeface="ＭＳ 明朝" panose="02020609040205080304" pitchFamily="17" charset="-128"/>
                <a:ea typeface="ＭＳ 明朝" panose="02020609040205080304" pitchFamily="17" charset="-128"/>
              </a:rPr>
              <a:t>19.0%</a:t>
            </a:r>
            <a:r>
              <a:rPr lang="ja-JP" altLang="en-US" sz="1200" dirty="0">
                <a:solidFill>
                  <a:sysClr val="windowText" lastClr="000000"/>
                </a:solidFill>
                <a:latin typeface="ＭＳ 明朝" panose="02020609040205080304" pitchFamily="17" charset="-128"/>
                <a:ea typeface="ＭＳ 明朝" panose="02020609040205080304" pitchFamily="17" charset="-128"/>
              </a:rPr>
              <a:t>は平成</a:t>
            </a:r>
            <a:r>
              <a:rPr lang="en-US" altLang="ja-JP" sz="1200" dirty="0">
                <a:solidFill>
                  <a:sysClr val="windowText" lastClr="000000"/>
                </a:solidFill>
                <a:latin typeface="ＭＳ 明朝" panose="02020609040205080304" pitchFamily="17" charset="-128"/>
                <a:ea typeface="ＭＳ 明朝" panose="02020609040205080304" pitchFamily="17" charset="-128"/>
              </a:rPr>
              <a:t>30</a:t>
            </a:r>
            <a:r>
              <a:rPr lang="ja-JP" altLang="en-US" sz="1200" dirty="0">
                <a:solidFill>
                  <a:sysClr val="windowText" lastClr="000000"/>
                </a:solidFill>
                <a:latin typeface="ＭＳ 明朝" panose="02020609040205080304" pitchFamily="17" charset="-128"/>
                <a:ea typeface="ＭＳ 明朝" panose="02020609040205080304" pitchFamily="17" charset="-128"/>
              </a:rPr>
              <a:t>年度</a:t>
            </a:r>
            <a:r>
              <a:rPr lang="en-US" altLang="ja-JP" sz="1200" dirty="0">
                <a:latin typeface="ＭＳ 明朝" panose="02020609040205080304" pitchFamily="17" charset="-128"/>
                <a:ea typeface="ＭＳ 明朝" panose="02020609040205080304" pitchFamily="17" charset="-128"/>
                <a:cs typeface="Times New Roman" pitchFamily="18" charset="0"/>
              </a:rPr>
              <a:t>19.7%</a:t>
            </a:r>
            <a:r>
              <a:rPr lang="ja-JP" altLang="en-US" sz="1200" dirty="0">
                <a:solidFill>
                  <a:sysClr val="windowText" lastClr="000000"/>
                </a:solidFill>
                <a:latin typeface="ＭＳ 明朝" panose="02020609040205080304" pitchFamily="17" charset="-128"/>
                <a:ea typeface="ＭＳ 明朝" panose="02020609040205080304" pitchFamily="17" charset="-128"/>
              </a:rPr>
              <a:t>より</a:t>
            </a:r>
            <a:r>
              <a:rPr lang="en-US" altLang="ja-JP" sz="1200" dirty="0">
                <a:solidFill>
                  <a:sysClr val="windowText" lastClr="000000"/>
                </a:solidFill>
                <a:latin typeface="ＭＳ 明朝" panose="02020609040205080304" pitchFamily="17" charset="-128"/>
                <a:ea typeface="ＭＳ 明朝" panose="02020609040205080304" pitchFamily="17" charset="-128"/>
              </a:rPr>
              <a:t>0.7</a:t>
            </a:r>
            <a:r>
              <a:rPr lang="ja-JP" altLang="en-US" sz="1200" dirty="0">
                <a:solidFill>
                  <a:sysClr val="windowText" lastClr="000000"/>
                </a:solidFill>
                <a:latin typeface="ＭＳ 明朝" panose="02020609040205080304" pitchFamily="17" charset="-128"/>
                <a:ea typeface="ＭＳ 明朝" panose="02020609040205080304" pitchFamily="17" charset="-128"/>
              </a:rPr>
              <a:t>ポイント減少しています</a:t>
            </a:r>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a:t>
            </a:r>
            <a:r>
              <a:rPr lang="ja-JP" altLang="en-US" sz="1200" dirty="0">
                <a:solidFill>
                  <a:sysClr val="windowText" lastClr="000000"/>
                </a:solidFill>
                <a:latin typeface="ＭＳ 明朝" panose="02020609040205080304" pitchFamily="17" charset="-128"/>
                <a:ea typeface="ＭＳ 明朝" panose="02020609040205080304" pitchFamily="17" charset="-128"/>
              </a:rPr>
              <a:t>減少幅は秋田県と同水準であり、いずれの年度も本市の認定率が秋田県を下回る状況が続いています。</a:t>
            </a:r>
            <a:endParaRPr lang="ja-JP" altLang="en-US" sz="1200" dirty="0">
              <a:latin typeface="ＭＳ 明朝" panose="02020609040205080304" pitchFamily="17" charset="-128"/>
              <a:ea typeface="ＭＳ 明朝" panose="02020609040205080304" pitchFamily="17" charset="-128"/>
              <a:cs typeface="ＭＳ Ｐゴシック" pitchFamily="50" charset="-128"/>
            </a:endParaRPr>
          </a:p>
        </p:txBody>
      </p:sp>
      <p:sp>
        <p:nvSpPr>
          <p:cNvPr id="2" name="スライド番号プレースホルダー 1">
            <a:extLst>
              <a:ext uri="{FF2B5EF4-FFF2-40B4-BE49-F238E27FC236}">
                <a16:creationId xmlns:a16="http://schemas.microsoft.com/office/drawing/2014/main" id="{76EA3D36-5199-43BD-838E-6B0C1504AD1F}"/>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16</a:t>
            </a:fld>
            <a:endParaRPr lang="ja-JP" altLang="en-US" dirty="0"/>
          </a:p>
        </p:txBody>
      </p:sp>
      <p:sp>
        <p:nvSpPr>
          <p:cNvPr id="15" name="Rectangle 5"/>
          <p:cNvSpPr>
            <a:spLocks noChangeAspect="1" noChangeArrowheads="1"/>
          </p:cNvSpPr>
          <p:nvPr/>
        </p:nvSpPr>
        <p:spPr bwMode="auto">
          <a:xfrm>
            <a:off x="165100" y="1331640"/>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年度別 要介護</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支援</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認定率及び認定者数</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sp>
        <p:nvSpPr>
          <p:cNvPr id="4" name="注釈文章 9">
            <a:extLst>
              <a:ext uri="{FF2B5EF4-FFF2-40B4-BE49-F238E27FC236}">
                <a16:creationId xmlns:a16="http://schemas.microsoft.com/office/drawing/2014/main" id="{C1ED7CC0-7E08-4C1F-7D3E-F171FC649B3F}"/>
              </a:ext>
            </a:extLst>
          </p:cNvPr>
          <p:cNvSpPr txBox="1">
            <a:spLocks noChangeAspect="1"/>
          </p:cNvSpPr>
          <p:nvPr/>
        </p:nvSpPr>
        <p:spPr>
          <a:xfrm>
            <a:off x="170434" y="5463618"/>
            <a:ext cx="2912164" cy="215444"/>
          </a:xfrm>
          <a:prstGeom prst="rect">
            <a:avLst/>
          </a:prstGeom>
          <a:noFill/>
        </p:spPr>
        <p:txBody>
          <a:bodyPr wrap="none" lIns="0" rIns="90000" rtlCol="0">
            <a:spAutoFit/>
          </a:bodyPr>
          <a:lstStyle>
            <a:defPPr>
              <a:defRPr lang="ja-JP"/>
            </a:defPPr>
            <a:lvl1pPr>
              <a:defRPr sz="800">
                <a:latin typeface="ＭＳ 明朝" panose="02020609040205080304" pitchFamily="17" charset="-128"/>
                <a:ea typeface="ＭＳ 明朝" panose="02020609040205080304" pitchFamily="17" charset="-128"/>
              </a:defRPr>
            </a:lvl1pPr>
          </a:lstStyle>
          <a:p>
            <a:r>
              <a:rPr lang="ja-JP" altLang="en-US" dirty="0"/>
              <a:t>出典</a:t>
            </a:r>
            <a:r>
              <a:rPr lang="en-US" altLang="ja-JP" dirty="0"/>
              <a:t>:</a:t>
            </a:r>
            <a:r>
              <a:rPr lang="ja-JP" altLang="en-US" dirty="0"/>
              <a:t>国保データベース</a:t>
            </a:r>
            <a:r>
              <a:rPr lang="en-US" altLang="ja-JP" dirty="0"/>
              <a:t>(KDB)</a:t>
            </a:r>
            <a:r>
              <a:rPr lang="ja-JP" altLang="en-US" dirty="0"/>
              <a:t>システム </a:t>
            </a:r>
            <a:r>
              <a:rPr lang="en-US" altLang="ja-JP" dirty="0"/>
              <a:t>｢</a:t>
            </a:r>
            <a:r>
              <a:rPr lang="ja-JP" altLang="en-US" dirty="0"/>
              <a:t>地域の全体像の把握</a:t>
            </a:r>
            <a:r>
              <a:rPr lang="en-US" altLang="ja-JP" dirty="0"/>
              <a:t>｣</a:t>
            </a:r>
            <a:endParaRPr lang="ja-JP" altLang="en-US" dirty="0"/>
          </a:p>
        </p:txBody>
      </p:sp>
      <p:sp>
        <p:nvSpPr>
          <p:cNvPr id="8" name="注釈文章 9">
            <a:extLst>
              <a:ext uri="{FF2B5EF4-FFF2-40B4-BE49-F238E27FC236}">
                <a16:creationId xmlns:a16="http://schemas.microsoft.com/office/drawing/2014/main" id="{BC42BBF9-DDF6-41D5-833B-39F17A573EDB}"/>
              </a:ext>
            </a:extLst>
          </p:cNvPr>
          <p:cNvSpPr txBox="1">
            <a:spLocks/>
          </p:cNvSpPr>
          <p:nvPr/>
        </p:nvSpPr>
        <p:spPr>
          <a:xfrm>
            <a:off x="170434" y="8795072"/>
            <a:ext cx="2912164" cy="215444"/>
          </a:xfrm>
          <a:prstGeom prst="rect">
            <a:avLst/>
          </a:prstGeom>
          <a:noFill/>
        </p:spPr>
        <p:txBody>
          <a:bodyPr wrap="none" lIns="0" rIns="90000" rtlCol="0">
            <a:spAutoFit/>
          </a:bodyPr>
          <a:lstStyle>
            <a:defPPr>
              <a:defRPr lang="ja-JP"/>
            </a:defPPr>
            <a:lvl1pPr>
              <a:defRPr sz="800">
                <a:latin typeface="ＭＳ 明朝" panose="02020609040205080304" pitchFamily="17" charset="-128"/>
                <a:ea typeface="ＭＳ 明朝" panose="02020609040205080304" pitchFamily="17" charset="-128"/>
              </a:defRPr>
            </a:lvl1pPr>
          </a:lstStyle>
          <a:p>
            <a:r>
              <a:rPr lang="ja-JP" altLang="en-US" dirty="0"/>
              <a:t>出典</a:t>
            </a:r>
            <a:r>
              <a:rPr lang="en-US" altLang="ja-JP" dirty="0"/>
              <a:t>:</a:t>
            </a:r>
            <a:r>
              <a:rPr lang="ja-JP" altLang="en-US" dirty="0"/>
              <a:t>国保データベース</a:t>
            </a:r>
            <a:r>
              <a:rPr lang="en-US" altLang="ja-JP" dirty="0"/>
              <a:t>(KDB)</a:t>
            </a:r>
            <a:r>
              <a:rPr lang="ja-JP" altLang="en-US" dirty="0"/>
              <a:t>システム </a:t>
            </a:r>
            <a:r>
              <a:rPr lang="en-US" altLang="ja-JP" dirty="0"/>
              <a:t>｢</a:t>
            </a:r>
            <a:r>
              <a:rPr lang="ja-JP" altLang="en-US" dirty="0"/>
              <a:t>地域の全体像の把握</a:t>
            </a:r>
            <a:r>
              <a:rPr lang="en-US" altLang="ja-JP" dirty="0"/>
              <a:t>｣</a:t>
            </a:r>
            <a:endParaRPr lang="ja-JP" altLang="en-US" dirty="0"/>
          </a:p>
        </p:txBody>
      </p:sp>
      <p:sp>
        <p:nvSpPr>
          <p:cNvPr id="9" name="テキスト ボックス 8">
            <a:extLst>
              <a:ext uri="{FF2B5EF4-FFF2-40B4-BE49-F238E27FC236}">
                <a16:creationId xmlns:a16="http://schemas.microsoft.com/office/drawing/2014/main" id="{771D89CA-C2E7-0FAA-8853-A1F93F56DA55}"/>
              </a:ext>
            </a:extLst>
          </p:cNvPr>
          <p:cNvSpPr txBox="1">
            <a:spLocks noChangeAspect="1"/>
          </p:cNvSpPr>
          <p:nvPr/>
        </p:nvSpPr>
        <p:spPr>
          <a:xfrm>
            <a:off x="183347" y="6223248"/>
            <a:ext cx="2014482" cy="314234"/>
          </a:xfrm>
          <a:prstGeom prst="rect">
            <a:avLst/>
          </a:prstGeom>
          <a:noFill/>
          <a:ln>
            <a:noFill/>
          </a:ln>
        </p:spPr>
        <p:txBody>
          <a:bodyPr wrap="none" lIns="0" tIns="34017" rIns="90000" rtlCol="0" anchor="ctr">
            <a:spAutoFit/>
          </a:bodyPr>
          <a:lstStyle>
            <a:defPPr>
              <a:defRPr lang="ja-JP"/>
            </a:defPPr>
            <a:lvl1pPr indent="0" defTabSz="864017">
              <a:lnSpc>
                <a:spcPct val="150000"/>
              </a:lnSpc>
              <a:defRPr kumimoji="0" sz="1200" kern="0">
                <a:solidFill>
                  <a:sysClr val="windowText" lastClr="000000"/>
                </a:solidFill>
                <a:latin typeface="ＭＳ 明朝" panose="02020609040205080304" pitchFamily="17" charset="-128"/>
                <a:ea typeface="ＭＳ 明朝" panose="02020609040205080304" pitchFamily="17" charset="-128"/>
              </a:defRPr>
            </a:lvl1pPr>
          </a:lstStyle>
          <a:p>
            <a:r>
              <a:rPr lang="ja-JP" altLang="en-US" dirty="0"/>
              <a:t>年度別 </a:t>
            </a:r>
            <a:r>
              <a:rPr lang="zh-TW" altLang="en-US" sz="1200" dirty="0">
                <a:latin typeface="ＭＳ 明朝"/>
                <a:ea typeface="ＭＳ 明朝"/>
                <a:cs typeface="Times New Roman" pitchFamily="18" charset="0"/>
              </a:rPr>
              <a:t>要介護</a:t>
            </a:r>
            <a:r>
              <a:rPr lang="en-US" altLang="zh-TW" sz="1200" dirty="0">
                <a:latin typeface="ＭＳ 明朝"/>
                <a:ea typeface="ＭＳ 明朝"/>
                <a:cs typeface="Times New Roman" pitchFamily="18" charset="0"/>
              </a:rPr>
              <a:t>(</a:t>
            </a:r>
            <a:r>
              <a:rPr lang="zh-TW" altLang="en-US" sz="1200" dirty="0">
                <a:latin typeface="ＭＳ 明朝"/>
                <a:ea typeface="ＭＳ 明朝"/>
                <a:cs typeface="Times New Roman" pitchFamily="18" charset="0"/>
              </a:rPr>
              <a:t>支援</a:t>
            </a:r>
            <a:r>
              <a:rPr lang="en-US" altLang="zh-TW" sz="1200" dirty="0">
                <a:latin typeface="ＭＳ 明朝"/>
                <a:ea typeface="ＭＳ 明朝"/>
                <a:cs typeface="Times New Roman" pitchFamily="18" charset="0"/>
              </a:rPr>
              <a:t>)</a:t>
            </a:r>
            <a:r>
              <a:rPr lang="ja-JP" altLang="en-US" dirty="0"/>
              <a:t>認定率</a:t>
            </a:r>
            <a:endParaRPr lang="en-US" altLang="ja-JP" dirty="0"/>
          </a:p>
        </p:txBody>
      </p:sp>
      <p:pic>
        <p:nvPicPr>
          <p:cNvPr id="6" name="table44">
            <a:extLst>
              <a:ext uri="{FF2B5EF4-FFF2-40B4-BE49-F238E27FC236}">
                <a16:creationId xmlns:a16="http://schemas.microsoft.com/office/drawing/2014/main" id="{74695C15-54BF-4D37-9C7F-0EBA850E787F}"/>
              </a:ext>
            </a:extLst>
          </p:cNvPr>
          <p:cNvPicPr>
            <a:picLocks/>
          </p:cNvPicPr>
          <p:nvPr/>
        </p:nvPicPr>
        <p:blipFill>
          <a:blip r:embed="rId2"/>
          <a:stretch>
            <a:fillRect/>
          </a:stretch>
        </p:blipFill>
        <p:spPr>
          <a:xfrm>
            <a:off x="165100" y="1601991"/>
            <a:ext cx="4394200" cy="3876040"/>
          </a:xfrm>
          <a:prstGeom prst="rect">
            <a:avLst/>
          </a:prstGeom>
        </p:spPr>
      </p:pic>
      <p:pic>
        <p:nvPicPr>
          <p:cNvPr id="7" name="table45">
            <a:extLst>
              <a:ext uri="{FF2B5EF4-FFF2-40B4-BE49-F238E27FC236}">
                <a16:creationId xmlns:a16="http://schemas.microsoft.com/office/drawing/2014/main" id="{76C5584C-8604-4903-BF04-2C7BAF17A6A0}"/>
              </a:ext>
            </a:extLst>
          </p:cNvPr>
          <p:cNvPicPr>
            <a:picLocks/>
          </p:cNvPicPr>
          <p:nvPr/>
        </p:nvPicPr>
        <p:blipFill>
          <a:blip r:embed="rId3"/>
          <a:stretch>
            <a:fillRect/>
          </a:stretch>
        </p:blipFill>
        <p:spPr>
          <a:xfrm>
            <a:off x="165100" y="6540500"/>
            <a:ext cx="4546600" cy="2286000"/>
          </a:xfrm>
          <a:prstGeom prst="rect">
            <a:avLst/>
          </a:prstGeom>
        </p:spPr>
      </p:pic>
    </p:spTree>
    <p:extLst>
      <p:ext uri="{BB962C8B-B14F-4D97-AF65-F5344CB8AC3E}">
        <p14:creationId xmlns:p14="http://schemas.microsoft.com/office/powerpoint/2010/main" val="3600165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注釈文章 9"/>
          <p:cNvSpPr txBox="1">
            <a:spLocks noChangeAspect="1"/>
          </p:cNvSpPr>
          <p:nvPr/>
        </p:nvSpPr>
        <p:spPr>
          <a:xfrm>
            <a:off x="170434" y="5364668"/>
            <a:ext cx="5782833" cy="215444"/>
          </a:xfrm>
          <a:prstGeom prst="rect">
            <a:avLst/>
          </a:prstGeom>
          <a:noFill/>
        </p:spPr>
        <p:txBody>
          <a:bodyPr wrap="square" lIns="0" rIns="9000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18" name="Rectangle 5"/>
          <p:cNvSpPr>
            <a:spLocks noChangeAspect="1" noChangeArrowheads="1"/>
          </p:cNvSpPr>
          <p:nvPr/>
        </p:nvSpPr>
        <p:spPr bwMode="auto">
          <a:xfrm>
            <a:off x="165100" y="5669283"/>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要介護</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支援</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認定者の疾病別</a:t>
            </a:r>
            <a:r>
              <a:rPr lang="ja-JP" altLang="en-US" sz="1200">
                <a:latin typeface="ＭＳ 明朝" panose="02020609040205080304" pitchFamily="17" charset="-128"/>
                <a:ea typeface="ＭＳ 明朝" panose="02020609040205080304" pitchFamily="17" charset="-128"/>
                <a:cs typeface="ＭＳ Ｐゴシック" pitchFamily="50" charset="-128"/>
              </a:rPr>
              <a:t>有病率</a:t>
            </a:r>
            <a:r>
              <a:rPr lang="en-US" altLang="ja-JP" sz="1200">
                <a:latin typeface="ＭＳ 明朝" panose="02020609040205080304" pitchFamily="17" charset="-128"/>
                <a:ea typeface="ＭＳ 明朝" panose="02020609040205080304" pitchFamily="17" charset="-128"/>
                <a:cs typeface="ＭＳ Ｐゴシック" pitchFamily="50" charset="-128"/>
              </a:rPr>
              <a:t>(</a:t>
            </a:r>
            <a:r>
              <a:rPr lang="ja-JP" altLang="en-US" sz="1200">
                <a:latin typeface="ＭＳ 明朝" panose="02020609040205080304" pitchFamily="17" charset="-128"/>
                <a:ea typeface="ＭＳ 明朝" panose="02020609040205080304" pitchFamily="17" charset="-128"/>
                <a:cs typeface="ＭＳ Ｐゴシック" pitchFamily="50" charset="-128"/>
              </a:rPr>
              <a:t>令和</a:t>
            </a:r>
            <a:r>
              <a:rPr lang="en-US" altLang="ja-JP" sz="1200">
                <a:latin typeface="ＭＳ 明朝" panose="02020609040205080304" pitchFamily="17" charset="-128"/>
                <a:ea typeface="ＭＳ 明朝" panose="02020609040205080304" pitchFamily="17" charset="-128"/>
                <a:cs typeface="ＭＳ Ｐゴシック" pitchFamily="50" charset="-128"/>
              </a:rPr>
              <a:t>4</a:t>
            </a:r>
            <a:r>
              <a:rPr lang="ja-JP" altLang="en-US" sz="1200">
                <a:latin typeface="ＭＳ 明朝" panose="02020609040205080304" pitchFamily="17" charset="-128"/>
                <a:ea typeface="ＭＳ 明朝" panose="02020609040205080304" pitchFamily="17" charset="-128"/>
                <a:cs typeface="ＭＳ Ｐゴシック" pitchFamily="50" charset="-128"/>
              </a:rPr>
              <a:t>年度</a:t>
            </a:r>
            <a:r>
              <a:rPr lang="en-US" altLang="ja-JP" sz="1200">
                <a:latin typeface="ＭＳ 明朝" panose="02020609040205080304" pitchFamily="17" charset="-128"/>
                <a:ea typeface="ＭＳ 明朝" panose="02020609040205080304" pitchFamily="17" charset="-128"/>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sp>
        <p:nvSpPr>
          <p:cNvPr id="11" name="タイトル 1"/>
          <p:cNvSpPr txBox="1">
            <a:spLocks/>
          </p:cNvSpPr>
          <p:nvPr/>
        </p:nvSpPr>
        <p:spPr>
          <a:xfrm>
            <a:off x="345514" y="631305"/>
            <a:ext cx="5775331" cy="1008112"/>
          </a:xfrm>
          <a:prstGeom prst="rect">
            <a:avLst/>
          </a:prstGeom>
        </p:spPr>
        <p:txBody>
          <a:bodyPr vert="horz" lIns="91440" tIns="45720" rIns="91440" bIns="45720" rtlCol="0" anchor="t">
            <a:noAutofit/>
          </a:bodyPr>
          <a:lstStyle/>
          <a:p>
            <a:pPr marL="90488">
              <a:lnSpc>
                <a:spcPct val="150000"/>
              </a:lnSpc>
              <a:spcBef>
                <a:spcPct val="0"/>
              </a:spcBef>
              <a:defRPr/>
            </a:pPr>
            <a:endParaRPr lang="en-US" altLang="ja-JP" sz="1000" dirty="0">
              <a:solidFill>
                <a:prstClr val="black"/>
              </a:solidFill>
              <a:latin typeface="ＭＳ 明朝" panose="02020609040205080304" pitchFamily="17" charset="-128"/>
              <a:ea typeface="ＭＳ 明朝" panose="02020609040205080304" pitchFamily="17" charset="-128"/>
              <a:cs typeface="+mj-cs"/>
            </a:endParaRPr>
          </a:p>
        </p:txBody>
      </p:sp>
      <p:sp>
        <p:nvSpPr>
          <p:cNvPr id="20" name="注釈文章 9"/>
          <p:cNvSpPr txBox="1">
            <a:spLocks noChangeAspect="1"/>
          </p:cNvSpPr>
          <p:nvPr/>
        </p:nvSpPr>
        <p:spPr>
          <a:xfrm>
            <a:off x="170434" y="8893060"/>
            <a:ext cx="5782833" cy="215444"/>
          </a:xfrm>
          <a:prstGeom prst="rect">
            <a:avLst/>
          </a:prstGeom>
          <a:noFill/>
        </p:spPr>
        <p:txBody>
          <a:bodyPr wrap="square" lIns="0" rIns="9000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14" name="Rectangle 5"/>
          <p:cNvSpPr>
            <a:spLocks noChangeAspect="1" noChangeArrowheads="1"/>
          </p:cNvSpPr>
          <p:nvPr/>
        </p:nvSpPr>
        <p:spPr bwMode="auto">
          <a:xfrm>
            <a:off x="165100" y="1646214"/>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要介護</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支援</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認定者の疾病別有病</a:t>
            </a:r>
            <a:r>
              <a:rPr lang="ja-JP" altLang="en-US" sz="1200">
                <a:latin typeface="ＭＳ 明朝" panose="02020609040205080304" pitchFamily="17" charset="-128"/>
                <a:ea typeface="ＭＳ 明朝" panose="02020609040205080304" pitchFamily="17" charset="-128"/>
                <a:cs typeface="ＭＳ Ｐゴシック" pitchFamily="50" charset="-128"/>
              </a:rPr>
              <a:t>状況</a:t>
            </a:r>
            <a:r>
              <a:rPr lang="en-US" altLang="ja-JP" sz="1200">
                <a:latin typeface="ＭＳ 明朝" panose="02020609040205080304" pitchFamily="17" charset="-128"/>
                <a:ea typeface="ＭＳ 明朝" panose="02020609040205080304" pitchFamily="17" charset="-128"/>
                <a:cs typeface="ＭＳ Ｐゴシック" pitchFamily="50" charset="-128"/>
              </a:rPr>
              <a:t>(</a:t>
            </a:r>
            <a:r>
              <a:rPr lang="ja-JP" altLang="en-US" sz="1200">
                <a:latin typeface="ＭＳ 明朝" panose="02020609040205080304" pitchFamily="17" charset="-128"/>
                <a:ea typeface="ＭＳ 明朝" panose="02020609040205080304" pitchFamily="17" charset="-128"/>
                <a:cs typeface="ＭＳ Ｐゴシック" pitchFamily="50" charset="-128"/>
              </a:rPr>
              <a:t>令和</a:t>
            </a:r>
            <a:r>
              <a:rPr lang="en-US" altLang="ja-JP" sz="1200">
                <a:latin typeface="ＭＳ 明朝" panose="02020609040205080304" pitchFamily="17" charset="-128"/>
                <a:ea typeface="ＭＳ 明朝" panose="02020609040205080304" pitchFamily="17" charset="-128"/>
                <a:cs typeface="ＭＳ Ｐゴシック" pitchFamily="50" charset="-128"/>
              </a:rPr>
              <a:t>4</a:t>
            </a:r>
            <a:r>
              <a:rPr lang="ja-JP" altLang="en-US" sz="1200">
                <a:latin typeface="ＭＳ 明朝" panose="02020609040205080304" pitchFamily="17" charset="-128"/>
                <a:ea typeface="ＭＳ 明朝" panose="02020609040205080304" pitchFamily="17" charset="-128"/>
                <a:cs typeface="ＭＳ Ｐゴシック" pitchFamily="50" charset="-128"/>
              </a:rPr>
              <a:t>年度</a:t>
            </a:r>
            <a:r>
              <a:rPr lang="en-US" altLang="ja-JP" sz="1200">
                <a:latin typeface="ＭＳ 明朝" panose="02020609040205080304" pitchFamily="17" charset="-128"/>
                <a:ea typeface="ＭＳ 明朝" panose="02020609040205080304" pitchFamily="17" charset="-128"/>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sp>
        <p:nvSpPr>
          <p:cNvPr id="2" name="スライド番号プレースホルダー 1">
            <a:extLst>
              <a:ext uri="{FF2B5EF4-FFF2-40B4-BE49-F238E27FC236}">
                <a16:creationId xmlns:a16="http://schemas.microsoft.com/office/drawing/2014/main" id="{69DF5BAE-C0DB-474E-A1C1-9A9E5D23C2F5}"/>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17</a:t>
            </a:fld>
            <a:endParaRPr lang="ja-JP" altLang="en-US" dirty="0"/>
          </a:p>
        </p:txBody>
      </p:sp>
      <p:sp>
        <p:nvSpPr>
          <p:cNvPr id="23" name="テキスト ボックス 22">
            <a:extLst>
              <a:ext uri="{FF2B5EF4-FFF2-40B4-BE49-F238E27FC236}">
                <a16:creationId xmlns:a16="http://schemas.microsoft.com/office/drawing/2014/main" id="{2662874F-9370-4C06-A621-A5B35417D0FE}"/>
              </a:ext>
            </a:extLst>
          </p:cNvPr>
          <p:cNvSpPr txBox="1">
            <a:spLocks noChangeAspect="1"/>
          </p:cNvSpPr>
          <p:nvPr/>
        </p:nvSpPr>
        <p:spPr>
          <a:xfrm>
            <a:off x="165100" y="127000"/>
            <a:ext cx="6238800" cy="560023"/>
          </a:xfrm>
          <a:prstGeom prst="rect">
            <a:avLst/>
          </a:prstGeom>
          <a:noFill/>
          <a:ln>
            <a:noFill/>
          </a:ln>
        </p:spPr>
        <p:txBody>
          <a:bodyPr wrap="square" lIns="0" rIns="90000" rtlCol="0">
            <a:noAutofit/>
          </a:bodyPr>
          <a:lstStyle/>
          <a:p>
            <a:pPr algn="just" fontAlgn="base">
              <a:lnSpc>
                <a:spcPct val="125000"/>
              </a:lnSpc>
              <a:spcBef>
                <a:spcPct val="0"/>
              </a:spcBef>
              <a:spcAft>
                <a:spcPct val="0"/>
              </a:spcAft>
            </a:pPr>
            <a:r>
              <a:rPr lang="en-US" altLang="ja-JP" sz="1400" dirty="0">
                <a:latin typeface="ＭＳ 明朝" panose="02020609040205080304" pitchFamily="17" charset="-128"/>
                <a:ea typeface="ＭＳ 明朝" panose="02020609040205080304" pitchFamily="17" charset="-128"/>
                <a:cs typeface="Times New Roman" pitchFamily="18" charset="0"/>
              </a:rPr>
              <a:t>(2)</a:t>
            </a:r>
            <a:r>
              <a:rPr lang="ja-JP" altLang="en-US" sz="1400" dirty="0">
                <a:latin typeface="ＭＳ 明朝" panose="02020609040205080304" pitchFamily="17" charset="-128"/>
                <a:ea typeface="ＭＳ 明朝" panose="02020609040205080304" pitchFamily="17" charset="-128"/>
                <a:cs typeface="Times New Roman" pitchFamily="18" charset="0"/>
              </a:rPr>
              <a:t>要介護</a:t>
            </a:r>
            <a:r>
              <a:rPr lang="en-US" altLang="ja-JP" sz="1400" dirty="0">
                <a:latin typeface="ＭＳ 明朝" panose="02020609040205080304" pitchFamily="17" charset="-128"/>
                <a:ea typeface="ＭＳ 明朝" panose="02020609040205080304" pitchFamily="17" charset="-128"/>
                <a:cs typeface="Times New Roman" pitchFamily="18" charset="0"/>
              </a:rPr>
              <a:t>(</a:t>
            </a:r>
            <a:r>
              <a:rPr lang="ja-JP" altLang="en-US" sz="1400" dirty="0">
                <a:latin typeface="ＭＳ 明朝" panose="02020609040205080304" pitchFamily="17" charset="-128"/>
                <a:ea typeface="ＭＳ 明朝" panose="02020609040205080304" pitchFamily="17" charset="-128"/>
                <a:cs typeface="Times New Roman" pitchFamily="18" charset="0"/>
              </a:rPr>
              <a:t>支援</a:t>
            </a:r>
            <a:r>
              <a:rPr lang="en-US" altLang="ja-JP" sz="1400" dirty="0">
                <a:latin typeface="ＭＳ 明朝" panose="02020609040205080304" pitchFamily="17" charset="-128"/>
                <a:ea typeface="ＭＳ 明朝" panose="02020609040205080304" pitchFamily="17" charset="-128"/>
                <a:cs typeface="Times New Roman" pitchFamily="18" charset="0"/>
              </a:rPr>
              <a:t>)</a:t>
            </a:r>
            <a:r>
              <a:rPr lang="ja-JP" altLang="en-US" sz="1400" dirty="0">
                <a:latin typeface="ＭＳ 明朝" panose="02020609040205080304" pitchFamily="17" charset="-128"/>
                <a:ea typeface="ＭＳ 明朝" panose="02020609040205080304" pitchFamily="17" charset="-128"/>
                <a:cs typeface="Times New Roman" pitchFamily="18" charset="0"/>
              </a:rPr>
              <a:t>認定者の疾病別有病状況</a:t>
            </a:r>
            <a:endParaRPr lang="en-US" altLang="ja-JP" sz="1400" dirty="0">
              <a:latin typeface="ＭＳ 明朝" panose="02020609040205080304" pitchFamily="17" charset="-128"/>
              <a:ea typeface="ＭＳ 明朝" panose="02020609040205080304" pitchFamily="17" charset="-128"/>
              <a:cs typeface="Times New Roman" pitchFamily="18" charset="0"/>
            </a:endParaRPr>
          </a:p>
          <a:p>
            <a:pPr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以下は、本市の令和</a:t>
            </a:r>
            <a:r>
              <a:rPr lang="en-US" altLang="ja-JP" sz="1200" dirty="0">
                <a:latin typeface="ＭＳ 明朝" panose="02020609040205080304" pitchFamily="17" charset="-128"/>
                <a:ea typeface="ＭＳ 明朝" panose="02020609040205080304" pitchFamily="17" charset="-128"/>
                <a:cs typeface="Times New Roman" pitchFamily="18" charset="0"/>
              </a:rPr>
              <a:t>4</a:t>
            </a:r>
            <a:r>
              <a:rPr lang="ja-JP" altLang="en-US" sz="1200" dirty="0">
                <a:latin typeface="ＭＳ 明朝" panose="02020609040205080304" pitchFamily="17" charset="-128"/>
                <a:ea typeface="ＭＳ 明朝" panose="02020609040205080304" pitchFamily="17" charset="-128"/>
                <a:cs typeface="Times New Roman" pitchFamily="18" charset="0"/>
              </a:rPr>
              <a:t>年度における、要介護</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支援</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認定者の疾病別有病率を示したものです。</a:t>
            </a:r>
            <a:r>
              <a:rPr lang="ja-JP" altLang="ja-JP" sz="1200" dirty="0">
                <a:latin typeface="MS Mincho"/>
                <a:ea typeface="MS Mincho"/>
                <a:cs typeface="MS Mincho"/>
                <a:sym typeface="MS Mincho"/>
              </a:rPr>
              <a:t>心臓病</a:t>
            </a:r>
            <a:r>
              <a:rPr lang="en-US" altLang="ja-JP" sz="1200" dirty="0">
                <a:latin typeface="MS Mincho"/>
                <a:ea typeface="MS Mincho"/>
                <a:cs typeface="MS Mincho"/>
                <a:sym typeface="MS Mincho"/>
              </a:rPr>
              <a:t>71.2</a:t>
            </a:r>
            <a:r>
              <a:rPr lang="ja-JP" altLang="ja-JP" sz="1200" dirty="0">
                <a:latin typeface="MS Mincho"/>
                <a:ea typeface="MS Mincho"/>
                <a:cs typeface="MS Mincho"/>
                <a:sym typeface="MS Mincho"/>
              </a:rPr>
              <a:t>%が第</a:t>
            </a:r>
            <a:r>
              <a:rPr lang="en-US" altLang="ja-JP" sz="1200" dirty="0">
                <a:latin typeface="MS Mincho"/>
                <a:ea typeface="MS Mincho"/>
                <a:cs typeface="MS Mincho"/>
                <a:sym typeface="MS Mincho"/>
              </a:rPr>
              <a:t>1</a:t>
            </a:r>
            <a:r>
              <a:rPr lang="ja-JP" altLang="ja-JP" sz="1200" dirty="0">
                <a:latin typeface="MS Mincho"/>
                <a:ea typeface="MS Mincho"/>
                <a:cs typeface="MS Mincho"/>
                <a:sym typeface="MS Mincho"/>
              </a:rPr>
              <a:t>位、高血圧症</a:t>
            </a:r>
            <a:r>
              <a:rPr lang="en-US" altLang="ja-JP" sz="1200" dirty="0">
                <a:latin typeface="MS Mincho"/>
                <a:ea typeface="MS Mincho"/>
                <a:cs typeface="MS Mincho"/>
                <a:sym typeface="MS Mincho"/>
              </a:rPr>
              <a:t>63.6</a:t>
            </a:r>
            <a:r>
              <a:rPr lang="ja-JP" altLang="ja-JP" sz="1200" dirty="0">
                <a:latin typeface="MS Mincho"/>
                <a:ea typeface="MS Mincho"/>
                <a:cs typeface="MS Mincho"/>
                <a:sym typeface="MS Mincho"/>
              </a:rPr>
              <a:t>%が第</a:t>
            </a:r>
            <a:r>
              <a:rPr lang="en-US" altLang="ja-JP" sz="1200" dirty="0">
                <a:latin typeface="MS Mincho"/>
                <a:ea typeface="MS Mincho"/>
                <a:cs typeface="MS Mincho"/>
                <a:sym typeface="MS Mincho"/>
              </a:rPr>
              <a:t>2</a:t>
            </a:r>
            <a:r>
              <a:rPr lang="ja-JP" altLang="ja-JP" sz="1200" dirty="0">
                <a:latin typeface="MS Mincho"/>
                <a:ea typeface="MS Mincho"/>
                <a:cs typeface="MS Mincho"/>
                <a:sym typeface="MS Mincho"/>
              </a:rPr>
              <a:t>位、筋・骨格</a:t>
            </a:r>
            <a:r>
              <a:rPr lang="en-US" altLang="ja-JP" sz="1200" dirty="0">
                <a:latin typeface="MS Mincho"/>
                <a:ea typeface="MS Mincho"/>
                <a:cs typeface="MS Mincho"/>
                <a:sym typeface="MS Mincho"/>
              </a:rPr>
              <a:t>61.7</a:t>
            </a:r>
            <a:r>
              <a:rPr lang="ja-JP" altLang="ja-JP" sz="1200" dirty="0">
                <a:latin typeface="MS Mincho"/>
                <a:ea typeface="MS Mincho"/>
                <a:cs typeface="MS Mincho"/>
                <a:sym typeface="MS Mincho"/>
              </a:rPr>
              <a:t>%が第</a:t>
            </a:r>
            <a:r>
              <a:rPr lang="en-US" altLang="ja-JP" sz="1200" dirty="0">
                <a:latin typeface="MS Mincho"/>
                <a:ea typeface="MS Mincho"/>
                <a:cs typeface="MS Mincho"/>
                <a:sym typeface="MS Mincho"/>
              </a:rPr>
              <a:t>3</a:t>
            </a:r>
            <a:r>
              <a:rPr lang="ja-JP" altLang="ja-JP" sz="1200" dirty="0">
                <a:latin typeface="MS Mincho"/>
                <a:ea typeface="MS Mincho"/>
                <a:cs typeface="MS Mincho"/>
                <a:sym typeface="MS Mincho"/>
              </a:rPr>
              <a:t>位です。上位</a:t>
            </a:r>
            <a:r>
              <a:rPr lang="en-US" altLang="ja-JP" sz="1200" dirty="0">
                <a:latin typeface="MS Mincho"/>
                <a:ea typeface="MS Mincho"/>
                <a:cs typeface="MS Mincho"/>
                <a:sym typeface="MS Mincho"/>
              </a:rPr>
              <a:t>3</a:t>
            </a:r>
            <a:r>
              <a:rPr lang="ja-JP" altLang="ja-JP" sz="1200" dirty="0">
                <a:latin typeface="MS Mincho"/>
                <a:ea typeface="MS Mincho"/>
                <a:cs typeface="MS Mincho"/>
                <a:sym typeface="MS Mincho"/>
              </a:rPr>
              <a:t>疾病は</a:t>
            </a:r>
            <a:r>
              <a:rPr lang="ja-JP" altLang="en-US" sz="1200" dirty="0">
                <a:latin typeface="MS Mincho"/>
                <a:ea typeface="MS Mincho"/>
                <a:cs typeface="MS Mincho"/>
                <a:sym typeface="MS Mincho"/>
              </a:rPr>
              <a:t>秋田県</a:t>
            </a:r>
            <a:r>
              <a:rPr lang="ja-JP" altLang="ja-JP" sz="1200" dirty="0">
                <a:latin typeface="MS Mincho"/>
                <a:ea typeface="MS Mincho"/>
                <a:cs typeface="MS Mincho"/>
                <a:sym typeface="MS Mincho"/>
              </a:rPr>
              <a:t>と同一であり、有病率</a:t>
            </a:r>
            <a:r>
              <a:rPr lang="ja-JP" altLang="en-US" sz="1200" dirty="0">
                <a:latin typeface="MS Mincho"/>
                <a:ea typeface="MS Mincho"/>
                <a:cs typeface="MS Mincho"/>
                <a:sym typeface="MS Mincho"/>
              </a:rPr>
              <a:t>はいずれも秋田県より大幅に高いで</a:t>
            </a:r>
            <a:r>
              <a:rPr lang="ja-JP" altLang="ja-JP" sz="1200" dirty="0">
                <a:latin typeface="MS Mincho"/>
                <a:ea typeface="MS Mincho"/>
                <a:cs typeface="MS Mincho"/>
                <a:sym typeface="MS Mincho"/>
              </a:rPr>
              <a:t>す。なお、KDB定義では心臓病に高血圧症が含まれており、この点について留意する必要があります。</a:t>
            </a:r>
            <a:endParaRPr lang="ja-JP" altLang="en-US" sz="1200" dirty="0">
              <a:latin typeface="ＭＳ 明朝" panose="02020609040205080304" pitchFamily="17" charset="-128"/>
              <a:ea typeface="ＭＳ 明朝" panose="02020609040205080304" pitchFamily="17" charset="-128"/>
              <a:cs typeface="ＭＳ Ｐゴシック" pitchFamily="50" charset="-128"/>
            </a:endParaRPr>
          </a:p>
          <a:p>
            <a:pPr lvl="0" algn="just" fontAlgn="base">
              <a:lnSpc>
                <a:spcPct val="125000"/>
              </a:lnSpc>
              <a:spcBef>
                <a:spcPct val="0"/>
              </a:spcBef>
              <a:spcAft>
                <a:spcPct val="0"/>
              </a:spcAft>
            </a:pPr>
            <a:endParaRPr lang="ja-JP" altLang="en-US" sz="1200" dirty="0">
              <a:latin typeface="ＭＳ 明朝" panose="02020609040205080304" pitchFamily="17" charset="-128"/>
              <a:ea typeface="ＭＳ 明朝" panose="02020609040205080304" pitchFamily="17" charset="-128"/>
              <a:cs typeface="ＭＳ Ｐゴシック" pitchFamily="50" charset="-128"/>
            </a:endParaRPr>
          </a:p>
        </p:txBody>
      </p:sp>
      <p:sp>
        <p:nvSpPr>
          <p:cNvPr id="3" name="テキスト ボックス 2">
            <a:extLst>
              <a:ext uri="{FF2B5EF4-FFF2-40B4-BE49-F238E27FC236}">
                <a16:creationId xmlns:a16="http://schemas.microsoft.com/office/drawing/2014/main" id="{1075B89E-EF30-0AFD-1545-D30020C6A70D}"/>
              </a:ext>
            </a:extLst>
          </p:cNvPr>
          <p:cNvSpPr txBox="1">
            <a:spLocks noChangeAspect="1"/>
          </p:cNvSpPr>
          <p:nvPr/>
        </p:nvSpPr>
        <p:spPr>
          <a:xfrm>
            <a:off x="4176191" y="1618034"/>
            <a:ext cx="2585554" cy="36587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r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en-US" altLang="ja-JP" sz="800" dirty="0">
                <a:latin typeface="ＭＳ 明朝"/>
                <a:ea typeface="ＭＳ 明朝"/>
              </a:rPr>
              <a:t>※</a:t>
            </a:r>
            <a:r>
              <a:rPr kumimoji="1" lang="ja-JP" altLang="en-US" sz="800" dirty="0">
                <a:latin typeface="ＭＳ 明朝"/>
                <a:ea typeface="ＭＳ 明朝"/>
              </a:rPr>
              <a:t>各項目毎に上位</a:t>
            </a:r>
            <a:r>
              <a:rPr kumimoji="1" lang="en-US" altLang="ja-JP" sz="800" dirty="0">
                <a:latin typeface="ＭＳ 明朝"/>
                <a:ea typeface="ＭＳ 明朝"/>
              </a:rPr>
              <a:t>5</a:t>
            </a:r>
            <a:r>
              <a:rPr kumimoji="1" lang="ja-JP" altLang="en-US" sz="800" dirty="0">
                <a:latin typeface="ＭＳ 明朝"/>
                <a:ea typeface="ＭＳ 明朝"/>
              </a:rPr>
              <a:t>疾病を　　　　　　表示する。</a:t>
            </a:r>
          </a:p>
        </p:txBody>
      </p:sp>
      <p:sp>
        <p:nvSpPr>
          <p:cNvPr id="4" name="テキスト ボックス 3">
            <a:extLst>
              <a:ext uri="{FF2B5EF4-FFF2-40B4-BE49-F238E27FC236}">
                <a16:creationId xmlns:a16="http://schemas.microsoft.com/office/drawing/2014/main" id="{C87FFD5F-D5E6-40FB-0852-64A5ACC5F06D}"/>
              </a:ext>
            </a:extLst>
          </p:cNvPr>
          <p:cNvSpPr txBox="1"/>
          <p:nvPr/>
        </p:nvSpPr>
        <p:spPr>
          <a:xfrm>
            <a:off x="5411930" y="1699383"/>
            <a:ext cx="442217" cy="192360"/>
          </a:xfrm>
          <a:prstGeom prst="rect">
            <a:avLst/>
          </a:prstGeom>
          <a:solidFill>
            <a:srgbClr val="FFE07D"/>
          </a:solidFill>
          <a:ln>
            <a:solidFill>
              <a:schemeClr val="bg1">
                <a:lumMod val="75000"/>
              </a:schemeClr>
            </a:solidFill>
          </a:ln>
        </p:spPr>
        <p:txBody>
          <a:bodyPr wrap="square" rtlCol="0">
            <a:spAutoFit/>
          </a:bodyPr>
          <a:lstStyle/>
          <a:p>
            <a:pPr algn="ctr"/>
            <a:r>
              <a:rPr lang="ja-JP" altLang="en-US" sz="650" dirty="0">
                <a:latin typeface="ＭＳ 明朝" panose="02020609040205080304" pitchFamily="17" charset="-128"/>
                <a:ea typeface="ＭＳ 明朝" panose="02020609040205080304" pitchFamily="17" charset="-128"/>
              </a:rPr>
              <a:t>網掛け</a:t>
            </a:r>
          </a:p>
        </p:txBody>
      </p:sp>
      <p:pic>
        <p:nvPicPr>
          <p:cNvPr id="5" name="table46">
            <a:extLst>
              <a:ext uri="{FF2B5EF4-FFF2-40B4-BE49-F238E27FC236}">
                <a16:creationId xmlns:a16="http://schemas.microsoft.com/office/drawing/2014/main" id="{C98E9550-9DC8-4A0B-B2EC-F320E61B113A}"/>
              </a:ext>
            </a:extLst>
          </p:cNvPr>
          <p:cNvPicPr>
            <a:picLocks/>
          </p:cNvPicPr>
          <p:nvPr/>
        </p:nvPicPr>
        <p:blipFill>
          <a:blip r:embed="rId2"/>
          <a:stretch>
            <a:fillRect/>
          </a:stretch>
        </p:blipFill>
        <p:spPr>
          <a:xfrm>
            <a:off x="165100" y="1917948"/>
            <a:ext cx="5524500" cy="3462020"/>
          </a:xfrm>
          <a:prstGeom prst="rect">
            <a:avLst/>
          </a:prstGeom>
        </p:spPr>
      </p:pic>
      <p:pic>
        <p:nvPicPr>
          <p:cNvPr id="6" name="table47">
            <a:extLst>
              <a:ext uri="{FF2B5EF4-FFF2-40B4-BE49-F238E27FC236}">
                <a16:creationId xmlns:a16="http://schemas.microsoft.com/office/drawing/2014/main" id="{E815C0D5-8653-4CE2-B160-21E4B9B5BE47}"/>
              </a:ext>
            </a:extLst>
          </p:cNvPr>
          <p:cNvPicPr>
            <a:picLocks/>
          </p:cNvPicPr>
          <p:nvPr/>
        </p:nvPicPr>
        <p:blipFill>
          <a:blip r:embed="rId3"/>
          <a:stretch>
            <a:fillRect/>
          </a:stretch>
        </p:blipFill>
        <p:spPr>
          <a:xfrm>
            <a:off x="165100" y="5948040"/>
            <a:ext cx="6096000" cy="2933700"/>
          </a:xfrm>
          <a:prstGeom prst="rect">
            <a:avLst/>
          </a:prstGeom>
        </p:spPr>
      </p:pic>
    </p:spTree>
    <p:extLst>
      <p:ext uri="{BB962C8B-B14F-4D97-AF65-F5344CB8AC3E}">
        <p14:creationId xmlns:p14="http://schemas.microsoft.com/office/powerpoint/2010/main" val="1944767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a:spLocks noChangeAspect="1"/>
          </p:cNvSpPr>
          <p:nvPr/>
        </p:nvSpPr>
        <p:spPr>
          <a:xfrm>
            <a:off x="165100" y="190500"/>
            <a:ext cx="6238800" cy="963793"/>
          </a:xfrm>
          <a:prstGeom prst="rect">
            <a:avLst/>
          </a:prstGeom>
          <a:noFill/>
          <a:ln>
            <a:noFill/>
          </a:ln>
        </p:spPr>
        <p:txBody>
          <a:bodyPr wrap="square" lIns="0" rIns="90000" rtlCol="0">
            <a:no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a:t>
            </a:r>
            <a:r>
              <a:rPr lang="ja-JP" altLang="en-US" sz="1200" dirty="0">
                <a:latin typeface="ＭＳ 明朝" panose="02020609040205080304" pitchFamily="17" charset="-128"/>
                <a:ea typeface="ＭＳ 明朝" panose="02020609040205080304" pitchFamily="17" charset="-128"/>
              </a:rPr>
              <a:t>以下は、</a:t>
            </a:r>
            <a:r>
              <a:rPr lang="ja-JP" altLang="en-US" sz="1200" dirty="0">
                <a:latin typeface="ＭＳ 明朝" panose="02020609040205080304" pitchFamily="17" charset="-128"/>
                <a:ea typeface="ＭＳ 明朝" panose="02020609040205080304" pitchFamily="17" charset="-128"/>
                <a:cs typeface="Times New Roman" pitchFamily="18" charset="0"/>
              </a:rPr>
              <a:t>本市の平成</a:t>
            </a:r>
            <a:r>
              <a:rPr lang="en-US" altLang="ja-JP" sz="1200" dirty="0">
                <a:latin typeface="ＭＳ 明朝" panose="02020609040205080304" pitchFamily="17" charset="-128"/>
                <a:ea typeface="ＭＳ 明朝" panose="02020609040205080304" pitchFamily="17" charset="-128"/>
                <a:cs typeface="Times New Roman" pitchFamily="18" charset="0"/>
              </a:rPr>
              <a:t>30</a:t>
            </a:r>
            <a:r>
              <a:rPr lang="ja-JP" altLang="en-US" sz="1200" dirty="0">
                <a:latin typeface="ＭＳ 明朝" panose="02020609040205080304" pitchFamily="17" charset="-128"/>
                <a:ea typeface="ＭＳ 明朝" panose="02020609040205080304" pitchFamily="17" charset="-128"/>
                <a:cs typeface="Times New Roman" pitchFamily="18" charset="0"/>
              </a:rPr>
              <a:t>年度から令和</a:t>
            </a:r>
            <a:r>
              <a:rPr lang="en-US" altLang="ja-JP" sz="1200" dirty="0">
                <a:latin typeface="ＭＳ 明朝" panose="02020609040205080304" pitchFamily="17" charset="-128"/>
                <a:ea typeface="ＭＳ 明朝" panose="02020609040205080304" pitchFamily="17" charset="-128"/>
                <a:cs typeface="Times New Roman" pitchFamily="18" charset="0"/>
              </a:rPr>
              <a:t>4</a:t>
            </a:r>
            <a:r>
              <a:rPr lang="ja-JP" altLang="en-US" sz="1200" dirty="0">
                <a:latin typeface="ＭＳ 明朝" panose="02020609040205080304" pitchFamily="17" charset="-128"/>
                <a:ea typeface="ＭＳ 明朝" panose="02020609040205080304" pitchFamily="17" charset="-128"/>
                <a:cs typeface="Times New Roman" pitchFamily="18" charset="0"/>
              </a:rPr>
              <a:t>年度における、要介護</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支援</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認定者の疾病別有病率を年度別に</a:t>
            </a:r>
            <a:r>
              <a:rPr lang="ja-JP" altLang="en-US" sz="1200" dirty="0">
                <a:latin typeface="ＭＳ 明朝" panose="02020609040205080304" pitchFamily="17" charset="-128"/>
                <a:ea typeface="ＭＳ 明朝" panose="02020609040205080304" pitchFamily="17" charset="-128"/>
              </a:rPr>
              <a:t>示したものです</a:t>
            </a:r>
            <a:r>
              <a:rPr lang="ja-JP" altLang="en-US" sz="1200" dirty="0">
                <a:latin typeface="ＭＳ 明朝" panose="02020609040205080304" pitchFamily="17" charset="-128"/>
                <a:ea typeface="ＭＳ 明朝" panose="02020609040205080304" pitchFamily="17" charset="-128"/>
                <a:cs typeface="Times New Roman" pitchFamily="18" charset="0"/>
              </a:rPr>
              <a:t>。</a:t>
            </a:r>
            <a:r>
              <a:rPr lang="ja-JP" altLang="ja-JP" sz="1200" dirty="0">
                <a:latin typeface="MS Mincho"/>
                <a:ea typeface="MS Mincho"/>
                <a:cs typeface="MS Mincho"/>
                <a:sym typeface="MS Mincho"/>
              </a:rPr>
              <a:t>上位</a:t>
            </a:r>
            <a:r>
              <a:rPr lang="en-US" altLang="ja-JP" sz="1200" dirty="0">
                <a:latin typeface="MS Mincho"/>
                <a:ea typeface="MS Mincho"/>
                <a:cs typeface="MS Mincho"/>
                <a:sym typeface="MS Mincho"/>
              </a:rPr>
              <a:t>3</a:t>
            </a:r>
            <a:r>
              <a:rPr lang="ja-JP" altLang="ja-JP" sz="1200" dirty="0">
                <a:latin typeface="MS Mincho"/>
                <a:ea typeface="MS Mincho"/>
                <a:cs typeface="MS Mincho"/>
                <a:sym typeface="MS Mincho"/>
              </a:rPr>
              <a:t>疾病は平成3</a:t>
            </a:r>
            <a:r>
              <a:rPr lang="en-US" altLang="ja-JP" sz="1200" dirty="0">
                <a:latin typeface="MS Mincho"/>
                <a:ea typeface="MS Mincho"/>
                <a:cs typeface="MS Mincho"/>
                <a:sym typeface="MS Mincho"/>
              </a:rPr>
              <a:t>0</a:t>
            </a:r>
            <a:r>
              <a:rPr lang="ja-JP" altLang="ja-JP" sz="1200" dirty="0">
                <a:latin typeface="MS Mincho"/>
                <a:ea typeface="MS Mincho"/>
                <a:cs typeface="MS Mincho"/>
                <a:sym typeface="MS Mincho"/>
              </a:rPr>
              <a:t>年度と比較すると、有病率</a:t>
            </a:r>
            <a:r>
              <a:rPr lang="ja-JP" altLang="en-US" sz="1200" dirty="0">
                <a:latin typeface="MS Mincho"/>
                <a:ea typeface="MS Mincho"/>
                <a:cs typeface="MS Mincho"/>
                <a:sym typeface="MS Mincho"/>
              </a:rPr>
              <a:t>はいずれも上昇しています。秋田県の有病率が減少している中で、差は拡大しています。</a:t>
            </a:r>
            <a:endParaRPr lang="ja-JP" altLang="en-US" sz="1200" dirty="0">
              <a:latin typeface="ＭＳ 明朝" panose="02020609040205080304" pitchFamily="17" charset="-128"/>
              <a:ea typeface="ＭＳ 明朝" panose="02020609040205080304" pitchFamily="17" charset="-128"/>
              <a:cs typeface="ＭＳ Ｐゴシック" pitchFamily="50" charset="-128"/>
            </a:endParaRPr>
          </a:p>
        </p:txBody>
      </p:sp>
      <p:sp>
        <p:nvSpPr>
          <p:cNvPr id="20" name="Rectangle 5"/>
          <p:cNvSpPr>
            <a:spLocks noChangeAspect="1" noChangeArrowheads="1"/>
          </p:cNvSpPr>
          <p:nvPr/>
        </p:nvSpPr>
        <p:spPr bwMode="auto">
          <a:xfrm>
            <a:off x="165099" y="1118538"/>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年度別 要介護</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支援</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認定者の疾病別有病状況</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sp>
        <p:nvSpPr>
          <p:cNvPr id="2" name="スライド番号プレースホルダー 1">
            <a:extLst>
              <a:ext uri="{FF2B5EF4-FFF2-40B4-BE49-F238E27FC236}">
                <a16:creationId xmlns:a16="http://schemas.microsoft.com/office/drawing/2014/main" id="{F1E7EACE-AF62-EBBE-ACF8-B39B501DEFFD}"/>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18</a:t>
            </a:fld>
            <a:endParaRPr lang="ja-JP" altLang="en-US" dirty="0"/>
          </a:p>
        </p:txBody>
      </p:sp>
      <p:sp>
        <p:nvSpPr>
          <p:cNvPr id="3" name="テキスト ボックス 2">
            <a:extLst>
              <a:ext uri="{FF2B5EF4-FFF2-40B4-BE49-F238E27FC236}">
                <a16:creationId xmlns:a16="http://schemas.microsoft.com/office/drawing/2014/main" id="{09C28746-C18F-1F65-C8B1-63141B0CC9B8}"/>
              </a:ext>
            </a:extLst>
          </p:cNvPr>
          <p:cNvSpPr txBox="1">
            <a:spLocks noChangeAspect="1"/>
          </p:cNvSpPr>
          <p:nvPr/>
        </p:nvSpPr>
        <p:spPr>
          <a:xfrm>
            <a:off x="4067799" y="1095635"/>
            <a:ext cx="2585554" cy="36587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r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en-US" altLang="ja-JP" sz="800" dirty="0">
                <a:latin typeface="ＭＳ 明朝" panose="02020609040205080304" pitchFamily="17" charset="-128"/>
                <a:ea typeface="ＭＳ 明朝" panose="02020609040205080304" pitchFamily="17" charset="-128"/>
              </a:rPr>
              <a:t>※</a:t>
            </a:r>
            <a:r>
              <a:rPr kumimoji="1" lang="ja-JP" altLang="en-US" sz="800" dirty="0">
                <a:latin typeface="ＭＳ 明朝" panose="02020609040205080304" pitchFamily="17" charset="-128"/>
                <a:ea typeface="ＭＳ 明朝" panose="02020609040205080304" pitchFamily="17" charset="-128"/>
              </a:rPr>
              <a:t>各項目毎に上位</a:t>
            </a:r>
            <a:r>
              <a:rPr kumimoji="1" lang="en-US" altLang="ja-JP" sz="800" dirty="0">
                <a:latin typeface="ＭＳ 明朝" panose="02020609040205080304" pitchFamily="17" charset="-128"/>
                <a:ea typeface="ＭＳ 明朝" panose="02020609040205080304" pitchFamily="17" charset="-128"/>
              </a:rPr>
              <a:t>5</a:t>
            </a:r>
            <a:r>
              <a:rPr kumimoji="1" lang="ja-JP" altLang="en-US" sz="800" dirty="0">
                <a:latin typeface="ＭＳ 明朝" panose="02020609040205080304" pitchFamily="17" charset="-128"/>
                <a:ea typeface="ＭＳ 明朝" panose="02020609040205080304" pitchFamily="17" charset="-128"/>
              </a:rPr>
              <a:t>疾病を　　　　　　表示する。</a:t>
            </a:r>
          </a:p>
        </p:txBody>
      </p:sp>
      <p:sp>
        <p:nvSpPr>
          <p:cNvPr id="4" name="テキスト ボックス 3">
            <a:extLst>
              <a:ext uri="{FF2B5EF4-FFF2-40B4-BE49-F238E27FC236}">
                <a16:creationId xmlns:a16="http://schemas.microsoft.com/office/drawing/2014/main" id="{275ABD80-E757-B104-59B8-60EF4967A15E}"/>
              </a:ext>
            </a:extLst>
          </p:cNvPr>
          <p:cNvSpPr txBox="1"/>
          <p:nvPr/>
        </p:nvSpPr>
        <p:spPr>
          <a:xfrm>
            <a:off x="5311458" y="1184144"/>
            <a:ext cx="442217" cy="192360"/>
          </a:xfrm>
          <a:prstGeom prst="rect">
            <a:avLst/>
          </a:prstGeom>
          <a:solidFill>
            <a:srgbClr val="FFE07D"/>
          </a:solidFill>
          <a:ln>
            <a:solidFill>
              <a:schemeClr val="tx1">
                <a:lumMod val="95000"/>
                <a:lumOff val="5000"/>
              </a:schemeClr>
            </a:solidFill>
          </a:ln>
        </p:spPr>
        <p:txBody>
          <a:bodyPr wrap="square" rtlCol="0">
            <a:spAutoFit/>
          </a:bodyPr>
          <a:lstStyle/>
          <a:p>
            <a:pPr algn="r"/>
            <a:r>
              <a:rPr lang="ja-JP" altLang="en-US" sz="650" dirty="0">
                <a:solidFill>
                  <a:prstClr val="black"/>
                </a:solidFill>
                <a:latin typeface="ＭＳ 明朝" panose="02020609040205080304" pitchFamily="17" charset="-128"/>
                <a:ea typeface="ＭＳ 明朝" panose="02020609040205080304" pitchFamily="17" charset="-128"/>
              </a:rPr>
              <a:t>網掛け</a:t>
            </a:r>
          </a:p>
        </p:txBody>
      </p:sp>
      <p:sp>
        <p:nvSpPr>
          <p:cNvPr id="6" name="注釈文章 9">
            <a:extLst>
              <a:ext uri="{FF2B5EF4-FFF2-40B4-BE49-F238E27FC236}">
                <a16:creationId xmlns:a16="http://schemas.microsoft.com/office/drawing/2014/main" id="{697665D1-D12F-5A92-DBF5-97503D9F1C1E}"/>
              </a:ext>
            </a:extLst>
          </p:cNvPr>
          <p:cNvSpPr txBox="1">
            <a:spLocks noChangeAspect="1"/>
          </p:cNvSpPr>
          <p:nvPr/>
        </p:nvSpPr>
        <p:spPr>
          <a:xfrm>
            <a:off x="156004" y="7592144"/>
            <a:ext cx="4956546" cy="215444"/>
          </a:xfrm>
          <a:prstGeom prst="rect">
            <a:avLst/>
          </a:prstGeom>
          <a:noFill/>
        </p:spPr>
        <p:txBody>
          <a:bodyPr wrap="square" lIns="0" rIns="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7" name="注釈文章 9">
            <a:extLst>
              <a:ext uri="{FF2B5EF4-FFF2-40B4-BE49-F238E27FC236}">
                <a16:creationId xmlns:a16="http://schemas.microsoft.com/office/drawing/2014/main" id="{D8EBF2E5-F34C-BE8A-A386-6FA162CFEAC2}"/>
              </a:ext>
            </a:extLst>
          </p:cNvPr>
          <p:cNvSpPr txBox="1">
            <a:spLocks noChangeAspect="1"/>
          </p:cNvSpPr>
          <p:nvPr/>
        </p:nvSpPr>
        <p:spPr>
          <a:xfrm>
            <a:off x="156004" y="4427984"/>
            <a:ext cx="5782833" cy="215444"/>
          </a:xfrm>
          <a:prstGeom prst="rect">
            <a:avLst/>
          </a:prstGeom>
          <a:noFill/>
        </p:spPr>
        <p:txBody>
          <a:bodyPr wrap="square" lIns="0" rIns="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11" name="Rectangle 5">
            <a:extLst>
              <a:ext uri="{FF2B5EF4-FFF2-40B4-BE49-F238E27FC236}">
                <a16:creationId xmlns:a16="http://schemas.microsoft.com/office/drawing/2014/main" id="{12BF69C2-C52B-D73E-E0F8-25CB295320E8}"/>
              </a:ext>
            </a:extLst>
          </p:cNvPr>
          <p:cNvSpPr>
            <a:spLocks noChangeAspect="1" noChangeArrowheads="1"/>
          </p:cNvSpPr>
          <p:nvPr/>
        </p:nvSpPr>
        <p:spPr bwMode="auto">
          <a:xfrm>
            <a:off x="165100" y="4942673"/>
            <a:ext cx="5783475" cy="276999"/>
          </a:xfrm>
          <a:prstGeom prst="rect">
            <a:avLst/>
          </a:prstGeom>
          <a:noFill/>
          <a:ln w="9525">
            <a:noFill/>
            <a:miter lim="800000"/>
            <a:headEnd/>
            <a:tailEnd/>
          </a:ln>
          <a:effectLst/>
        </p:spPr>
        <p:txBody>
          <a:bodyPr vert="horz" wrap="square" lIns="0" tIns="45720" rIns="288000" bIns="45720" numCol="1" anchor="ctr" anchorCtr="0" compatLnSpc="1">
            <a:prstTxWarp prst="textNoShape">
              <a:avLst/>
            </a:prstTxWarp>
            <a:spAutoFit/>
          </a:bodyPr>
          <a:lstStyle/>
          <a:p>
            <a:pPr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年度別 </a:t>
            </a:r>
            <a:r>
              <a:rPr lang="zh-TW" altLang="en-US" sz="1200" dirty="0">
                <a:latin typeface="ＭＳ 明朝"/>
                <a:ea typeface="ＭＳ 明朝"/>
                <a:cs typeface="Times New Roman" pitchFamily="18" charset="0"/>
              </a:rPr>
              <a:t>要介護</a:t>
            </a:r>
            <a:r>
              <a:rPr lang="en-US" altLang="zh-TW" sz="1200" dirty="0">
                <a:latin typeface="ＭＳ 明朝"/>
                <a:ea typeface="ＭＳ 明朝"/>
                <a:cs typeface="Times New Roman" pitchFamily="18" charset="0"/>
              </a:rPr>
              <a:t>(</a:t>
            </a:r>
            <a:r>
              <a:rPr lang="zh-TW" altLang="en-US" sz="1200" dirty="0">
                <a:latin typeface="ＭＳ 明朝"/>
                <a:ea typeface="ＭＳ 明朝"/>
                <a:cs typeface="Times New Roman" pitchFamily="18" charset="0"/>
              </a:rPr>
              <a:t>支援</a:t>
            </a:r>
            <a:r>
              <a:rPr lang="en-US" altLang="zh-TW" sz="1200" dirty="0">
                <a:latin typeface="ＭＳ 明朝"/>
                <a:ea typeface="ＭＳ 明朝"/>
                <a:cs typeface="Times New Roman" pitchFamily="18" charset="0"/>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認定者の疾病別有病率</a:t>
            </a:r>
            <a:endParaRPr lang="en-US" altLang="ja-JP" sz="1200" dirty="0">
              <a:latin typeface="ＭＳ 明朝" panose="02020609040205080304" pitchFamily="17" charset="-128"/>
              <a:ea typeface="ＭＳ 明朝" panose="02020609040205080304" pitchFamily="17" charset="-128"/>
            </a:endParaRPr>
          </a:p>
        </p:txBody>
      </p:sp>
      <p:pic>
        <p:nvPicPr>
          <p:cNvPr id="5" name="table48">
            <a:extLst>
              <a:ext uri="{FF2B5EF4-FFF2-40B4-BE49-F238E27FC236}">
                <a16:creationId xmlns:a16="http://schemas.microsoft.com/office/drawing/2014/main" id="{9020D842-95C7-4411-B746-7E62CA6CADF3}"/>
              </a:ext>
            </a:extLst>
          </p:cNvPr>
          <p:cNvPicPr>
            <a:picLocks/>
          </p:cNvPicPr>
          <p:nvPr/>
        </p:nvPicPr>
        <p:blipFill>
          <a:blip r:embed="rId2"/>
          <a:stretch>
            <a:fillRect/>
          </a:stretch>
        </p:blipFill>
        <p:spPr>
          <a:xfrm>
            <a:off x="165100" y="1397000"/>
            <a:ext cx="4972050" cy="3060700"/>
          </a:xfrm>
          <a:prstGeom prst="rect">
            <a:avLst/>
          </a:prstGeom>
        </p:spPr>
      </p:pic>
      <p:pic>
        <p:nvPicPr>
          <p:cNvPr id="8" name="table49">
            <a:extLst>
              <a:ext uri="{FF2B5EF4-FFF2-40B4-BE49-F238E27FC236}">
                <a16:creationId xmlns:a16="http://schemas.microsoft.com/office/drawing/2014/main" id="{62862CA9-FEF9-4532-AFE7-35814C0ABBCE}"/>
              </a:ext>
            </a:extLst>
          </p:cNvPr>
          <p:cNvPicPr>
            <a:picLocks/>
          </p:cNvPicPr>
          <p:nvPr/>
        </p:nvPicPr>
        <p:blipFill>
          <a:blip r:embed="rId3"/>
          <a:stretch>
            <a:fillRect/>
          </a:stretch>
        </p:blipFill>
        <p:spPr>
          <a:xfrm>
            <a:off x="165100" y="5219700"/>
            <a:ext cx="6223000" cy="2387600"/>
          </a:xfrm>
          <a:prstGeom prst="rect">
            <a:avLst/>
          </a:prstGeom>
        </p:spPr>
      </p:pic>
    </p:spTree>
    <p:extLst>
      <p:ext uri="{BB962C8B-B14F-4D97-AF65-F5344CB8AC3E}">
        <p14:creationId xmlns:p14="http://schemas.microsoft.com/office/powerpoint/2010/main" val="2811679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noChangeAspect="1"/>
          </p:cNvGraphicFramePr>
          <p:nvPr>
            <p:extLst>
              <p:ext uri="{D42A27DB-BD31-4B8C-83A1-F6EECF244321}">
                <p14:modId xmlns:p14="http://schemas.microsoft.com/office/powerpoint/2010/main" val="3068323454"/>
              </p:ext>
            </p:extLst>
          </p:nvPr>
        </p:nvGraphicFramePr>
        <p:xfrm>
          <a:off x="170546" y="464185"/>
          <a:ext cx="6237894" cy="8144600"/>
        </p:xfrm>
        <a:graphic>
          <a:graphicData uri="http://schemas.openxmlformats.org/drawingml/2006/table">
            <a:tbl>
              <a:tblPr/>
              <a:tblGrid>
                <a:gridCol w="635560">
                  <a:extLst>
                    <a:ext uri="{9D8B030D-6E8A-4147-A177-3AD203B41FA5}">
                      <a16:colId xmlns:a16="http://schemas.microsoft.com/office/drawing/2014/main" val="20000"/>
                    </a:ext>
                  </a:extLst>
                </a:gridCol>
                <a:gridCol w="4966774">
                  <a:extLst>
                    <a:ext uri="{9D8B030D-6E8A-4147-A177-3AD203B41FA5}">
                      <a16:colId xmlns:a16="http://schemas.microsoft.com/office/drawing/2014/main" val="20001"/>
                    </a:ext>
                  </a:extLst>
                </a:gridCol>
                <a:gridCol w="635560">
                  <a:extLst>
                    <a:ext uri="{9D8B030D-6E8A-4147-A177-3AD203B41FA5}">
                      <a16:colId xmlns:a16="http://schemas.microsoft.com/office/drawing/2014/main" val="20002"/>
                    </a:ext>
                  </a:extLst>
                </a:gridCol>
              </a:tblGrid>
              <a:tr h="194400">
                <a:tc gridSpan="2">
                  <a:txBody>
                    <a:bodyPr/>
                    <a:lstStyle/>
                    <a:p>
                      <a:pPr algn="l" rtl="0" fontAlgn="ctr"/>
                      <a:r>
                        <a:rPr lang="ja-JP" altLang="en-US" sz="1100" b="0" i="0" u="none" strike="noStrike" dirty="0">
                          <a:solidFill>
                            <a:schemeClr val="tx1"/>
                          </a:solidFill>
                          <a:latin typeface="ＭＳ 明朝" panose="02020609040205080304" pitchFamily="17" charset="-128"/>
                          <a:ea typeface="ＭＳ 明朝" panose="02020609040205080304" pitchFamily="17" charset="-128"/>
                        </a:rPr>
                        <a:t> はじめに</a:t>
                      </a: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hMerge="1">
                  <a:txBody>
                    <a:bodyPr/>
                    <a:lstStyle/>
                    <a:p>
                      <a:endParaRPr kumimoji="1" lang="ja-JP" altLang="en-US"/>
                    </a:p>
                  </a:txBody>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3868288889"/>
                  </a:ext>
                </a:extLst>
              </a:tr>
              <a:tr h="194400">
                <a:tc gridSpan="2">
                  <a:txBody>
                    <a:bodyPr/>
                    <a:lstStyle/>
                    <a:p>
                      <a:pPr algn="l" rtl="0" fontAlgn="ctr"/>
                      <a:r>
                        <a:rPr lang="ja-JP" altLang="en-US" sz="1100" b="0" i="0" u="none" strike="noStrike" dirty="0">
                          <a:solidFill>
                            <a:schemeClr val="tx1"/>
                          </a:solidFill>
                          <a:latin typeface="ＭＳ 明朝" panose="02020609040205080304" pitchFamily="17" charset="-128"/>
                          <a:ea typeface="ＭＳ 明朝" panose="02020609040205080304" pitchFamily="17" charset="-128"/>
                        </a:rPr>
                        <a:t> 第</a:t>
                      </a:r>
                      <a:r>
                        <a:rPr lang="en-US" altLang="ja-JP" sz="1100" b="0" i="0" u="none" strike="noStrike" dirty="0">
                          <a:solidFill>
                            <a:schemeClr val="tx1"/>
                          </a:solidFill>
                          <a:latin typeface="ＭＳ 明朝" panose="02020609040205080304" pitchFamily="17" charset="-128"/>
                          <a:ea typeface="ＭＳ 明朝" panose="02020609040205080304" pitchFamily="17" charset="-128"/>
                        </a:rPr>
                        <a:t>1</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部　第</a:t>
                      </a:r>
                      <a:r>
                        <a:rPr lang="en-US" altLang="ja-JP" sz="1100" b="0" i="0" u="none" strike="noStrike" dirty="0">
                          <a:solidFill>
                            <a:schemeClr val="tx1"/>
                          </a:solidFill>
                          <a:latin typeface="ＭＳ 明朝" panose="02020609040205080304" pitchFamily="17" charset="-128"/>
                          <a:ea typeface="ＭＳ 明朝" panose="02020609040205080304" pitchFamily="17" charset="-128"/>
                        </a:rPr>
                        <a:t>3</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期データヘルス計画</a:t>
                      </a: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hMerge="1">
                  <a:txBody>
                    <a:bodyPr/>
                    <a:lstStyle/>
                    <a:p>
                      <a:endParaRPr kumimoji="1" lang="ja-JP" altLang="en-US"/>
                    </a:p>
                  </a:txBody>
                  <a:tcPr/>
                </a:tc>
                <a:tc>
                  <a:txBody>
                    <a:bodyPr/>
                    <a:lstStyle/>
                    <a:p>
                      <a:pPr algn="ctr" rtl="0"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754322764"/>
                  </a:ext>
                </a:extLst>
              </a:tr>
              <a:tr h="193895">
                <a:tc gridSpan="2">
                  <a:txBody>
                    <a:bodyPr/>
                    <a:lstStyle/>
                    <a:p>
                      <a:pPr algn="l" rtl="0" fontAlgn="ctr"/>
                      <a:r>
                        <a:rPr lang="ja-JP" altLang="en-US" sz="1100" b="0" i="0" u="none" strike="noStrike" dirty="0">
                          <a:solidFill>
                            <a:schemeClr val="tx1"/>
                          </a:solidFill>
                          <a:latin typeface="ＭＳ 明朝" panose="02020609040205080304" pitchFamily="17" charset="-128"/>
                          <a:ea typeface="ＭＳ 明朝" panose="02020609040205080304" pitchFamily="17" charset="-128"/>
                        </a:rPr>
                        <a:t> 　第</a:t>
                      </a:r>
                      <a:r>
                        <a:rPr lang="en-US" altLang="ja-JP" sz="1100" b="0" i="0" u="none" strike="noStrike" dirty="0">
                          <a:solidFill>
                            <a:schemeClr val="tx1"/>
                          </a:solidFill>
                          <a:latin typeface="ＭＳ 明朝" panose="02020609040205080304" pitchFamily="17" charset="-128"/>
                          <a:ea typeface="ＭＳ 明朝" panose="02020609040205080304" pitchFamily="17" charset="-128"/>
                        </a:rPr>
                        <a:t>1</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章　計画策定について</a:t>
                      </a: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hMerge="1">
                  <a:txBody>
                    <a:bodyPr/>
                    <a:lstStyle/>
                    <a:p>
                      <a:endParaRPr kumimoji="1" lang="ja-JP" altLang="en-US"/>
                    </a:p>
                  </a:txBody>
                  <a:tcP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B w="6350" cap="flat" cmpd="sng" algn="ctr">
                      <a:solidFill>
                        <a:srgbClr val="000000"/>
                      </a:solidFill>
                      <a:prstDash val="dot"/>
                      <a:round/>
                      <a:headEnd type="none" w="med" len="med"/>
                      <a:tailEnd type="none" w="med" len="med"/>
                    </a:lnB>
                  </a:tcPr>
                </a:tc>
                <a:tc>
                  <a:txBody>
                    <a:bodyPr/>
                    <a:lstStyle/>
                    <a:p>
                      <a:pPr algn="ctr" rtl="0"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extLst>
                  <a:ext uri="{0D108BD9-81ED-4DB2-BD59-A6C34878D82A}">
                    <a16:rowId xmlns:a16="http://schemas.microsoft.com/office/drawing/2014/main" val="10000"/>
                  </a:ext>
                </a:extLst>
              </a:tr>
              <a:tr h="193895">
                <a:tc>
                  <a:txBody>
                    <a:bodyPr/>
                    <a:lstStyle/>
                    <a:p>
                      <a:pPr algn="l" rtl="0" fontAlgn="ctr"/>
                      <a:r>
                        <a:rPr lang="ja-JP" altLang="en-US" sz="1100" b="0" i="0" u="none" strike="noStrike" dirty="0">
                          <a:solidFill>
                            <a:schemeClr val="tx1"/>
                          </a:solidFill>
                          <a:latin typeface="ＭＳ 明朝" panose="02020609040205080304" pitchFamily="17" charset="-128"/>
                          <a:ea typeface="ＭＳ 明朝" panose="02020609040205080304" pitchFamily="17" charset="-128"/>
                        </a:rPr>
                        <a:t>　</a:t>
                      </a: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chemeClr val="tx1"/>
                          </a:solidFill>
                          <a:effectLst/>
                          <a:latin typeface="ＭＳ 明朝" pitchFamily="17" charset="-128"/>
                          <a:ea typeface="ＭＳ 明朝" pitchFamily="17" charset="-128"/>
                        </a:rPr>
                        <a:t> </a:t>
                      </a:r>
                      <a:r>
                        <a:rPr lang="en-US" altLang="ja-JP" sz="1100" b="0" i="0" u="none" strike="noStrike" dirty="0">
                          <a:solidFill>
                            <a:schemeClr val="tx1"/>
                          </a:solidFill>
                          <a:effectLst/>
                          <a:latin typeface="ＭＳ 明朝" pitchFamily="17" charset="-128"/>
                          <a:ea typeface="ＭＳ 明朝" pitchFamily="17" charset="-128"/>
                        </a:rPr>
                        <a:t>1.</a:t>
                      </a:r>
                      <a:r>
                        <a:rPr lang="ja-JP" altLang="en-US" sz="1100" b="0" i="0" u="none" strike="noStrike" dirty="0">
                          <a:solidFill>
                            <a:schemeClr val="tx1"/>
                          </a:solidFill>
                          <a:effectLst/>
                          <a:latin typeface="ＭＳ 明朝" pitchFamily="17" charset="-128"/>
                          <a:ea typeface="ＭＳ 明朝" pitchFamily="17" charset="-128"/>
                        </a:rPr>
                        <a:t>計画の趣旨</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193895">
                <a:tc>
                  <a:txBody>
                    <a:bodyPr/>
                    <a:lstStyle/>
                    <a:p>
                      <a:pPr algn="l" rtl="0" fontAlgn="ctr"/>
                      <a:r>
                        <a:rPr lang="ja-JP" altLang="en-US" sz="1100" b="0" i="0" u="none" strike="noStrike" dirty="0">
                          <a:solidFill>
                            <a:schemeClr val="tx1"/>
                          </a:solidFill>
                          <a:latin typeface="ＭＳ 明朝" panose="02020609040205080304" pitchFamily="17" charset="-128"/>
                          <a:ea typeface="ＭＳ 明朝" panose="02020609040205080304" pitchFamily="17" charset="-128"/>
                        </a:rPr>
                        <a:t>　</a:t>
                      </a: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chemeClr val="tx1"/>
                          </a:solidFill>
                          <a:effectLst/>
                          <a:latin typeface="ＭＳ 明朝" pitchFamily="17" charset="-128"/>
                          <a:ea typeface="ＭＳ 明朝" pitchFamily="17" charset="-128"/>
                        </a:rPr>
                        <a:t> </a:t>
                      </a:r>
                      <a:r>
                        <a:rPr lang="en-US" altLang="ja-JP" sz="1100" b="0" i="0" u="none" strike="noStrike" dirty="0">
                          <a:solidFill>
                            <a:schemeClr val="tx1"/>
                          </a:solidFill>
                          <a:effectLst/>
                          <a:latin typeface="ＭＳ 明朝" pitchFamily="17" charset="-128"/>
                          <a:ea typeface="ＭＳ 明朝" pitchFamily="17" charset="-128"/>
                        </a:rPr>
                        <a:t>2.</a:t>
                      </a:r>
                      <a:r>
                        <a:rPr lang="ja-JP" altLang="en-US" sz="1100" b="0" i="0" u="none" strike="noStrike" dirty="0">
                          <a:solidFill>
                            <a:schemeClr val="tx1"/>
                          </a:solidFill>
                          <a:effectLst/>
                          <a:latin typeface="ＭＳ 明朝" pitchFamily="17" charset="-128"/>
                          <a:ea typeface="ＭＳ 明朝" pitchFamily="17" charset="-128"/>
                        </a:rPr>
                        <a:t>計画期間</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2"/>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chemeClr val="tx1"/>
                          </a:solidFill>
                          <a:effectLst/>
                          <a:latin typeface="ＭＳ 明朝" pitchFamily="17" charset="-128"/>
                          <a:ea typeface="ＭＳ 明朝" pitchFamily="17" charset="-128"/>
                        </a:rPr>
                        <a:t> </a:t>
                      </a:r>
                      <a:r>
                        <a:rPr lang="en-US" altLang="ja-JP" sz="1100" b="0" i="0" u="none" strike="noStrike" dirty="0">
                          <a:solidFill>
                            <a:schemeClr val="tx1"/>
                          </a:solidFill>
                          <a:effectLst/>
                          <a:latin typeface="ＭＳ 明朝" pitchFamily="17" charset="-128"/>
                          <a:ea typeface="ＭＳ 明朝" pitchFamily="17" charset="-128"/>
                        </a:rPr>
                        <a:t>3.</a:t>
                      </a:r>
                      <a:r>
                        <a:rPr lang="zh-TW" altLang="en-US" sz="1100" b="0" i="0" u="none" strike="noStrike" dirty="0">
                          <a:solidFill>
                            <a:schemeClr val="tx1"/>
                          </a:solidFill>
                          <a:effectLst/>
                          <a:latin typeface="ＭＳ 明朝" pitchFamily="17" charset="-128"/>
                          <a:ea typeface="ＭＳ 明朝" pitchFamily="17" charset="-128"/>
                        </a:rPr>
                        <a:t>実施体制･関係者連携</a:t>
                      </a:r>
                      <a:endParaRPr lang="ja-JP" altLang="en-US" sz="1100" b="0" i="0" u="none" strike="noStrike" dirty="0">
                        <a:solidFill>
                          <a:schemeClr val="tx1"/>
                        </a:solidFill>
                        <a:effectLst/>
                        <a:latin typeface="ＭＳ 明朝" pitchFamily="17" charset="-128"/>
                        <a:ea typeface="ＭＳ 明朝"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r h="193895">
                <a:tc>
                  <a:txBody>
                    <a:bodyPr/>
                    <a:lstStyle/>
                    <a:p>
                      <a:pPr algn="l" rtl="0" fontAlgn="ctr"/>
                      <a:r>
                        <a:rPr lang="ja-JP" altLang="en-US" sz="1100" b="0" i="0" u="none" strike="noStrike" dirty="0">
                          <a:solidFill>
                            <a:schemeClr val="tx1"/>
                          </a:solidFill>
                          <a:latin typeface="ＭＳ 明朝" panose="02020609040205080304" pitchFamily="17" charset="-128"/>
                          <a:ea typeface="ＭＳ 明朝" panose="02020609040205080304" pitchFamily="17" charset="-128"/>
                        </a:rPr>
                        <a:t>　</a:t>
                      </a: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chemeClr val="tx1"/>
                          </a:solidFill>
                          <a:effectLst/>
                          <a:latin typeface="ＭＳ 明朝" pitchFamily="17" charset="-128"/>
                          <a:ea typeface="ＭＳ 明朝" pitchFamily="17" charset="-128"/>
                        </a:rPr>
                        <a:t> </a:t>
                      </a:r>
                      <a:r>
                        <a:rPr lang="en-US" altLang="ja-JP" sz="1100" b="0" i="0" u="none" strike="noStrike" dirty="0">
                          <a:solidFill>
                            <a:schemeClr val="tx1"/>
                          </a:solidFill>
                          <a:effectLst/>
                          <a:latin typeface="ＭＳ 明朝" pitchFamily="17" charset="-128"/>
                          <a:ea typeface="ＭＳ 明朝" pitchFamily="17" charset="-128"/>
                        </a:rPr>
                        <a:t>4.</a:t>
                      </a:r>
                      <a:r>
                        <a:rPr lang="ja-JP" altLang="en-US" sz="1100" b="0" i="0" u="none" strike="noStrike" dirty="0">
                          <a:solidFill>
                            <a:schemeClr val="tx1"/>
                          </a:solidFill>
                          <a:effectLst/>
                          <a:latin typeface="ＭＳ 明朝" pitchFamily="17" charset="-128"/>
                          <a:ea typeface="ＭＳ 明朝" pitchFamily="17" charset="-128"/>
                        </a:rPr>
                        <a:t>データ分析期間</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4"/>
                  </a:ext>
                </a:extLst>
              </a:tr>
              <a:tr h="193895">
                <a:tc gridSpan="2">
                  <a:txBody>
                    <a:bodyPr/>
                    <a:lstStyle/>
                    <a:p>
                      <a:pPr algn="l" rtl="0" fontAlgn="ctr"/>
                      <a:r>
                        <a:rPr lang="ja-JP" altLang="en-US" sz="1100" b="0" i="0" u="none" strike="noStrike" dirty="0">
                          <a:solidFill>
                            <a:schemeClr val="tx1"/>
                          </a:solidFill>
                          <a:latin typeface="ＭＳ 明朝" panose="02020609040205080304" pitchFamily="17" charset="-128"/>
                          <a:ea typeface="ＭＳ 明朝" panose="02020609040205080304" pitchFamily="17" charset="-128"/>
                        </a:rPr>
                        <a:t> 　第</a:t>
                      </a:r>
                      <a:r>
                        <a:rPr lang="en-US" altLang="ja-JP" sz="1100" b="0" i="0" u="none" strike="noStrike" dirty="0">
                          <a:solidFill>
                            <a:schemeClr val="tx1"/>
                          </a:solidFill>
                          <a:latin typeface="ＭＳ 明朝" panose="02020609040205080304" pitchFamily="17" charset="-128"/>
                          <a:ea typeface="ＭＳ 明朝" panose="02020609040205080304" pitchFamily="17" charset="-128"/>
                        </a:rPr>
                        <a:t>2</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章　地域の概況</a:t>
                      </a: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hMerge="1">
                  <a:txBody>
                    <a:bodyPr/>
                    <a:lstStyle/>
                    <a:p>
                      <a:endParaRPr kumimoji="1" lang="ja-JP" altLang="en-US"/>
                    </a:p>
                  </a:txBody>
                  <a:tcP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extLst>
                  <a:ext uri="{0D108BD9-81ED-4DB2-BD59-A6C34878D82A}">
                    <a16:rowId xmlns:a16="http://schemas.microsoft.com/office/drawing/2014/main" val="10006"/>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zh-TW" altLang="en-US" sz="11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1.</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地域の特性</a:t>
                      </a:r>
                      <a:endParaRPr lang="zh-TW"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190683532"/>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n-US" altLang="zh-TW" sz="1100" b="0" i="0" u="none" strike="noStrike" dirty="0">
                          <a:solidFill>
                            <a:schemeClr val="tx1"/>
                          </a:solidFill>
                          <a:effectLst/>
                          <a:latin typeface="ＭＳ 明朝" panose="02020609040205080304" pitchFamily="17" charset="-128"/>
                          <a:ea typeface="ＭＳ 明朝" panose="02020609040205080304" pitchFamily="17" charset="-128"/>
                        </a:rPr>
                        <a:t> 2.</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人口構成</a:t>
                      </a:r>
                      <a:endParaRPr lang="zh-TW"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565251363"/>
                  </a:ext>
                </a:extLst>
              </a:tr>
              <a:tr h="193895">
                <a:tc>
                  <a:txBody>
                    <a:bodyPr/>
                    <a:lstStyle/>
                    <a:p>
                      <a:pPr algn="l" rtl="0" fontAlgn="ctr"/>
                      <a:r>
                        <a:rPr lang="ja-JP" altLang="en-US" sz="1100" b="0" i="0" u="none" strike="noStrike" dirty="0">
                          <a:solidFill>
                            <a:schemeClr val="tx1"/>
                          </a:solidFill>
                          <a:latin typeface="ＭＳ 明朝" panose="02020609040205080304" pitchFamily="17" charset="-128"/>
                          <a:ea typeface="ＭＳ 明朝" panose="02020609040205080304" pitchFamily="17" charset="-128"/>
                        </a:rPr>
                        <a:t>　</a:t>
                      </a: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3.</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医療基礎情報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12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8"/>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4.</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平均余命と平均自立期間</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13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9"/>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n-US" altLang="zh-TW" sz="1100" b="0" i="0" u="none" strike="noStrike" dirty="0">
                          <a:solidFill>
                            <a:schemeClr val="tx1"/>
                          </a:solidFill>
                          <a:effectLst/>
                          <a:latin typeface="ＭＳ 明朝" panose="02020609040205080304" pitchFamily="17" charset="-128"/>
                          <a:ea typeface="ＭＳ 明朝" panose="02020609040205080304" pitchFamily="17" charset="-128"/>
                        </a:rPr>
                        <a:t> 5.</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介護保険の状況</a:t>
                      </a:r>
                      <a:endParaRPr lang="zh-TW"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15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899899336"/>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zh-TW" altLang="en-US" sz="11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6.</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死亡の状況</a:t>
                      </a:r>
                      <a:endParaRPr lang="zh-TW"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21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554946939"/>
                  </a:ext>
                </a:extLst>
              </a:tr>
              <a:tr h="193895">
                <a:tc gridSpan="2">
                  <a:txBody>
                    <a:bodyPr/>
                    <a:lstStyle/>
                    <a:p>
                      <a:pPr algn="l" rtl="0" fontAlgn="ct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 　第</a:t>
                      </a: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3</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章　過去の取り組みの考察</a:t>
                      </a: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hMerge="1">
                  <a:txBody>
                    <a:bodyPr/>
                    <a:lstStyle/>
                    <a:p>
                      <a:pPr algn="l" rtl="0" fontAlgn="ctr"/>
                      <a:r>
                        <a:rPr lang="en-US" altLang="ja-JP" sz="1100" b="1" i="0" u="none" strike="noStrike" dirty="0">
                          <a:solidFill>
                            <a:srgbClr val="000000"/>
                          </a:solidFill>
                          <a:effectLst/>
                          <a:latin typeface="ＭＳ 明朝"/>
                          <a:ea typeface="ＭＳ 明朝"/>
                        </a:rPr>
                        <a:t> </a:t>
                      </a:r>
                      <a:r>
                        <a:rPr lang="ja-JP" altLang="en-US" sz="1100" b="1" i="0" u="none" strike="noStrike" dirty="0">
                          <a:solidFill>
                            <a:srgbClr val="000000"/>
                          </a:solidFill>
                          <a:effectLst/>
                          <a:latin typeface="ＭＳ 明朝"/>
                          <a:ea typeface="ＭＳ 明朝"/>
                        </a:rPr>
                        <a:t>過去の取り組みの考察</a:t>
                      </a:r>
                      <a:r>
                        <a:rPr lang="en-US" altLang="ja-JP" sz="1100" b="1" i="0" u="none" strike="noStrike" dirty="0">
                          <a:solidFill>
                            <a:srgbClr val="000000"/>
                          </a:solidFill>
                          <a:effectLst/>
                          <a:latin typeface="ＭＳ 明朝"/>
                          <a:ea typeface="ＭＳ 明朝"/>
                        </a:rPr>
                        <a:t>(</a:t>
                      </a:r>
                      <a:r>
                        <a:rPr lang="ja-JP" altLang="en-US" sz="1100" b="1" i="0" u="none" strike="noStrike" dirty="0">
                          <a:solidFill>
                            <a:srgbClr val="000000"/>
                          </a:solidFill>
                          <a:effectLst/>
                          <a:latin typeface="ＭＳ 明朝"/>
                          <a:ea typeface="ＭＳ 明朝"/>
                        </a:rPr>
                        <a:t>第</a:t>
                      </a:r>
                      <a:r>
                        <a:rPr lang="en-US" altLang="ja-JP" sz="1100" b="1" i="0" u="none" strike="noStrike" dirty="0">
                          <a:solidFill>
                            <a:srgbClr val="000000"/>
                          </a:solidFill>
                          <a:effectLst/>
                          <a:latin typeface="ＭＳ 明朝"/>
                          <a:ea typeface="ＭＳ 明朝"/>
                        </a:rPr>
                        <a:t>1</a:t>
                      </a:r>
                      <a:r>
                        <a:rPr lang="ja-JP" altLang="en-US" sz="1100" b="1" i="0" u="none" strike="noStrike" dirty="0">
                          <a:solidFill>
                            <a:srgbClr val="000000"/>
                          </a:solidFill>
                          <a:effectLst/>
                          <a:latin typeface="ＭＳ 明朝"/>
                          <a:ea typeface="ＭＳ 明朝"/>
                        </a:rPr>
                        <a:t>期データヘルス計画の振り返り</a:t>
                      </a:r>
                      <a:r>
                        <a:rPr lang="en-US" altLang="ja-JP" sz="1100" b="1" i="0" u="none" strike="noStrike" dirty="0">
                          <a:solidFill>
                            <a:srgbClr val="000000"/>
                          </a:solidFill>
                          <a:effectLst/>
                          <a:latin typeface="ＭＳ 明朝"/>
                          <a:ea typeface="ＭＳ 明朝"/>
                        </a:rPr>
                        <a:t>)</a:t>
                      </a:r>
                      <a:endParaRPr lang="ja-JP" altLang="en-US" sz="1100" b="1"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ctr"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extLst>
                  <a:ext uri="{0D108BD9-81ED-4DB2-BD59-A6C34878D82A}">
                    <a16:rowId xmlns:a16="http://schemas.microsoft.com/office/drawing/2014/main" val="10015"/>
                  </a:ext>
                </a:extLst>
              </a:tr>
              <a:tr h="193895">
                <a:tc>
                  <a:txBody>
                    <a:bodyPr/>
                    <a:lstStyle/>
                    <a:p>
                      <a:pPr algn="l" rtl="0" fontAlgn="ctr"/>
                      <a:r>
                        <a:rPr lang="ja-JP" altLang="en-US" sz="1100" b="0" i="0" u="none" strike="noStrike" dirty="0">
                          <a:solidFill>
                            <a:schemeClr val="tx1"/>
                          </a:solidFill>
                          <a:latin typeface="ＭＳ 明朝" panose="02020609040205080304" pitchFamily="17" charset="-128"/>
                          <a:ea typeface="ＭＳ 明朝" panose="02020609040205080304" pitchFamily="17" charset="-128"/>
                        </a:rPr>
                        <a:t>　</a:t>
                      </a: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zh-TW" altLang="en-US" sz="11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zh-TW" sz="1100" b="0" i="0" u="none" strike="noStrike" dirty="0">
                          <a:solidFill>
                            <a:schemeClr val="tx1"/>
                          </a:solidFill>
                          <a:effectLst/>
                          <a:latin typeface="ＭＳ 明朝" panose="02020609040205080304" pitchFamily="17" charset="-128"/>
                          <a:ea typeface="ＭＳ 明朝" panose="02020609040205080304" pitchFamily="17" charset="-128"/>
                        </a:rPr>
                        <a:t>1.</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第</a:t>
                      </a: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2</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期データヘルス計画全体の評価</a:t>
                      </a:r>
                      <a:endParaRPr lang="zh-TW"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24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6"/>
                  </a:ext>
                </a:extLst>
              </a:tr>
              <a:tr h="193895">
                <a:tc>
                  <a:txBody>
                    <a:bodyPr/>
                    <a:lstStyle/>
                    <a:p>
                      <a:pPr algn="l" rtl="0" fontAlgn="ctr"/>
                      <a:r>
                        <a:rPr lang="ja-JP" altLang="en-US" sz="1100" b="0" i="0" u="none" strike="noStrike" dirty="0">
                          <a:solidFill>
                            <a:schemeClr val="tx1"/>
                          </a:solidFill>
                          <a:latin typeface="ＭＳ 明朝" panose="02020609040205080304" pitchFamily="17" charset="-128"/>
                          <a:ea typeface="ＭＳ 明朝" panose="02020609040205080304" pitchFamily="17" charset="-128"/>
                        </a:rPr>
                        <a:t>　</a:t>
                      </a: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r>
                        <a:rPr lang="zh-TW" altLang="en-US" sz="11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2.</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各事業の達成状況</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25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0017"/>
                  </a:ext>
                </a:extLst>
              </a:tr>
              <a:tr h="193895">
                <a:tc gridSpan="2">
                  <a:txBody>
                    <a:bodyPr/>
                    <a:lstStyle/>
                    <a:p>
                      <a:pPr algn="l" rtl="0" fontAlgn="ct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 　第</a:t>
                      </a: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4</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章　健康･医療</a:t>
                      </a:r>
                      <a:r>
                        <a:rPr lang="zh-TW" altLang="en-US" sz="1100" b="0" i="0" u="none" strike="noStrike" dirty="0">
                          <a:solidFill>
                            <a:schemeClr val="tx1"/>
                          </a:solidFill>
                          <a:effectLst/>
                          <a:latin typeface="ＭＳ 明朝" panose="02020609040205080304" pitchFamily="17" charset="-128"/>
                          <a:ea typeface="ＭＳ 明朝" panose="02020609040205080304" pitchFamily="17" charset="-128"/>
                        </a:rPr>
                        <a:t>情報等</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の</a:t>
                      </a:r>
                      <a:r>
                        <a:rPr lang="zh-TW" altLang="en-US" sz="1100" b="0" i="0" u="none" strike="noStrike" dirty="0">
                          <a:solidFill>
                            <a:schemeClr val="tx1"/>
                          </a:solidFill>
                          <a:effectLst/>
                          <a:latin typeface="ＭＳ 明朝" panose="02020609040205080304" pitchFamily="17" charset="-128"/>
                          <a:ea typeface="ＭＳ 明朝" panose="02020609040205080304" pitchFamily="17" charset="-128"/>
                        </a:rPr>
                        <a:t>分析</a:t>
                      </a: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hMerge="1">
                  <a:txBody>
                    <a:bodyPr/>
                    <a:lstStyle/>
                    <a:p>
                      <a:pPr algn="l" rtl="0" fontAlgn="ctr"/>
                      <a:r>
                        <a:rPr lang="en-US" altLang="zh-TW" sz="1100" b="0" i="0" u="none" strike="noStrike" dirty="0">
                          <a:solidFill>
                            <a:srgbClr val="000000"/>
                          </a:solidFill>
                          <a:effectLst/>
                          <a:latin typeface="ＭＳ 明朝"/>
                          <a:ea typeface="ＭＳ 明朝"/>
                        </a:rPr>
                        <a:t> 3</a:t>
                      </a:r>
                      <a:r>
                        <a:rPr lang="en-US" altLang="ja-JP" sz="1100" b="0" i="0" u="none" strike="noStrike" dirty="0">
                          <a:solidFill>
                            <a:srgbClr val="000000"/>
                          </a:solidFill>
                          <a:effectLst/>
                          <a:latin typeface="ＭＳ 明朝"/>
                          <a:ea typeface="ＭＳ 明朝"/>
                        </a:rPr>
                        <a:t>.</a:t>
                      </a:r>
                      <a:r>
                        <a:rPr lang="ja-JP" altLang="en-US" sz="1100" b="0" i="0" u="none" strike="noStrike" dirty="0">
                          <a:solidFill>
                            <a:srgbClr val="000000"/>
                          </a:solidFill>
                          <a:effectLst/>
                          <a:latin typeface="ＭＳ 明朝"/>
                          <a:ea typeface="ＭＳ 明朝"/>
                        </a:rPr>
                        <a:t>医療情報分析結果</a:t>
                      </a:r>
                      <a:endParaRPr lang="zh-TW" altLang="en-US" sz="1100" b="0" i="0" u="none" strike="noStrike" dirty="0">
                        <a:solidFill>
                          <a:srgbClr val="000000"/>
                        </a:solidFill>
                        <a:effectLst/>
                        <a:latin typeface="ＭＳ 明朝"/>
                        <a:ea typeface="ＭＳ 明朝"/>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ctr"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extLst>
                  <a:ext uri="{0D108BD9-81ED-4DB2-BD59-A6C34878D82A}">
                    <a16:rowId xmlns:a16="http://schemas.microsoft.com/office/drawing/2014/main" val="10026"/>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 1.</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医療費の基礎集計</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48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945344719"/>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1100" b="0" dirty="0">
                          <a:solidFill>
                            <a:schemeClr val="tx1"/>
                          </a:solidFill>
                          <a:latin typeface="ＭＳ 明朝"/>
                          <a:ea typeface="ＭＳ 明朝"/>
                          <a:cs typeface="Times New Roman" pitchFamily="18" charset="0"/>
                        </a:rPr>
                        <a:t>2.</a:t>
                      </a:r>
                      <a:r>
                        <a:rPr lang="ja-JP" altLang="en-US" sz="1100" b="0" dirty="0">
                          <a:solidFill>
                            <a:schemeClr val="tx1"/>
                          </a:solidFill>
                          <a:latin typeface="ＭＳ 明朝"/>
                          <a:ea typeface="ＭＳ 明朝"/>
                          <a:cs typeface="Times New Roman" pitchFamily="18" charset="0"/>
                        </a:rPr>
                        <a:t>生活習慣病に関する分析</a:t>
                      </a:r>
                      <a:endParaRPr lang="en-US" altLang="ja-JP" sz="1100" b="0" dirty="0">
                        <a:solidFill>
                          <a:schemeClr val="tx1"/>
                        </a:solidFill>
                        <a:latin typeface="ＭＳ 明朝"/>
                        <a:ea typeface="ＭＳ 明朝"/>
                        <a:cs typeface="Times New Roman" pitchFamily="18" charset="0"/>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57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27"/>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1100" b="0" dirty="0">
                          <a:solidFill>
                            <a:schemeClr val="tx1"/>
                          </a:solidFill>
                          <a:latin typeface="ＭＳ 明朝"/>
                          <a:ea typeface="ＭＳ 明朝"/>
                          <a:cs typeface="Times New Roman" pitchFamily="18" charset="0"/>
                        </a:rPr>
                        <a:t>3.</a:t>
                      </a:r>
                      <a:r>
                        <a:rPr lang="ja-JP" altLang="en-US" sz="1100" b="0" dirty="0">
                          <a:solidFill>
                            <a:schemeClr val="tx1"/>
                          </a:solidFill>
                          <a:latin typeface="ＭＳ 明朝"/>
                          <a:ea typeface="ＭＳ 明朝"/>
                          <a:cs typeface="Times New Roman" pitchFamily="18" charset="0"/>
                        </a:rPr>
                        <a:t>健康診査データによる分析</a:t>
                      </a:r>
                      <a:endParaRPr lang="en-US" altLang="ja-JP" sz="1100" b="0" dirty="0">
                        <a:solidFill>
                          <a:schemeClr val="tx1"/>
                        </a:solidFill>
                        <a:latin typeface="ＭＳ 明朝"/>
                        <a:ea typeface="ＭＳ 明朝"/>
                        <a:cs typeface="Times New Roman" pitchFamily="18" charset="0"/>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62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31"/>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 4.</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被保険者の階層化</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66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965692873"/>
                  </a:ext>
                </a:extLst>
              </a:tr>
              <a:tr h="193895">
                <a:tc gridSpan="2">
                  <a:txBody>
                    <a:bodyPr/>
                    <a:lstStyle/>
                    <a:p>
                      <a:pPr algn="l" rtl="0" fontAlgn="ctr"/>
                      <a:r>
                        <a:rPr lang="ja-JP" altLang="en-US" sz="1100" b="0" i="0" u="none" strike="noStrike" dirty="0">
                          <a:solidFill>
                            <a:schemeClr val="tx1"/>
                          </a:solidFill>
                          <a:latin typeface="ＭＳ 明朝" panose="02020609040205080304" pitchFamily="17" charset="-128"/>
                          <a:ea typeface="ＭＳ 明朝" panose="02020609040205080304" pitchFamily="17" charset="-128"/>
                        </a:rPr>
                        <a:t> 　第</a:t>
                      </a:r>
                      <a:r>
                        <a:rPr lang="en-US" altLang="ja-JP" sz="1100" b="0" i="0" u="none" strike="noStrike" dirty="0">
                          <a:solidFill>
                            <a:schemeClr val="tx1"/>
                          </a:solidFill>
                          <a:latin typeface="ＭＳ 明朝" panose="02020609040205080304" pitchFamily="17" charset="-128"/>
                          <a:ea typeface="ＭＳ 明朝" panose="02020609040205080304" pitchFamily="17" charset="-128"/>
                        </a:rPr>
                        <a:t>5</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章　健康課題の抽出と保健事業の実施内容</a:t>
                      </a:r>
                    </a:p>
                  </a:txBody>
                  <a:tcPr marL="4064" marR="4064" marT="430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hMerge="1">
                  <a:txBody>
                    <a:bodyPr/>
                    <a:lstStyle/>
                    <a:p>
                      <a:endParaRPr kumimoji="1" lang="ja-JP" altLang="en-US"/>
                    </a:p>
                  </a:txBody>
                  <a:tcP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extLst>
                  <a:ext uri="{0D108BD9-81ED-4DB2-BD59-A6C34878D82A}">
                    <a16:rowId xmlns:a16="http://schemas.microsoft.com/office/drawing/2014/main" val="861116734"/>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4064" marR="4064" marT="430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 1.</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分析結果に基づく健康課題の抽出と解決のための対策</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68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679920150"/>
                  </a:ext>
                </a:extLst>
              </a:tr>
              <a:tr h="193895">
                <a:tc>
                  <a:txBody>
                    <a:bodyPr/>
                    <a:lstStyle/>
                    <a:p>
                      <a:pPr algn="l" rtl="0" fontAlgn="ctr"/>
                      <a:r>
                        <a:rPr lang="ja-JP" altLang="en-US" sz="1100" b="0" i="0" u="none" strike="noStrike" dirty="0">
                          <a:solidFill>
                            <a:schemeClr val="tx1"/>
                          </a:solidFill>
                          <a:latin typeface="ＭＳ 明朝" panose="02020609040205080304" pitchFamily="17" charset="-128"/>
                          <a:ea typeface="ＭＳ 明朝" panose="02020609040205080304" pitchFamily="17" charset="-128"/>
                        </a:rPr>
                        <a:t>　</a:t>
                      </a:r>
                    </a:p>
                  </a:txBody>
                  <a:tcPr marL="4064" marR="4064" marT="430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 2.</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健康課題を解決するための個別の保健事業</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70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620602160"/>
                  </a:ext>
                </a:extLst>
              </a:tr>
              <a:tr h="193895">
                <a:tc gridSpan="2">
                  <a:txBody>
                    <a:bodyPr/>
                    <a:lstStyle/>
                    <a:p>
                      <a:pPr algn="l" rtl="0" fontAlgn="ctr"/>
                      <a:r>
                        <a:rPr lang="en-US" altLang="ja-JP" sz="1100" b="0" i="0" u="none" strike="noStrike" dirty="0">
                          <a:solidFill>
                            <a:schemeClr val="tx1"/>
                          </a:solidFill>
                          <a:latin typeface="ＭＳ 明朝" panose="02020609040205080304" pitchFamily="17" charset="-128"/>
                          <a:ea typeface="ＭＳ 明朝" panose="02020609040205080304" pitchFamily="17" charset="-128"/>
                        </a:rPr>
                        <a:t> </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　第</a:t>
                      </a:r>
                      <a:r>
                        <a:rPr lang="en-US" altLang="ja-JP" sz="1100" b="0" i="0" u="none" strike="noStrike" dirty="0">
                          <a:solidFill>
                            <a:schemeClr val="tx1"/>
                          </a:solidFill>
                          <a:latin typeface="ＭＳ 明朝" panose="02020609040205080304" pitchFamily="17" charset="-128"/>
                          <a:ea typeface="ＭＳ 明朝" panose="02020609040205080304" pitchFamily="17" charset="-128"/>
                        </a:rPr>
                        <a:t>6</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章　その他</a:t>
                      </a:r>
                    </a:p>
                  </a:txBody>
                  <a:tcPr marL="4064" marR="4064" marT="430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hMerge="1">
                  <a:txBody>
                    <a:bodyPr/>
                    <a:lstStyle/>
                    <a:p>
                      <a:pPr algn="l" rtl="0" fontAlgn="ctr"/>
                      <a:endParaRPr lang="ja-JP" altLang="en-US" sz="11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extLst>
                  <a:ext uri="{0D108BD9-81ED-4DB2-BD59-A6C34878D82A}">
                    <a16:rowId xmlns:a16="http://schemas.microsoft.com/office/drawing/2014/main" val="586430621"/>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4064" marR="4064" marT="430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 1.</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計画の評価及び見直し</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82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98999280"/>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06" marR="3906" marT="434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 2.</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計画の公表･周知</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82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957220229"/>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06" marR="3906" marT="434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 3.</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個人情報の取扱い</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82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928210234"/>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06" marR="3906" marT="434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 4.</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地域包括ケアに係る取り組み及びその他の留意事項</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83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507457006"/>
                  </a:ext>
                </a:extLst>
              </a:tr>
              <a:tr h="193895">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明朝" panose="02020609040205080304" pitchFamily="17" charset="-128"/>
                          <a:ea typeface="ＭＳ 明朝" panose="02020609040205080304" pitchFamily="17" charset="-128"/>
                        </a:rPr>
                        <a:t> 第</a:t>
                      </a:r>
                      <a:r>
                        <a:rPr lang="en-US" altLang="ja-JP" sz="1100" b="0" i="0" u="none" strike="noStrike" dirty="0">
                          <a:solidFill>
                            <a:schemeClr val="tx1"/>
                          </a:solidFill>
                          <a:latin typeface="ＭＳ 明朝" panose="02020609040205080304" pitchFamily="17" charset="-128"/>
                          <a:ea typeface="ＭＳ 明朝" panose="02020609040205080304" pitchFamily="17" charset="-128"/>
                        </a:rPr>
                        <a:t>2</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部　第</a:t>
                      </a:r>
                      <a:r>
                        <a:rPr lang="en-US" altLang="ja-JP" sz="1100" b="0" i="0" u="none" strike="noStrike" dirty="0">
                          <a:solidFill>
                            <a:schemeClr val="tx1"/>
                          </a:solidFill>
                          <a:latin typeface="ＭＳ 明朝" panose="02020609040205080304" pitchFamily="17" charset="-128"/>
                          <a:ea typeface="ＭＳ 明朝" panose="02020609040205080304" pitchFamily="17" charset="-128"/>
                        </a:rPr>
                        <a:t>4</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期特定健康診査等実施計画</a:t>
                      </a:r>
                    </a:p>
                  </a:txBody>
                  <a:tcPr marL="4064" marR="4064" marT="430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hMerge="1">
                  <a:txBody>
                    <a:bodyPr/>
                    <a:lstStyle/>
                    <a:p>
                      <a:pPr algn="l" rtl="0" fontAlgn="ctr"/>
                      <a:endParaRPr lang="ja-JP" altLang="en-US" sz="11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602160812"/>
                  </a:ext>
                </a:extLst>
              </a:tr>
              <a:tr h="193895">
                <a:tc gridSpan="2">
                  <a:txBody>
                    <a:bodyPr/>
                    <a:lstStyle/>
                    <a:p>
                      <a:pPr algn="l" rtl="0" fontAlgn="ctr"/>
                      <a:r>
                        <a:rPr lang="ja-JP" altLang="en-US" sz="1100" b="0" i="0" u="none" strike="noStrike" dirty="0">
                          <a:solidFill>
                            <a:schemeClr val="tx1"/>
                          </a:solidFill>
                          <a:latin typeface="ＭＳ 明朝" panose="02020609040205080304" pitchFamily="17" charset="-128"/>
                          <a:ea typeface="ＭＳ 明朝" panose="02020609040205080304" pitchFamily="17" charset="-128"/>
                        </a:rPr>
                        <a:t>　 第</a:t>
                      </a:r>
                      <a:r>
                        <a:rPr lang="en-US" altLang="ja-JP" sz="1100" b="0" i="0" u="none" strike="noStrike" dirty="0">
                          <a:solidFill>
                            <a:schemeClr val="tx1"/>
                          </a:solidFill>
                          <a:latin typeface="ＭＳ 明朝" panose="02020609040205080304" pitchFamily="17" charset="-128"/>
                          <a:ea typeface="ＭＳ 明朝" panose="02020609040205080304" pitchFamily="17" charset="-128"/>
                        </a:rPr>
                        <a:t>1</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章　特定健康診査等実施計画について</a:t>
                      </a:r>
                    </a:p>
                  </a:txBody>
                  <a:tcPr marL="4064" marR="4064" marT="430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hMerge="1">
                  <a:txBody>
                    <a:bodyPr/>
                    <a:lstStyle/>
                    <a:p>
                      <a:pPr algn="l" rtl="0" fontAlgn="ctr"/>
                      <a:endParaRPr lang="ja-JP" altLang="en-US" sz="11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rtl="0"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extLst>
                  <a:ext uri="{0D108BD9-81ED-4DB2-BD59-A6C34878D82A}">
                    <a16:rowId xmlns:a16="http://schemas.microsoft.com/office/drawing/2014/main" val="3342646374"/>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4064" marR="4064" marT="430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indent="0" algn="l" rtl="0" fontAlgn="ctr"/>
                      <a:r>
                        <a:rPr lang="en-US" altLang="zh-TW" sz="1100" b="0" i="0" u="none" strike="noStrike" dirty="0">
                          <a:solidFill>
                            <a:schemeClr val="tx1"/>
                          </a:solidFill>
                          <a:effectLst/>
                          <a:latin typeface="ＭＳ 明朝" panose="02020609040205080304" pitchFamily="17" charset="-128"/>
                          <a:ea typeface="ＭＳ 明朝" panose="02020609040205080304" pitchFamily="17" charset="-128"/>
                        </a:rPr>
                        <a:t> 1.</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計画策定の趣旨</a:t>
                      </a:r>
                      <a:endParaRPr lang="zh-TW"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85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202015430"/>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4064" marR="4064" marT="430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indent="0" algn="l" rtl="0" fontAlgn="ct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2.</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特定健康診査等実施計画の位置づけ</a:t>
                      </a:r>
                      <a:endParaRPr lang="zh-TW"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85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911500747"/>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4064" marR="4064" marT="430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indent="0" algn="l" rtl="0" fontAlgn="ct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 3.</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計画期間</a:t>
                      </a:r>
                      <a:endParaRPr lang="zh-TW"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85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373707095"/>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800" marR="3800" marT="42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indent="0" algn="l" rtl="0" fontAlgn="ctr"/>
                      <a:r>
                        <a:rPr lang="en-US" altLang="zh-TW" sz="1100" b="0" i="0" u="none" strike="noStrike" dirty="0">
                          <a:solidFill>
                            <a:schemeClr val="tx1"/>
                          </a:solidFill>
                          <a:effectLst/>
                          <a:latin typeface="ＭＳ 明朝" panose="02020609040205080304" pitchFamily="17" charset="-128"/>
                          <a:ea typeface="ＭＳ 明朝" panose="02020609040205080304" pitchFamily="17" charset="-128"/>
                        </a:rPr>
                        <a:t> 4.</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データ分析期間</a:t>
                      </a:r>
                      <a:endParaRPr lang="zh-TW"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86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76806685"/>
                  </a:ext>
                </a:extLst>
              </a:tr>
              <a:tr h="193895">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latin typeface="ＭＳ 明朝" panose="02020609040205080304" pitchFamily="17" charset="-128"/>
                          <a:ea typeface="ＭＳ 明朝" panose="02020609040205080304" pitchFamily="17" charset="-128"/>
                        </a:rPr>
                        <a:t> </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　第</a:t>
                      </a:r>
                      <a:r>
                        <a:rPr lang="en-US" altLang="ja-JP" sz="1100" b="0" i="0" u="none" strike="noStrike" dirty="0">
                          <a:solidFill>
                            <a:schemeClr val="tx1"/>
                          </a:solidFill>
                          <a:latin typeface="ＭＳ 明朝" panose="02020609040205080304" pitchFamily="17" charset="-128"/>
                          <a:ea typeface="ＭＳ 明朝" panose="02020609040205080304" pitchFamily="17" charset="-128"/>
                        </a:rPr>
                        <a:t>2</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章　特定健康診査及び特定保健指導の現状と評価</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hMerge="1">
                  <a:txBody>
                    <a:bodyPr/>
                    <a:lstStyle/>
                    <a:p>
                      <a:pPr marL="0" indent="0" algn="l" rtl="0" fontAlgn="ctr"/>
                      <a:endParaRPr lang="zh-TW" altLang="en-US" sz="11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rtl="0"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extLst>
                  <a:ext uri="{0D108BD9-81ED-4DB2-BD59-A6C34878D82A}">
                    <a16:rowId xmlns:a16="http://schemas.microsoft.com/office/drawing/2014/main" val="4035423861"/>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800" marR="3800" marT="42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indent="0" algn="l" rtl="0" fontAlgn="ct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 1.</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取り組みの実施内容</a:t>
                      </a:r>
                      <a:endParaRPr lang="zh-TW"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87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38270336"/>
                  </a:ext>
                </a:extLst>
              </a:tr>
              <a:tr h="193895">
                <a:tc>
                  <a:txBody>
                    <a:bodyPr/>
                    <a:lstStyle/>
                    <a:p>
                      <a:pPr algn="l" rtl="0" fontAlgn="ctr"/>
                      <a:r>
                        <a:rPr lang="ja-JP" altLang="en-US" sz="1100" b="0" i="0" u="none" strike="noStrike" dirty="0">
                          <a:solidFill>
                            <a:schemeClr val="tx1"/>
                          </a:solidFill>
                          <a:latin typeface="ＭＳ 明朝" panose="02020609040205080304" pitchFamily="17" charset="-128"/>
                          <a:ea typeface="ＭＳ 明朝" panose="02020609040205080304" pitchFamily="17" charset="-128"/>
                        </a:rPr>
                        <a:t>　</a:t>
                      </a:r>
                    </a:p>
                  </a:txBody>
                  <a:tcPr marL="3800" marR="3800" marT="42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2.</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特定健康診査の受診状況</a:t>
                      </a:r>
                      <a:endParaRPr lang="zh-TW"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88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109858720"/>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800" marR="3800" marT="42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 3.</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特定保健指導の実施状況</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91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291112893"/>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800" marR="3800" marT="42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 4.</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メタボリックシンドローム該当状況</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97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884909574"/>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800" marR="3800" marT="42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 5.</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第</a:t>
                      </a: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3</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期計画の評価と考察</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98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393710925"/>
                  </a:ext>
                </a:extLst>
              </a:tr>
            </a:tbl>
          </a:graphicData>
        </a:graphic>
      </p:graphicFrame>
      <p:sp>
        <p:nvSpPr>
          <p:cNvPr id="5" name="Rectangle 4">
            <a:extLst>
              <a:ext uri="{FF2B5EF4-FFF2-40B4-BE49-F238E27FC236}">
                <a16:creationId xmlns:a16="http://schemas.microsoft.com/office/drawing/2014/main" id="{471CE351-989B-32D6-9C9E-F4538993347E}"/>
              </a:ext>
            </a:extLst>
          </p:cNvPr>
          <p:cNvSpPr>
            <a:spLocks noChangeArrowheads="1"/>
          </p:cNvSpPr>
          <p:nvPr/>
        </p:nvSpPr>
        <p:spPr bwMode="auto">
          <a:xfrm>
            <a:off x="2934834" y="128405"/>
            <a:ext cx="610508" cy="261781"/>
          </a:xfrm>
          <a:prstGeom prst="rect">
            <a:avLst/>
          </a:prstGeom>
          <a:noFill/>
          <a:ln w="9525">
            <a:noFill/>
            <a:miter lim="800000"/>
            <a:headEnd/>
            <a:tailEnd/>
          </a:ln>
          <a:effectLst/>
        </p:spPr>
        <p:txBody>
          <a:bodyPr vert="horz" wrap="none" lIns="86402" tIns="43201" rIns="86402" bIns="43201" numCol="1" anchor="ctr" anchorCtr="0" compatLnSpc="1">
            <a:prstTxWarp prst="textNoShape">
              <a:avLst/>
            </a:prstTxWarp>
            <a:spAutoFit/>
          </a:bodyPr>
          <a:lstStyle/>
          <a:p>
            <a:pPr algn="ctr" fontAlgn="base">
              <a:spcBef>
                <a:spcPct val="0"/>
              </a:spcBef>
              <a:spcAft>
                <a:spcPct val="0"/>
              </a:spcAft>
            </a:pPr>
            <a:r>
              <a:rPr lang="en-US" altLang="ja-JP" sz="1134" dirty="0">
                <a:solidFill>
                  <a:srgbClr val="000000"/>
                </a:solidFill>
                <a:latin typeface="ＭＳ 明朝"/>
                <a:ea typeface="ＭＳ 明朝"/>
                <a:cs typeface="ＭＳ Ｐゴシック" pitchFamily="50" charset="-128"/>
              </a:rPr>
              <a:t>-</a:t>
            </a:r>
            <a:r>
              <a:rPr lang="ja-JP" altLang="en-US" sz="1134" dirty="0">
                <a:solidFill>
                  <a:srgbClr val="000000"/>
                </a:solidFill>
                <a:latin typeface="ＭＳ 明朝"/>
                <a:ea typeface="ＭＳ 明朝"/>
                <a:cs typeface="ＭＳ Ｐゴシック" pitchFamily="50" charset="-128"/>
              </a:rPr>
              <a:t>目次</a:t>
            </a:r>
            <a:r>
              <a:rPr lang="en-US" altLang="ja-JP" sz="1134" dirty="0">
                <a:solidFill>
                  <a:srgbClr val="000000"/>
                </a:solidFill>
                <a:latin typeface="ＭＳ 明朝"/>
                <a:ea typeface="ＭＳ 明朝"/>
                <a:cs typeface="ＭＳ Ｐゴシック" pitchFamily="50" charset="-128"/>
              </a:rPr>
              <a:t>-</a:t>
            </a:r>
            <a:endParaRPr lang="en-US" altLang="ja-JP" sz="1701" dirty="0">
              <a:latin typeface="ＭＳ 明朝"/>
              <a:ea typeface="ＭＳ 明朝"/>
              <a:cs typeface="ＭＳ Ｐゴシック" pitchFamily="50" charset="-128"/>
            </a:endParaRPr>
          </a:p>
        </p:txBody>
      </p:sp>
    </p:spTree>
    <p:extLst>
      <p:ext uri="{BB962C8B-B14F-4D97-AF65-F5344CB8AC3E}">
        <p14:creationId xmlns:p14="http://schemas.microsoft.com/office/powerpoint/2010/main" val="2925330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注釈文章 9"/>
          <p:cNvSpPr txBox="1">
            <a:spLocks noChangeAspect="1"/>
          </p:cNvSpPr>
          <p:nvPr/>
        </p:nvSpPr>
        <p:spPr>
          <a:xfrm>
            <a:off x="156004" y="6819106"/>
            <a:ext cx="4956546" cy="215444"/>
          </a:xfrm>
          <a:prstGeom prst="rect">
            <a:avLst/>
          </a:prstGeom>
          <a:noFill/>
        </p:spPr>
        <p:txBody>
          <a:bodyPr wrap="square" lIns="0" rIns="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17" name="スライド番号プレースホルダ 9"/>
          <p:cNvSpPr>
            <a:spLocks noGrp="1" noChangeAspect="1"/>
          </p:cNvSpPr>
          <p:nvPr>
            <p:ph type="sldNum" sz="quarter" idx="12"/>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mtClean="0">
                <a:latin typeface="ＭＳ 明朝" panose="02020609040205080304" pitchFamily="17" charset="-128"/>
                <a:ea typeface="ＭＳ 明朝" panose="02020609040205080304" pitchFamily="17" charset="-128"/>
              </a:rPr>
              <a:pPr/>
              <a:t>19</a:t>
            </a:fld>
            <a:endParaRPr kumimoji="1" lang="ja-JP" altLang="en-US" dirty="0">
              <a:latin typeface="ＭＳ 明朝" panose="02020609040205080304" pitchFamily="17" charset="-128"/>
              <a:ea typeface="ＭＳ 明朝" panose="02020609040205080304" pitchFamily="17" charset="-128"/>
            </a:endParaRPr>
          </a:p>
        </p:txBody>
      </p:sp>
      <p:sp>
        <p:nvSpPr>
          <p:cNvPr id="20" name="Rectangle 5"/>
          <p:cNvSpPr>
            <a:spLocks noChangeAspect="1" noChangeArrowheads="1"/>
          </p:cNvSpPr>
          <p:nvPr/>
        </p:nvSpPr>
        <p:spPr bwMode="auto">
          <a:xfrm>
            <a:off x="156005" y="666000"/>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年度別 認定者の疾病別有病</a:t>
            </a:r>
            <a:r>
              <a:rPr lang="ja-JP" altLang="en-US" sz="1200">
                <a:latin typeface="ＭＳ 明朝" panose="02020609040205080304" pitchFamily="17" charset="-128"/>
                <a:ea typeface="ＭＳ 明朝" panose="02020609040205080304" pitchFamily="17" charset="-128"/>
                <a:cs typeface="ＭＳ Ｐゴシック" pitchFamily="50" charset="-128"/>
              </a:rPr>
              <a:t>状況</a:t>
            </a:r>
            <a:r>
              <a:rPr lang="en-US" altLang="ja-JP" sz="1200">
                <a:latin typeface="ＭＳ 明朝" panose="02020609040205080304" pitchFamily="17" charset="-128"/>
                <a:ea typeface="ＭＳ 明朝" panose="02020609040205080304" pitchFamily="17" charset="-128"/>
                <a:cs typeface="ＭＳ Ｐゴシック" pitchFamily="50" charset="-128"/>
              </a:rPr>
              <a:t>(</a:t>
            </a:r>
            <a:r>
              <a:rPr lang="ja-JP" altLang="en-US" sz="1200">
                <a:latin typeface="ＭＳ 明朝" panose="02020609040205080304" pitchFamily="17" charset="-128"/>
                <a:ea typeface="ＭＳ 明朝" panose="02020609040205080304" pitchFamily="17" charset="-128"/>
                <a:cs typeface="+mj-cs"/>
              </a:rPr>
              <a:t>県</a:t>
            </a:r>
            <a:r>
              <a:rPr lang="en-US" altLang="ja-JP" sz="1200">
                <a:latin typeface="ＭＳ 明朝" panose="02020609040205080304" pitchFamily="17" charset="-128"/>
                <a:ea typeface="ＭＳ 明朝" panose="02020609040205080304" pitchFamily="17" charset="-128"/>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sp>
        <p:nvSpPr>
          <p:cNvPr id="23" name="注釈文章 9"/>
          <p:cNvSpPr txBox="1">
            <a:spLocks noChangeAspect="1"/>
          </p:cNvSpPr>
          <p:nvPr/>
        </p:nvSpPr>
        <p:spPr>
          <a:xfrm>
            <a:off x="156004" y="3521356"/>
            <a:ext cx="5782833" cy="215444"/>
          </a:xfrm>
          <a:prstGeom prst="rect">
            <a:avLst/>
          </a:prstGeom>
          <a:noFill/>
        </p:spPr>
        <p:txBody>
          <a:bodyPr wrap="square" lIns="0" rIns="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14" name="Rectangle 5"/>
          <p:cNvSpPr>
            <a:spLocks noChangeAspect="1" noChangeArrowheads="1"/>
          </p:cNvSpPr>
          <p:nvPr/>
        </p:nvSpPr>
        <p:spPr bwMode="auto">
          <a:xfrm>
            <a:off x="156005" y="3985303"/>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年度別 認定者の疾病別有病状況</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同規模</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pic>
        <p:nvPicPr>
          <p:cNvPr id="2" name="table50">
            <a:extLst>
              <a:ext uri="{FF2B5EF4-FFF2-40B4-BE49-F238E27FC236}">
                <a16:creationId xmlns:a16="http://schemas.microsoft.com/office/drawing/2014/main" id="{09CFB579-465D-4B3E-BB21-737B08E3E1F6}"/>
              </a:ext>
            </a:extLst>
          </p:cNvPr>
          <p:cNvPicPr>
            <a:picLocks/>
          </p:cNvPicPr>
          <p:nvPr/>
        </p:nvPicPr>
        <p:blipFill>
          <a:blip r:embed="rId2"/>
          <a:stretch>
            <a:fillRect/>
          </a:stretch>
        </p:blipFill>
        <p:spPr>
          <a:xfrm>
            <a:off x="165100" y="949960"/>
            <a:ext cx="916940" cy="2581910"/>
          </a:xfrm>
          <a:prstGeom prst="rect">
            <a:avLst/>
          </a:prstGeom>
        </p:spPr>
      </p:pic>
      <p:pic>
        <p:nvPicPr>
          <p:cNvPr id="3" name="table51">
            <a:extLst>
              <a:ext uri="{FF2B5EF4-FFF2-40B4-BE49-F238E27FC236}">
                <a16:creationId xmlns:a16="http://schemas.microsoft.com/office/drawing/2014/main" id="{B6F2283E-D40C-4EE8-99EA-8E59C195E4A2}"/>
              </a:ext>
            </a:extLst>
          </p:cNvPr>
          <p:cNvPicPr>
            <a:picLocks/>
          </p:cNvPicPr>
          <p:nvPr/>
        </p:nvPicPr>
        <p:blipFill>
          <a:blip r:embed="rId3"/>
          <a:stretch>
            <a:fillRect/>
          </a:stretch>
        </p:blipFill>
        <p:spPr>
          <a:xfrm>
            <a:off x="1069340" y="949960"/>
            <a:ext cx="2146300" cy="2581910"/>
          </a:xfrm>
          <a:prstGeom prst="rect">
            <a:avLst/>
          </a:prstGeom>
        </p:spPr>
      </p:pic>
      <p:pic>
        <p:nvPicPr>
          <p:cNvPr id="4" name="table52">
            <a:extLst>
              <a:ext uri="{FF2B5EF4-FFF2-40B4-BE49-F238E27FC236}">
                <a16:creationId xmlns:a16="http://schemas.microsoft.com/office/drawing/2014/main" id="{F05A91BE-5EDF-4BF6-A3D4-4658957335FC}"/>
              </a:ext>
            </a:extLst>
          </p:cNvPr>
          <p:cNvPicPr>
            <a:picLocks/>
          </p:cNvPicPr>
          <p:nvPr/>
        </p:nvPicPr>
        <p:blipFill>
          <a:blip r:embed="rId4"/>
          <a:stretch>
            <a:fillRect/>
          </a:stretch>
        </p:blipFill>
        <p:spPr>
          <a:xfrm>
            <a:off x="3202940" y="949960"/>
            <a:ext cx="2146300" cy="2581910"/>
          </a:xfrm>
          <a:prstGeom prst="rect">
            <a:avLst/>
          </a:prstGeom>
        </p:spPr>
      </p:pic>
      <p:pic>
        <p:nvPicPr>
          <p:cNvPr id="5" name="table53">
            <a:extLst>
              <a:ext uri="{FF2B5EF4-FFF2-40B4-BE49-F238E27FC236}">
                <a16:creationId xmlns:a16="http://schemas.microsoft.com/office/drawing/2014/main" id="{D20861F8-90BA-4FAE-9514-BAC2571245DE}"/>
              </a:ext>
            </a:extLst>
          </p:cNvPr>
          <p:cNvPicPr>
            <a:picLocks/>
          </p:cNvPicPr>
          <p:nvPr/>
        </p:nvPicPr>
        <p:blipFill>
          <a:blip r:embed="rId2"/>
          <a:stretch>
            <a:fillRect/>
          </a:stretch>
        </p:blipFill>
        <p:spPr>
          <a:xfrm>
            <a:off x="165100" y="4251960"/>
            <a:ext cx="916940" cy="2581910"/>
          </a:xfrm>
          <a:prstGeom prst="rect">
            <a:avLst/>
          </a:prstGeom>
        </p:spPr>
      </p:pic>
      <p:pic>
        <p:nvPicPr>
          <p:cNvPr id="6" name="table54">
            <a:extLst>
              <a:ext uri="{FF2B5EF4-FFF2-40B4-BE49-F238E27FC236}">
                <a16:creationId xmlns:a16="http://schemas.microsoft.com/office/drawing/2014/main" id="{0D48D99E-779F-4D5A-86DB-E790B9FDB2C3}"/>
              </a:ext>
            </a:extLst>
          </p:cNvPr>
          <p:cNvPicPr>
            <a:picLocks/>
          </p:cNvPicPr>
          <p:nvPr/>
        </p:nvPicPr>
        <p:blipFill>
          <a:blip r:embed="rId5"/>
          <a:stretch>
            <a:fillRect/>
          </a:stretch>
        </p:blipFill>
        <p:spPr>
          <a:xfrm>
            <a:off x="1069340" y="4251960"/>
            <a:ext cx="2146300" cy="2581910"/>
          </a:xfrm>
          <a:prstGeom prst="rect">
            <a:avLst/>
          </a:prstGeom>
        </p:spPr>
      </p:pic>
      <p:pic>
        <p:nvPicPr>
          <p:cNvPr id="7" name="table55">
            <a:extLst>
              <a:ext uri="{FF2B5EF4-FFF2-40B4-BE49-F238E27FC236}">
                <a16:creationId xmlns:a16="http://schemas.microsoft.com/office/drawing/2014/main" id="{348525CD-0EB7-40CA-B6C5-D46AA7E86A5F}"/>
              </a:ext>
            </a:extLst>
          </p:cNvPr>
          <p:cNvPicPr>
            <a:picLocks/>
          </p:cNvPicPr>
          <p:nvPr/>
        </p:nvPicPr>
        <p:blipFill>
          <a:blip r:embed="rId6"/>
          <a:stretch>
            <a:fillRect/>
          </a:stretch>
        </p:blipFill>
        <p:spPr>
          <a:xfrm>
            <a:off x="3202940" y="4251960"/>
            <a:ext cx="2146300" cy="2581910"/>
          </a:xfrm>
          <a:prstGeom prst="rect">
            <a:avLst/>
          </a:prstGeom>
        </p:spPr>
      </p:pic>
    </p:spTree>
    <p:extLst>
      <p:ext uri="{BB962C8B-B14F-4D97-AF65-F5344CB8AC3E}">
        <p14:creationId xmlns:p14="http://schemas.microsoft.com/office/powerpoint/2010/main" val="1830787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 9"/>
          <p:cNvSpPr>
            <a:spLocks noGrp="1" noChangeAspect="1"/>
          </p:cNvSpPr>
          <p:nvPr>
            <p:ph type="sldNum" sz="quarter" idx="12"/>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mtClean="0">
                <a:latin typeface="ＭＳ 明朝" panose="02020609040205080304" pitchFamily="17" charset="-128"/>
                <a:ea typeface="ＭＳ 明朝" panose="02020609040205080304" pitchFamily="17" charset="-128"/>
              </a:rPr>
              <a:pPr/>
              <a:t>20</a:t>
            </a:fld>
            <a:endParaRPr kumimoji="1" lang="ja-JP" altLang="en-US" dirty="0">
              <a:latin typeface="ＭＳ 明朝" panose="02020609040205080304" pitchFamily="17" charset="-128"/>
              <a:ea typeface="ＭＳ 明朝" panose="02020609040205080304" pitchFamily="17" charset="-128"/>
            </a:endParaRPr>
          </a:p>
        </p:txBody>
      </p:sp>
      <p:sp>
        <p:nvSpPr>
          <p:cNvPr id="20" name="Rectangle 5"/>
          <p:cNvSpPr>
            <a:spLocks noChangeAspect="1" noChangeArrowheads="1"/>
          </p:cNvSpPr>
          <p:nvPr/>
        </p:nvSpPr>
        <p:spPr bwMode="auto">
          <a:xfrm>
            <a:off x="156005" y="666000"/>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年度別 認定者の疾病別有病状況</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国</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sp>
        <p:nvSpPr>
          <p:cNvPr id="23" name="注釈文章 9"/>
          <p:cNvSpPr txBox="1">
            <a:spLocks noChangeAspect="1"/>
          </p:cNvSpPr>
          <p:nvPr/>
        </p:nvSpPr>
        <p:spPr>
          <a:xfrm>
            <a:off x="156004" y="3521356"/>
            <a:ext cx="5782833" cy="215444"/>
          </a:xfrm>
          <a:prstGeom prst="rect">
            <a:avLst/>
          </a:prstGeom>
          <a:noFill/>
        </p:spPr>
        <p:txBody>
          <a:bodyPr wrap="square" lIns="0" rIns="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pic>
        <p:nvPicPr>
          <p:cNvPr id="2" name="table56">
            <a:extLst>
              <a:ext uri="{FF2B5EF4-FFF2-40B4-BE49-F238E27FC236}">
                <a16:creationId xmlns:a16="http://schemas.microsoft.com/office/drawing/2014/main" id="{B63A3DB8-CEBC-4514-922E-5A17B4E54585}"/>
              </a:ext>
            </a:extLst>
          </p:cNvPr>
          <p:cNvPicPr>
            <a:picLocks/>
          </p:cNvPicPr>
          <p:nvPr/>
        </p:nvPicPr>
        <p:blipFill>
          <a:blip r:embed="rId2"/>
          <a:stretch>
            <a:fillRect/>
          </a:stretch>
        </p:blipFill>
        <p:spPr>
          <a:xfrm>
            <a:off x="165100" y="949960"/>
            <a:ext cx="916940" cy="2581910"/>
          </a:xfrm>
          <a:prstGeom prst="rect">
            <a:avLst/>
          </a:prstGeom>
        </p:spPr>
      </p:pic>
      <p:pic>
        <p:nvPicPr>
          <p:cNvPr id="3" name="table57">
            <a:extLst>
              <a:ext uri="{FF2B5EF4-FFF2-40B4-BE49-F238E27FC236}">
                <a16:creationId xmlns:a16="http://schemas.microsoft.com/office/drawing/2014/main" id="{E3633285-3B10-4B12-BBDF-018053DA4B9D}"/>
              </a:ext>
            </a:extLst>
          </p:cNvPr>
          <p:cNvPicPr>
            <a:picLocks/>
          </p:cNvPicPr>
          <p:nvPr/>
        </p:nvPicPr>
        <p:blipFill>
          <a:blip r:embed="rId3"/>
          <a:stretch>
            <a:fillRect/>
          </a:stretch>
        </p:blipFill>
        <p:spPr>
          <a:xfrm>
            <a:off x="1069340" y="949960"/>
            <a:ext cx="4279900" cy="2581910"/>
          </a:xfrm>
          <a:prstGeom prst="rect">
            <a:avLst/>
          </a:prstGeom>
        </p:spPr>
      </p:pic>
    </p:spTree>
    <p:extLst>
      <p:ext uri="{BB962C8B-B14F-4D97-AF65-F5344CB8AC3E}">
        <p14:creationId xmlns:p14="http://schemas.microsoft.com/office/powerpoint/2010/main" val="428616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注釈文章 9"/>
          <p:cNvSpPr txBox="1">
            <a:spLocks noChangeAspect="1"/>
          </p:cNvSpPr>
          <p:nvPr/>
        </p:nvSpPr>
        <p:spPr>
          <a:xfrm>
            <a:off x="170434" y="8893060"/>
            <a:ext cx="5782833" cy="215444"/>
          </a:xfrm>
          <a:prstGeom prst="rect">
            <a:avLst/>
          </a:prstGeom>
          <a:noFill/>
        </p:spPr>
        <p:txBody>
          <a:bodyPr wrap="square" lIns="0" rIns="90000" rtlCol="0" anchor="t" anchorCtr="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17" name="Rectangle 5"/>
          <p:cNvSpPr>
            <a:spLocks noChangeAspect="1" noChangeArrowheads="1"/>
          </p:cNvSpPr>
          <p:nvPr/>
        </p:nvSpPr>
        <p:spPr bwMode="auto">
          <a:xfrm>
            <a:off x="186065" y="3131840"/>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主たる死因の</a:t>
            </a:r>
            <a:r>
              <a:rPr kumimoji="0" lang="ja-JP" altLang="en-US" sz="1200" kern="0">
                <a:solidFill>
                  <a:sysClr val="windowText" lastClr="000000"/>
                </a:solidFill>
                <a:latin typeface="ＭＳ 明朝" panose="02020609040205080304" pitchFamily="17" charset="-128"/>
                <a:ea typeface="ＭＳ 明朝" panose="02020609040205080304" pitchFamily="17" charset="-128"/>
              </a:rPr>
              <a:t>状況</a:t>
            </a:r>
            <a:r>
              <a:rPr lang="en-US" altLang="ja-JP" sz="1200">
                <a:latin typeface="ＭＳ 明朝" panose="02020609040205080304" pitchFamily="17" charset="-128"/>
                <a:ea typeface="ＭＳ 明朝" panose="02020609040205080304" pitchFamily="17" charset="-128"/>
                <a:cs typeface="ＭＳ Ｐゴシック" pitchFamily="50" charset="-128"/>
              </a:rPr>
              <a:t>(</a:t>
            </a:r>
            <a:r>
              <a:rPr lang="ja-JP" altLang="en-US" sz="1200">
                <a:latin typeface="ＭＳ 明朝" panose="02020609040205080304" pitchFamily="17" charset="-128"/>
                <a:ea typeface="ＭＳ 明朝" panose="02020609040205080304" pitchFamily="17" charset="-128"/>
                <a:cs typeface="ＭＳ Ｐゴシック" pitchFamily="50" charset="-128"/>
              </a:rPr>
              <a:t>令和</a:t>
            </a:r>
            <a:r>
              <a:rPr lang="en-US" altLang="ja-JP" sz="1200">
                <a:latin typeface="ＭＳ 明朝" panose="02020609040205080304" pitchFamily="17" charset="-128"/>
                <a:ea typeface="ＭＳ 明朝" panose="02020609040205080304" pitchFamily="17" charset="-128"/>
                <a:cs typeface="ＭＳ Ｐゴシック" pitchFamily="50" charset="-128"/>
              </a:rPr>
              <a:t>4</a:t>
            </a:r>
            <a:r>
              <a:rPr lang="ja-JP" altLang="en-US" sz="1200">
                <a:latin typeface="ＭＳ 明朝" panose="02020609040205080304" pitchFamily="17" charset="-128"/>
                <a:ea typeface="ＭＳ 明朝" panose="02020609040205080304" pitchFamily="17" charset="-128"/>
                <a:cs typeface="ＭＳ Ｐゴシック" pitchFamily="50" charset="-128"/>
              </a:rPr>
              <a:t>年度</a:t>
            </a:r>
            <a:r>
              <a:rPr lang="en-US" altLang="ja-JP" sz="1200">
                <a:latin typeface="ＭＳ 明朝" panose="02020609040205080304" pitchFamily="17" charset="-128"/>
                <a:ea typeface="ＭＳ 明朝" panose="02020609040205080304" pitchFamily="17" charset="-128"/>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sp>
        <p:nvSpPr>
          <p:cNvPr id="2" name="スライド番号プレースホルダー 1">
            <a:extLst>
              <a:ext uri="{FF2B5EF4-FFF2-40B4-BE49-F238E27FC236}">
                <a16:creationId xmlns:a16="http://schemas.microsoft.com/office/drawing/2014/main" id="{0FD7C3E9-0C82-4DD1-846C-F400FB8DA5DC}"/>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21</a:t>
            </a:fld>
            <a:endParaRPr lang="ja-JP" altLang="en-US" dirty="0"/>
          </a:p>
        </p:txBody>
      </p:sp>
      <p:sp>
        <p:nvSpPr>
          <p:cNvPr id="8" name="テキスト ボックス 7">
            <a:extLst>
              <a:ext uri="{FF2B5EF4-FFF2-40B4-BE49-F238E27FC236}">
                <a16:creationId xmlns:a16="http://schemas.microsoft.com/office/drawing/2014/main" id="{06995902-C42B-46D7-8714-5ED0404D7305}"/>
              </a:ext>
            </a:extLst>
          </p:cNvPr>
          <p:cNvSpPr txBox="1">
            <a:spLocks noChangeAspect="1"/>
          </p:cNvSpPr>
          <p:nvPr/>
        </p:nvSpPr>
        <p:spPr>
          <a:xfrm>
            <a:off x="50800" y="0"/>
            <a:ext cx="6120000" cy="338554"/>
          </a:xfrm>
          <a:prstGeom prst="rect">
            <a:avLst/>
          </a:prstGeom>
          <a:noFill/>
          <a:ln>
            <a:noFill/>
          </a:ln>
        </p:spPr>
        <p:txBody>
          <a:bodyPr wrap="square" lIns="0" rtlCol="0">
            <a:spAutoFit/>
          </a:bodyPr>
          <a:lstStyle/>
          <a:p>
            <a:r>
              <a:rPr lang="en-US" altLang="ja-JP" sz="1600" b="1" dirty="0">
                <a:latin typeface="ＭＳ 明朝" panose="02020609040205080304" pitchFamily="17" charset="-128"/>
                <a:ea typeface="ＭＳ 明朝" panose="02020609040205080304" pitchFamily="17" charset="-128"/>
              </a:rPr>
              <a:t>6.</a:t>
            </a:r>
            <a:r>
              <a:rPr lang="ja-JP" altLang="en-US" sz="1600" b="1" dirty="0">
                <a:latin typeface="ＭＳ 明朝" panose="02020609040205080304" pitchFamily="17" charset="-128"/>
                <a:ea typeface="ＭＳ 明朝" panose="02020609040205080304" pitchFamily="17" charset="-128"/>
              </a:rPr>
              <a:t>死亡の状況</a:t>
            </a:r>
            <a:endParaRPr lang="ja-JP" altLang="ja-JP" sz="1600" dirty="0">
              <a:latin typeface="ＭＳ 明朝" panose="02020609040205080304" pitchFamily="17" charset="-128"/>
              <a:ea typeface="ＭＳ 明朝" panose="02020609040205080304" pitchFamily="17" charset="-128"/>
            </a:endParaRPr>
          </a:p>
        </p:txBody>
      </p:sp>
      <p:sp>
        <p:nvSpPr>
          <p:cNvPr id="9" name="Rectangle 5">
            <a:extLst>
              <a:ext uri="{FF2B5EF4-FFF2-40B4-BE49-F238E27FC236}">
                <a16:creationId xmlns:a16="http://schemas.microsoft.com/office/drawing/2014/main" id="{D01D46B4-9100-45AB-AB70-8DC6B00A3298}"/>
              </a:ext>
            </a:extLst>
          </p:cNvPr>
          <p:cNvSpPr>
            <a:spLocks noChangeAspect="1" noChangeArrowheads="1"/>
          </p:cNvSpPr>
          <p:nvPr/>
        </p:nvSpPr>
        <p:spPr bwMode="auto">
          <a:xfrm>
            <a:off x="202838" y="5594111"/>
            <a:ext cx="2168371" cy="314234"/>
          </a:xfrm>
          <a:prstGeom prst="rect">
            <a:avLst/>
          </a:prstGeom>
          <a:noFill/>
          <a:ln>
            <a:noFill/>
          </a:ln>
        </p:spPr>
        <p:txBody>
          <a:bodyPr wrap="none" lIns="0" tIns="34017" rIns="90000" rtlCol="0" anchor="ctr">
            <a:spAutoFit/>
          </a:bodyPr>
          <a:lstStyle/>
          <a:p>
            <a:pPr defTabSz="864017">
              <a:lnSpc>
                <a:spcPct val="150000"/>
              </a:lnSpc>
            </a:pPr>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主たる死因の</a:t>
            </a:r>
            <a:r>
              <a:rPr kumimoji="0" lang="ja-JP" altLang="en-US" sz="1200" kern="0">
                <a:solidFill>
                  <a:sysClr val="windowText" lastClr="000000"/>
                </a:solidFill>
                <a:latin typeface="ＭＳ 明朝" panose="02020609040205080304" pitchFamily="17" charset="-128"/>
                <a:ea typeface="ＭＳ 明朝" panose="02020609040205080304" pitchFamily="17" charset="-128"/>
              </a:rPr>
              <a:t>割合</a:t>
            </a:r>
            <a:r>
              <a:rPr kumimoji="0" lang="en-US" altLang="ja-JP" sz="1200" kern="0">
                <a:solidFill>
                  <a:sysClr val="windowText" lastClr="000000"/>
                </a:solidFill>
                <a:latin typeface="ＭＳ 明朝" panose="02020609040205080304" pitchFamily="17" charset="-128"/>
                <a:ea typeface="ＭＳ 明朝" panose="02020609040205080304" pitchFamily="17" charset="-128"/>
              </a:rPr>
              <a:t>(</a:t>
            </a:r>
            <a:r>
              <a:rPr lang="ja-JP" altLang="en-US" sz="1200">
                <a:latin typeface="ＭＳ 明朝" panose="02020609040205080304" pitchFamily="17" charset="-128"/>
                <a:ea typeface="ＭＳ 明朝" panose="02020609040205080304" pitchFamily="17" charset="-128"/>
                <a:cs typeface="ＭＳ Ｐゴシック" pitchFamily="50" charset="-128"/>
              </a:rPr>
              <a:t>令和</a:t>
            </a:r>
            <a:r>
              <a:rPr lang="en-US" altLang="ja-JP" sz="1200">
                <a:latin typeface="ＭＳ 明朝" panose="02020609040205080304" pitchFamily="17" charset="-128"/>
                <a:ea typeface="ＭＳ 明朝" panose="02020609040205080304" pitchFamily="17" charset="-128"/>
                <a:cs typeface="ＭＳ Ｐゴシック" pitchFamily="50" charset="-128"/>
              </a:rPr>
              <a:t>4</a:t>
            </a:r>
            <a:r>
              <a:rPr lang="ja-JP" altLang="en-US" sz="1200">
                <a:latin typeface="ＭＳ 明朝" panose="02020609040205080304" pitchFamily="17" charset="-128"/>
                <a:ea typeface="ＭＳ 明朝" panose="02020609040205080304" pitchFamily="17" charset="-128"/>
                <a:cs typeface="ＭＳ Ｐゴシック" pitchFamily="50" charset="-128"/>
              </a:rPr>
              <a:t>年度</a:t>
            </a:r>
            <a:r>
              <a:rPr kumimoji="0" lang="en-US" altLang="ja-JP" sz="1200" kern="0">
                <a:solidFill>
                  <a:sysClr val="windowText" lastClr="000000"/>
                </a:solidFill>
                <a:latin typeface="ＭＳ 明朝" panose="02020609040205080304" pitchFamily="17" charset="-128"/>
                <a:ea typeface="ＭＳ 明朝" panose="02020609040205080304" pitchFamily="17" charset="-128"/>
              </a:rPr>
              <a:t>)</a:t>
            </a:r>
            <a:endParaRPr kumimoji="0" lang="en-US" altLang="ja-JP" sz="1200" kern="0" dirty="0">
              <a:solidFill>
                <a:sysClr val="windowText" lastClr="000000"/>
              </a:solidFill>
              <a:latin typeface="ＭＳ 明朝" panose="02020609040205080304" pitchFamily="17" charset="-128"/>
              <a:ea typeface="ＭＳ 明朝" panose="02020609040205080304" pitchFamily="17" charset="-128"/>
            </a:endParaRPr>
          </a:p>
        </p:txBody>
      </p:sp>
      <p:sp>
        <p:nvSpPr>
          <p:cNvPr id="11" name="注釈文章 9">
            <a:extLst>
              <a:ext uri="{FF2B5EF4-FFF2-40B4-BE49-F238E27FC236}">
                <a16:creationId xmlns:a16="http://schemas.microsoft.com/office/drawing/2014/main" id="{BFA3E973-E7D8-4144-8C41-088F74D8A658}"/>
              </a:ext>
            </a:extLst>
          </p:cNvPr>
          <p:cNvSpPr txBox="1">
            <a:spLocks noChangeAspect="1"/>
          </p:cNvSpPr>
          <p:nvPr/>
        </p:nvSpPr>
        <p:spPr>
          <a:xfrm>
            <a:off x="170434" y="5334601"/>
            <a:ext cx="5782833" cy="215444"/>
          </a:xfrm>
          <a:prstGeom prst="rect">
            <a:avLst/>
          </a:prstGeom>
          <a:noFill/>
        </p:spPr>
        <p:txBody>
          <a:bodyPr wrap="square" lIns="0" rIns="90000" rtlCol="0" anchor="t"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21" name="タイトル 1">
            <a:extLst>
              <a:ext uri="{FF2B5EF4-FFF2-40B4-BE49-F238E27FC236}">
                <a16:creationId xmlns:a16="http://schemas.microsoft.com/office/drawing/2014/main" id="{4DF5CBB1-5F31-44EF-A1F0-58582286B085}"/>
              </a:ext>
            </a:extLst>
          </p:cNvPr>
          <p:cNvSpPr txBox="1">
            <a:spLocks noChangeAspect="1"/>
          </p:cNvSpPr>
          <p:nvPr/>
        </p:nvSpPr>
        <p:spPr>
          <a:xfrm>
            <a:off x="165100" y="335545"/>
            <a:ext cx="6238800" cy="731553"/>
          </a:xfrm>
          <a:prstGeom prst="rect">
            <a:avLst/>
          </a:prstGeom>
          <a:ln>
            <a:noFill/>
          </a:ln>
        </p:spPr>
        <p:txBody>
          <a:bodyPr vert="horz" lIns="0" tIns="45720" rIns="90000" bIns="45720" rtlCol="0" anchor="t">
            <a:no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a:t>
            </a:r>
            <a:r>
              <a:rPr lang="ja-JP" altLang="en-US" sz="1200" dirty="0">
                <a:latin typeface="MS Mincho"/>
                <a:ea typeface="MS Mincho"/>
                <a:cs typeface="MS Mincho"/>
                <a:sym typeface="MS Mincho"/>
              </a:rPr>
              <a:t>本市の令和</a:t>
            </a:r>
            <a:r>
              <a:rPr lang="en-US" altLang="ja-JP" sz="1200" dirty="0">
                <a:latin typeface="MS Mincho"/>
                <a:ea typeface="MS Mincho"/>
                <a:cs typeface="MS Mincho"/>
                <a:sym typeface="MS Mincho"/>
              </a:rPr>
              <a:t>4</a:t>
            </a:r>
            <a:r>
              <a:rPr lang="ja-JP" altLang="en-US" sz="1200" dirty="0">
                <a:latin typeface="MS Mincho"/>
                <a:ea typeface="MS Mincho"/>
                <a:cs typeface="MS Mincho"/>
                <a:sym typeface="MS Mincho"/>
              </a:rPr>
              <a:t>年度の標準化死亡比は、男性</a:t>
            </a:r>
            <a:r>
              <a:rPr lang="en-US" altLang="ja-JP" sz="1200" dirty="0">
                <a:latin typeface="MS Mincho"/>
                <a:ea typeface="MS Mincho"/>
                <a:cs typeface="MS Mincho"/>
                <a:sym typeface="MS Mincho"/>
              </a:rPr>
              <a:t>111.7</a:t>
            </a:r>
            <a:r>
              <a:rPr lang="ja-JP" altLang="en-US" sz="1200" dirty="0">
                <a:latin typeface="MS Mincho"/>
                <a:ea typeface="MS Mincho"/>
                <a:cs typeface="MS Mincho"/>
                <a:sym typeface="MS Mincho"/>
              </a:rPr>
              <a:t>、女性</a:t>
            </a:r>
            <a:r>
              <a:rPr lang="en-US" altLang="ja-JP" sz="1200" dirty="0">
                <a:latin typeface="MS Mincho"/>
                <a:ea typeface="MS Mincho"/>
                <a:cs typeface="MS Mincho"/>
                <a:sym typeface="MS Mincho"/>
              </a:rPr>
              <a:t>110.3</a:t>
            </a:r>
            <a:r>
              <a:rPr lang="ja-JP" altLang="en-US" sz="1200" dirty="0">
                <a:latin typeface="MS Mincho"/>
                <a:ea typeface="MS Mincho"/>
                <a:cs typeface="MS Mincho"/>
                <a:sym typeface="MS Mincho"/>
              </a:rPr>
              <a:t>となっており、男性は秋田県よりも</a:t>
            </a:r>
            <a:r>
              <a:rPr lang="en-US" altLang="ja-JP" sz="1200" dirty="0">
                <a:latin typeface="MS Mincho"/>
                <a:ea typeface="MS Mincho"/>
                <a:cs typeface="MS Mincho"/>
                <a:sym typeface="MS Mincho"/>
              </a:rPr>
              <a:t>3.0</a:t>
            </a:r>
            <a:r>
              <a:rPr lang="ja-JP" altLang="en-US" sz="1200" dirty="0">
                <a:latin typeface="MS Mincho"/>
                <a:ea typeface="MS Mincho"/>
                <a:cs typeface="MS Mincho"/>
                <a:sym typeface="MS Mincho"/>
              </a:rPr>
              <a:t>ポイント高く、女性は秋田県よりも</a:t>
            </a:r>
            <a:r>
              <a:rPr lang="en-US" altLang="ja-JP" sz="1200" dirty="0">
                <a:latin typeface="MS Mincho"/>
                <a:ea typeface="MS Mincho"/>
                <a:cs typeface="MS Mincho"/>
                <a:sym typeface="MS Mincho"/>
              </a:rPr>
              <a:t>4.8</a:t>
            </a:r>
            <a:r>
              <a:rPr lang="ja-JP" altLang="en-US" sz="1200" dirty="0">
                <a:latin typeface="MS Mincho"/>
                <a:ea typeface="MS Mincho"/>
                <a:cs typeface="MS Mincho"/>
                <a:sym typeface="MS Mincho"/>
              </a:rPr>
              <a:t>ポイント高くなっています。</a:t>
            </a:r>
            <a:endParaRPr kumimoji="1" lang="ja-JP" altLang="ja-JP"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mj-cs"/>
            </a:endParaRPr>
          </a:p>
        </p:txBody>
      </p:sp>
      <p:sp>
        <p:nvSpPr>
          <p:cNvPr id="16" name="Rectangle 5">
            <a:extLst>
              <a:ext uri="{FF2B5EF4-FFF2-40B4-BE49-F238E27FC236}">
                <a16:creationId xmlns:a16="http://schemas.microsoft.com/office/drawing/2014/main" id="{3CE1B155-9D7C-4792-8DB2-B9072C535075}"/>
              </a:ext>
            </a:extLst>
          </p:cNvPr>
          <p:cNvSpPr>
            <a:spLocks noChangeAspect="1" noChangeArrowheads="1"/>
          </p:cNvSpPr>
          <p:nvPr/>
        </p:nvSpPr>
        <p:spPr bwMode="auto">
          <a:xfrm>
            <a:off x="186065" y="971600"/>
            <a:ext cx="2399203" cy="314234"/>
          </a:xfrm>
          <a:prstGeom prst="rect">
            <a:avLst/>
          </a:prstGeom>
          <a:noFill/>
          <a:ln>
            <a:noFill/>
          </a:ln>
        </p:spPr>
        <p:txBody>
          <a:bodyPr wrap="none" lIns="0" tIns="34017" rIns="90000" rtlCol="0" anchor="ctr">
            <a:spAutoFit/>
          </a:bodyPr>
          <a:lstStyle/>
          <a:p>
            <a:pPr defTabSz="864017">
              <a:lnSpc>
                <a:spcPct val="150000"/>
              </a:lnSpc>
            </a:pPr>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男女別 標準化</a:t>
            </a:r>
            <a:r>
              <a:rPr kumimoji="0" lang="ja-JP" altLang="en-US" sz="1200" kern="0">
                <a:solidFill>
                  <a:sysClr val="windowText" lastClr="000000"/>
                </a:solidFill>
                <a:latin typeface="ＭＳ 明朝" panose="02020609040205080304" pitchFamily="17" charset="-128"/>
                <a:ea typeface="ＭＳ 明朝" panose="02020609040205080304" pitchFamily="17" charset="-128"/>
              </a:rPr>
              <a:t>死亡比</a:t>
            </a:r>
            <a:r>
              <a:rPr kumimoji="0" lang="en-US" altLang="ja-JP" sz="1200" kern="0">
                <a:solidFill>
                  <a:sysClr val="windowText" lastClr="000000"/>
                </a:solidFill>
                <a:latin typeface="ＭＳ 明朝" panose="02020609040205080304" pitchFamily="17" charset="-128"/>
                <a:ea typeface="ＭＳ 明朝" panose="02020609040205080304" pitchFamily="17" charset="-128"/>
              </a:rPr>
              <a:t>(</a:t>
            </a:r>
            <a:r>
              <a:rPr lang="ja-JP" altLang="en-US" sz="1200">
                <a:latin typeface="ＭＳ 明朝" panose="02020609040205080304" pitchFamily="17" charset="-128"/>
                <a:ea typeface="ＭＳ 明朝" panose="02020609040205080304" pitchFamily="17" charset="-128"/>
                <a:cs typeface="Times New Roman" pitchFamily="18" charset="0"/>
              </a:rPr>
              <a:t>令和</a:t>
            </a:r>
            <a:r>
              <a:rPr lang="en-US" altLang="ja-JP" sz="1200">
                <a:latin typeface="ＭＳ 明朝" panose="02020609040205080304" pitchFamily="17" charset="-128"/>
                <a:ea typeface="ＭＳ 明朝" panose="02020609040205080304" pitchFamily="17" charset="-128"/>
                <a:cs typeface="Times New Roman" pitchFamily="18" charset="0"/>
              </a:rPr>
              <a:t>4</a:t>
            </a:r>
            <a:r>
              <a:rPr lang="ja-JP" altLang="en-US" sz="1200">
                <a:latin typeface="ＭＳ 明朝" panose="02020609040205080304" pitchFamily="17" charset="-128"/>
                <a:ea typeface="ＭＳ 明朝" panose="02020609040205080304" pitchFamily="17" charset="-128"/>
                <a:cs typeface="Times New Roman" pitchFamily="18" charset="0"/>
              </a:rPr>
              <a:t>年度</a:t>
            </a:r>
            <a:r>
              <a:rPr kumimoji="0" lang="en-US" altLang="ja-JP" sz="1200" kern="0">
                <a:solidFill>
                  <a:sysClr val="windowText" lastClr="000000"/>
                </a:solidFill>
                <a:latin typeface="ＭＳ 明朝" panose="02020609040205080304" pitchFamily="17" charset="-128"/>
                <a:ea typeface="ＭＳ 明朝" panose="02020609040205080304" pitchFamily="17" charset="-128"/>
              </a:rPr>
              <a:t>)</a:t>
            </a:r>
            <a:endParaRPr kumimoji="0" lang="en-US" altLang="ja-JP" sz="1200" kern="0" dirty="0">
              <a:solidFill>
                <a:sysClr val="windowText" lastClr="000000"/>
              </a:solidFill>
              <a:latin typeface="ＭＳ 明朝" panose="02020609040205080304" pitchFamily="17" charset="-128"/>
              <a:ea typeface="ＭＳ 明朝" panose="02020609040205080304" pitchFamily="17" charset="-128"/>
            </a:endParaRPr>
          </a:p>
        </p:txBody>
      </p:sp>
      <p:sp>
        <p:nvSpPr>
          <p:cNvPr id="22" name="注釈文章 9">
            <a:extLst>
              <a:ext uri="{FF2B5EF4-FFF2-40B4-BE49-F238E27FC236}">
                <a16:creationId xmlns:a16="http://schemas.microsoft.com/office/drawing/2014/main" id="{9152B758-AA35-400D-A1EA-62F55F5A06B8}"/>
              </a:ext>
            </a:extLst>
          </p:cNvPr>
          <p:cNvSpPr txBox="1">
            <a:spLocks/>
          </p:cNvSpPr>
          <p:nvPr/>
        </p:nvSpPr>
        <p:spPr>
          <a:xfrm>
            <a:off x="170434" y="1847756"/>
            <a:ext cx="2912164" cy="215444"/>
          </a:xfrm>
          <a:prstGeom prst="rect">
            <a:avLst/>
          </a:prstGeom>
          <a:noFill/>
        </p:spPr>
        <p:txBody>
          <a:bodyPr wrap="none" lIns="0" rIns="90000" rtlCol="0">
            <a:spAutoFit/>
          </a:bodyPr>
          <a:lstStyle>
            <a:defPPr>
              <a:defRPr lang="ja-JP"/>
            </a:defPPr>
            <a:lvl1pPr>
              <a:defRPr sz="800">
                <a:latin typeface="ＭＳ 明朝" panose="02020609040205080304" pitchFamily="17" charset="-128"/>
                <a:ea typeface="ＭＳ 明朝" panose="02020609040205080304" pitchFamily="17" charset="-128"/>
              </a:defRPr>
            </a:lvl1pPr>
          </a:lstStyle>
          <a:p>
            <a:r>
              <a:rPr lang="ja-JP" altLang="en-US" dirty="0"/>
              <a:t>出典</a:t>
            </a:r>
            <a:r>
              <a:rPr lang="en-US" altLang="ja-JP" dirty="0"/>
              <a:t>:</a:t>
            </a:r>
            <a:r>
              <a:rPr lang="ja-JP" altLang="en-US" dirty="0"/>
              <a:t>国保データベース</a:t>
            </a:r>
            <a:r>
              <a:rPr lang="en-US" altLang="ja-JP" dirty="0"/>
              <a:t>(KDB)</a:t>
            </a:r>
            <a:r>
              <a:rPr lang="ja-JP" altLang="en-US" dirty="0"/>
              <a:t>システム </a:t>
            </a:r>
            <a:r>
              <a:rPr lang="en-US" altLang="ja-JP" dirty="0"/>
              <a:t>｢</a:t>
            </a:r>
            <a:r>
              <a:rPr lang="ja-JP" altLang="en-US" dirty="0"/>
              <a:t>地域の全体像の把握</a:t>
            </a:r>
            <a:r>
              <a:rPr lang="en-US" altLang="ja-JP" dirty="0"/>
              <a:t>｣</a:t>
            </a:r>
            <a:endParaRPr lang="ja-JP" altLang="en-US" dirty="0"/>
          </a:p>
        </p:txBody>
      </p:sp>
      <p:pic>
        <p:nvPicPr>
          <p:cNvPr id="3" name="table58">
            <a:extLst>
              <a:ext uri="{FF2B5EF4-FFF2-40B4-BE49-F238E27FC236}">
                <a16:creationId xmlns:a16="http://schemas.microsoft.com/office/drawing/2014/main" id="{A162DE7B-92F0-4AFA-B768-41373928BC2A}"/>
              </a:ext>
            </a:extLst>
          </p:cNvPr>
          <p:cNvPicPr>
            <a:picLocks/>
          </p:cNvPicPr>
          <p:nvPr/>
        </p:nvPicPr>
        <p:blipFill>
          <a:blip r:embed="rId2"/>
          <a:stretch>
            <a:fillRect/>
          </a:stretch>
        </p:blipFill>
        <p:spPr>
          <a:xfrm>
            <a:off x="165100" y="1273821"/>
            <a:ext cx="3873500" cy="596900"/>
          </a:xfrm>
          <a:prstGeom prst="rect">
            <a:avLst/>
          </a:prstGeom>
        </p:spPr>
      </p:pic>
      <p:pic>
        <p:nvPicPr>
          <p:cNvPr id="4" name="table59">
            <a:extLst>
              <a:ext uri="{FF2B5EF4-FFF2-40B4-BE49-F238E27FC236}">
                <a16:creationId xmlns:a16="http://schemas.microsoft.com/office/drawing/2014/main" id="{9F6C41D0-D4BE-4E47-AE6A-DD046B5BF4E5}"/>
              </a:ext>
            </a:extLst>
          </p:cNvPr>
          <p:cNvPicPr>
            <a:picLocks/>
          </p:cNvPicPr>
          <p:nvPr/>
        </p:nvPicPr>
        <p:blipFill>
          <a:blip r:embed="rId3"/>
          <a:stretch>
            <a:fillRect/>
          </a:stretch>
        </p:blipFill>
        <p:spPr>
          <a:xfrm>
            <a:off x="165100" y="3408061"/>
            <a:ext cx="5270500" cy="1943100"/>
          </a:xfrm>
          <a:prstGeom prst="rect">
            <a:avLst/>
          </a:prstGeom>
        </p:spPr>
      </p:pic>
      <p:pic>
        <p:nvPicPr>
          <p:cNvPr id="5" name="table60">
            <a:extLst>
              <a:ext uri="{FF2B5EF4-FFF2-40B4-BE49-F238E27FC236}">
                <a16:creationId xmlns:a16="http://schemas.microsoft.com/office/drawing/2014/main" id="{3EA0DB98-D9E9-4DA7-AD64-2621468BCC6D}"/>
              </a:ext>
            </a:extLst>
          </p:cNvPr>
          <p:cNvPicPr>
            <a:picLocks/>
          </p:cNvPicPr>
          <p:nvPr/>
        </p:nvPicPr>
        <p:blipFill>
          <a:blip r:embed="rId4"/>
          <a:stretch>
            <a:fillRect/>
          </a:stretch>
        </p:blipFill>
        <p:spPr>
          <a:xfrm>
            <a:off x="165100" y="5904913"/>
            <a:ext cx="6096000" cy="2997200"/>
          </a:xfrm>
          <a:prstGeom prst="rect">
            <a:avLst/>
          </a:prstGeom>
        </p:spPr>
      </p:pic>
      <p:sp>
        <p:nvSpPr>
          <p:cNvPr id="6" name="Google Shape;442;p29">
            <a:extLst>
              <a:ext uri="{FF2B5EF4-FFF2-40B4-BE49-F238E27FC236}">
                <a16:creationId xmlns:a16="http://schemas.microsoft.com/office/drawing/2014/main" id="{6336CBB9-1E43-A760-5787-A97AE375D4AF}"/>
              </a:ext>
            </a:extLst>
          </p:cNvPr>
          <p:cNvSpPr txBox="1"/>
          <p:nvPr/>
        </p:nvSpPr>
        <p:spPr>
          <a:xfrm>
            <a:off x="165100" y="2123728"/>
            <a:ext cx="6238800" cy="797124"/>
          </a:xfrm>
          <a:prstGeom prst="rect">
            <a:avLst/>
          </a:prstGeom>
          <a:noFill/>
          <a:ln>
            <a:noFill/>
          </a:ln>
        </p:spPr>
        <p:txBody>
          <a:bodyPr spcFirstLastPara="1" wrap="square" lIns="0" tIns="45700" rIns="90000" bIns="45700" anchor="t" anchorCtr="0">
            <a:noAutofit/>
          </a:bodyPr>
          <a:lstStyle/>
          <a:p>
            <a:pPr marL="0" marR="0" lvl="0" indent="0" algn="just" rtl="0">
              <a:lnSpc>
                <a:spcPct val="125000"/>
              </a:lnSpc>
              <a:spcBef>
                <a:spcPts val="0"/>
              </a:spcBef>
              <a:spcAft>
                <a:spcPts val="0"/>
              </a:spcAft>
              <a:buNone/>
            </a:pPr>
            <a:r>
              <a:rPr lang="ja-JP" sz="1200" dirty="0">
                <a:solidFill>
                  <a:srgbClr val="FF0000"/>
                </a:solidFill>
                <a:latin typeface="MS Mincho"/>
                <a:ea typeface="MS Mincho"/>
                <a:cs typeface="MS Mincho"/>
                <a:sym typeface="MS Mincho"/>
              </a:rPr>
              <a:t>　</a:t>
            </a:r>
            <a:r>
              <a:rPr lang="ja-JP" sz="1200" dirty="0">
                <a:latin typeface="MS Mincho"/>
                <a:ea typeface="MS Mincho"/>
                <a:cs typeface="MS Mincho"/>
                <a:sym typeface="MS Mincho"/>
              </a:rPr>
              <a:t>本市の令和4年度の主たる死因をみると、</a:t>
            </a:r>
            <a:r>
              <a:rPr lang="ja-JP" altLang="en-US" sz="1200" dirty="0">
                <a:latin typeface="MS Mincho"/>
                <a:ea typeface="MS Mincho"/>
                <a:cs typeface="MS Mincho"/>
                <a:sym typeface="MS Mincho"/>
              </a:rPr>
              <a:t>心臓病の割合は秋田県より</a:t>
            </a:r>
            <a:r>
              <a:rPr lang="en-US" altLang="ja-JP" sz="1200" dirty="0">
                <a:latin typeface="MS Mincho"/>
                <a:ea typeface="MS Mincho"/>
                <a:cs typeface="MS Mincho"/>
                <a:sym typeface="MS Mincho"/>
              </a:rPr>
              <a:t>3.8</a:t>
            </a:r>
            <a:r>
              <a:rPr lang="ja-JP" altLang="en-US" sz="1200" dirty="0">
                <a:latin typeface="MS Mincho"/>
                <a:ea typeface="MS Mincho"/>
                <a:cs typeface="MS Mincho"/>
                <a:sym typeface="MS Mincho"/>
              </a:rPr>
              <a:t>ポイント高く、腎不全の割合は秋田県より</a:t>
            </a:r>
            <a:r>
              <a:rPr lang="en-US" altLang="ja-JP" sz="1200" dirty="0">
                <a:latin typeface="MS Mincho"/>
                <a:ea typeface="MS Mincho"/>
                <a:cs typeface="MS Mincho"/>
                <a:sym typeface="MS Mincho"/>
              </a:rPr>
              <a:t>1.0</a:t>
            </a:r>
            <a:r>
              <a:rPr lang="ja-JP" altLang="en-US" sz="1200" dirty="0">
                <a:latin typeface="MS Mincho"/>
                <a:ea typeface="MS Mincho"/>
                <a:cs typeface="MS Mincho"/>
                <a:sym typeface="MS Mincho"/>
              </a:rPr>
              <a:t>ポイント高く</a:t>
            </a:r>
            <a:r>
              <a:rPr lang="ja-JP" sz="1200" dirty="0">
                <a:latin typeface="MS Mincho"/>
                <a:ea typeface="MS Mincho"/>
                <a:cs typeface="MS Mincho"/>
                <a:sym typeface="MS Mincho"/>
              </a:rPr>
              <a:t>なって</a:t>
            </a:r>
            <a:r>
              <a:rPr lang="ja-JP" altLang="en-US" sz="1200" dirty="0">
                <a:latin typeface="MS Mincho"/>
                <a:ea typeface="MS Mincho"/>
                <a:cs typeface="MS Mincho"/>
                <a:sym typeface="MS Mincho"/>
              </a:rPr>
              <a:t>いま</a:t>
            </a:r>
            <a:r>
              <a:rPr lang="ja-JP" sz="1200" dirty="0">
                <a:latin typeface="MS Mincho"/>
                <a:ea typeface="MS Mincho"/>
                <a:cs typeface="MS Mincho"/>
                <a:sym typeface="MS Mincho"/>
              </a:rPr>
              <a:t>す。</a:t>
            </a:r>
            <a:r>
              <a:rPr lang="ja-JP" altLang="en-US" sz="1200" dirty="0">
                <a:latin typeface="MS Mincho"/>
                <a:ea typeface="MS Mincho"/>
                <a:cs typeface="MS Mincho"/>
                <a:sym typeface="MS Mincho"/>
              </a:rPr>
              <a:t>一方で、自殺の割合は秋田県より</a:t>
            </a:r>
            <a:r>
              <a:rPr lang="en-US" altLang="ja-JP" sz="1200" dirty="0">
                <a:latin typeface="MS Mincho"/>
                <a:ea typeface="MS Mincho"/>
                <a:cs typeface="MS Mincho"/>
                <a:sym typeface="MS Mincho"/>
              </a:rPr>
              <a:t>1.6</a:t>
            </a:r>
            <a:r>
              <a:rPr lang="ja-JP" altLang="en-US" sz="1200" dirty="0">
                <a:latin typeface="MS Mincho"/>
                <a:ea typeface="MS Mincho"/>
                <a:cs typeface="MS Mincho"/>
                <a:sym typeface="MS Mincho"/>
              </a:rPr>
              <a:t>ポイント低く、脳疾患の割合は秋田県より</a:t>
            </a:r>
            <a:r>
              <a:rPr lang="en-US" altLang="ja-JP" sz="1200" dirty="0">
                <a:latin typeface="MS Mincho"/>
                <a:ea typeface="MS Mincho"/>
                <a:cs typeface="MS Mincho"/>
                <a:sym typeface="MS Mincho"/>
              </a:rPr>
              <a:t>1.2</a:t>
            </a:r>
            <a:r>
              <a:rPr lang="ja-JP" altLang="en-US" sz="1200" dirty="0">
                <a:latin typeface="MS Mincho"/>
                <a:ea typeface="MS Mincho"/>
                <a:cs typeface="MS Mincho"/>
                <a:sym typeface="MS Mincho"/>
              </a:rPr>
              <a:t>ポイント低くなっています。</a:t>
            </a:r>
            <a:r>
              <a:rPr lang="ja-JP" sz="1200" dirty="0">
                <a:latin typeface="MS Mincho"/>
                <a:ea typeface="MS Mincho"/>
                <a:cs typeface="MS Mincho"/>
                <a:sym typeface="MS Mincho"/>
              </a:rPr>
              <a:t>なお、死因はKDBで定義された6死因となっています。</a:t>
            </a:r>
            <a:endParaRPr sz="1200" b="0" i="0" u="none" strike="noStrike" cap="none" dirty="0">
              <a:latin typeface="MS Mincho"/>
              <a:ea typeface="MS Mincho"/>
              <a:cs typeface="MS Mincho"/>
              <a:sym typeface="MS Mincho"/>
            </a:endParaRPr>
          </a:p>
        </p:txBody>
      </p:sp>
    </p:spTree>
    <p:extLst>
      <p:ext uri="{BB962C8B-B14F-4D97-AF65-F5344CB8AC3E}">
        <p14:creationId xmlns:p14="http://schemas.microsoft.com/office/powerpoint/2010/main" val="3058140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860B08C-410B-40BF-A46E-05C6C8EDE40F}"/>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22</a:t>
            </a:fld>
            <a:endParaRPr lang="ja-JP" altLang="en-US" dirty="0"/>
          </a:p>
        </p:txBody>
      </p:sp>
      <p:sp>
        <p:nvSpPr>
          <p:cNvPr id="17" name="テキスト ボックス 16">
            <a:extLst>
              <a:ext uri="{FF2B5EF4-FFF2-40B4-BE49-F238E27FC236}">
                <a16:creationId xmlns:a16="http://schemas.microsoft.com/office/drawing/2014/main" id="{1998AEA3-1FCC-47E6-9D1B-C7516328285B}"/>
              </a:ext>
            </a:extLst>
          </p:cNvPr>
          <p:cNvSpPr txBox="1">
            <a:spLocks noChangeAspect="1"/>
          </p:cNvSpPr>
          <p:nvPr/>
        </p:nvSpPr>
        <p:spPr>
          <a:xfrm>
            <a:off x="165100" y="190500"/>
            <a:ext cx="6238800" cy="600790"/>
          </a:xfrm>
          <a:prstGeom prst="rect">
            <a:avLst/>
          </a:prstGeom>
          <a:noFill/>
          <a:ln>
            <a:noFill/>
          </a:ln>
        </p:spPr>
        <p:txBody>
          <a:bodyPr wrap="square" lIns="0" rIns="90000" rtlCol="0">
            <a:no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本市の平成</a:t>
            </a:r>
            <a:r>
              <a:rPr lang="en-US" altLang="ja-JP" sz="1200" dirty="0">
                <a:latin typeface="ＭＳ 明朝" panose="02020609040205080304" pitchFamily="17" charset="-128"/>
                <a:ea typeface="ＭＳ 明朝" panose="02020609040205080304" pitchFamily="17" charset="-128"/>
                <a:cs typeface="Times New Roman" pitchFamily="18" charset="0"/>
              </a:rPr>
              <a:t>30</a:t>
            </a:r>
            <a:r>
              <a:rPr lang="ja-JP" altLang="en-US" sz="1200" dirty="0">
                <a:latin typeface="ＭＳ 明朝" panose="02020609040205080304" pitchFamily="17" charset="-128"/>
                <a:ea typeface="ＭＳ 明朝" panose="02020609040205080304" pitchFamily="17" charset="-128"/>
                <a:cs typeface="Times New Roman" pitchFamily="18" charset="0"/>
              </a:rPr>
              <a:t>年度から令和</a:t>
            </a:r>
            <a:r>
              <a:rPr lang="en-US" altLang="ja-JP" sz="1200" dirty="0">
                <a:latin typeface="ＭＳ 明朝" panose="02020609040205080304" pitchFamily="17" charset="-128"/>
                <a:ea typeface="ＭＳ 明朝" panose="02020609040205080304" pitchFamily="17" charset="-128"/>
                <a:cs typeface="Times New Roman" pitchFamily="18" charset="0"/>
              </a:rPr>
              <a:t>4</a:t>
            </a:r>
            <a:r>
              <a:rPr lang="ja-JP" altLang="en-US" sz="1200" dirty="0">
                <a:latin typeface="ＭＳ 明朝" panose="02020609040205080304" pitchFamily="17" charset="-128"/>
                <a:ea typeface="ＭＳ 明朝" panose="02020609040205080304" pitchFamily="17" charset="-128"/>
                <a:cs typeface="Times New Roman" pitchFamily="18" charset="0"/>
              </a:rPr>
              <a:t>年度における</a:t>
            </a:r>
            <a:r>
              <a:rPr lang="ja-JP" altLang="ja-JP" sz="1200" dirty="0">
                <a:latin typeface="MS Mincho"/>
                <a:ea typeface="MS Mincho"/>
                <a:cs typeface="MS Mincho"/>
                <a:sym typeface="MS Mincho"/>
              </a:rPr>
              <a:t>標準化死亡比は</a:t>
            </a:r>
            <a:r>
              <a:rPr lang="ja-JP" altLang="en-US" sz="1200" dirty="0">
                <a:latin typeface="MS Mincho"/>
                <a:ea typeface="MS Mincho"/>
                <a:cs typeface="MS Mincho"/>
                <a:sym typeface="MS Mincho"/>
              </a:rPr>
              <a:t>、男性が減少傾向にあり、</a:t>
            </a:r>
            <a:endParaRPr lang="en-US" altLang="ja-JP" sz="1200" dirty="0">
              <a:latin typeface="MS Mincho"/>
              <a:ea typeface="MS Mincho"/>
              <a:cs typeface="MS Mincho"/>
              <a:sym typeface="MS Mincho"/>
            </a:endParaRPr>
          </a:p>
          <a:p>
            <a:pPr lvl="0" algn="just" fontAlgn="base">
              <a:lnSpc>
                <a:spcPct val="125000"/>
              </a:lnSpc>
              <a:spcBef>
                <a:spcPct val="0"/>
              </a:spcBef>
              <a:spcAft>
                <a:spcPct val="0"/>
              </a:spcAft>
            </a:pPr>
            <a:r>
              <a:rPr lang="ja-JP" altLang="en-US" sz="1200" dirty="0">
                <a:latin typeface="MS Mincho"/>
                <a:ea typeface="MS Mincho"/>
                <a:cs typeface="MS Mincho"/>
                <a:sym typeface="MS Mincho"/>
              </a:rPr>
              <a:t>女性が増加</a:t>
            </a:r>
            <a:r>
              <a:rPr lang="ja-JP" altLang="ja-JP" sz="1200" dirty="0">
                <a:latin typeface="MS Mincho"/>
                <a:ea typeface="MS Mincho"/>
                <a:cs typeface="MS Mincho"/>
                <a:sym typeface="MS Mincho"/>
              </a:rPr>
              <a:t>傾向にあり</a:t>
            </a:r>
            <a:r>
              <a:rPr kumimoji="0" lang="ja-JP" altLang="en-US" sz="1200" kern="0" dirty="0">
                <a:latin typeface="ＭＳ 明朝" panose="02020609040205080304" pitchFamily="17" charset="-128"/>
                <a:ea typeface="ＭＳ 明朝" panose="02020609040205080304" pitchFamily="17" charset="-128"/>
              </a:rPr>
              <a:t>ます。</a:t>
            </a:r>
            <a:endParaRPr lang="ja-JP" altLang="en-US" sz="1200" dirty="0">
              <a:highlight>
                <a:srgbClr val="D8E3F0"/>
              </a:highlight>
              <a:latin typeface="ＭＳ 明朝" panose="02020609040205080304" pitchFamily="17" charset="-128"/>
              <a:ea typeface="ＭＳ 明朝" panose="02020609040205080304" pitchFamily="17" charset="-128"/>
              <a:cs typeface="ＭＳ Ｐゴシック" pitchFamily="50" charset="-128"/>
            </a:endParaRPr>
          </a:p>
        </p:txBody>
      </p:sp>
      <p:sp>
        <p:nvSpPr>
          <p:cNvPr id="19" name="テキスト ボックス 18">
            <a:extLst>
              <a:ext uri="{FF2B5EF4-FFF2-40B4-BE49-F238E27FC236}">
                <a16:creationId xmlns:a16="http://schemas.microsoft.com/office/drawing/2014/main" id="{9B1FCC98-AA22-487E-BE18-04254A2486F5}"/>
              </a:ext>
            </a:extLst>
          </p:cNvPr>
          <p:cNvSpPr txBox="1">
            <a:spLocks noChangeAspect="1"/>
          </p:cNvSpPr>
          <p:nvPr/>
        </p:nvSpPr>
        <p:spPr>
          <a:xfrm>
            <a:off x="165100" y="2339752"/>
            <a:ext cx="6238800" cy="988208"/>
          </a:xfrm>
          <a:prstGeom prst="rect">
            <a:avLst/>
          </a:prstGeom>
          <a:noFill/>
          <a:ln>
            <a:noFill/>
          </a:ln>
        </p:spPr>
        <p:txBody>
          <a:bodyPr wrap="square" lIns="0" rIns="90000" rtlCol="0">
            <a:no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主たる死因の状況について、令和</a:t>
            </a:r>
            <a:r>
              <a:rPr lang="en-US" altLang="ja-JP" sz="1200" dirty="0">
                <a:latin typeface="ＭＳ 明朝" panose="02020609040205080304" pitchFamily="17" charset="-128"/>
                <a:ea typeface="ＭＳ 明朝" panose="02020609040205080304" pitchFamily="17" charset="-128"/>
                <a:cs typeface="Times New Roman" pitchFamily="18" charset="0"/>
              </a:rPr>
              <a:t>4</a:t>
            </a:r>
            <a:r>
              <a:rPr lang="ja-JP" altLang="en-US" sz="1200" dirty="0">
                <a:latin typeface="ＭＳ 明朝" panose="02020609040205080304" pitchFamily="17" charset="-128"/>
                <a:ea typeface="ＭＳ 明朝" panose="02020609040205080304" pitchFamily="17" charset="-128"/>
                <a:cs typeface="Times New Roman" pitchFamily="18" charset="0"/>
              </a:rPr>
              <a:t>年度を平成</a:t>
            </a:r>
            <a:r>
              <a:rPr lang="en-US" altLang="ja-JP" sz="1200" dirty="0">
                <a:latin typeface="ＭＳ 明朝" panose="02020609040205080304" pitchFamily="17" charset="-128"/>
                <a:ea typeface="ＭＳ 明朝" panose="02020609040205080304" pitchFamily="17" charset="-128"/>
                <a:cs typeface="Times New Roman" pitchFamily="18" charset="0"/>
              </a:rPr>
              <a:t>30</a:t>
            </a:r>
            <a:r>
              <a:rPr lang="ja-JP" altLang="en-US" sz="1200" dirty="0">
                <a:latin typeface="ＭＳ 明朝" panose="02020609040205080304" pitchFamily="17" charset="-128"/>
                <a:ea typeface="ＭＳ 明朝" panose="02020609040205080304" pitchFamily="17" charset="-128"/>
                <a:cs typeface="Times New Roman" pitchFamily="18" charset="0"/>
              </a:rPr>
              <a:t>年度と比較すると、人口総数が</a:t>
            </a:r>
            <a:r>
              <a:rPr lang="en-US" altLang="ja-JP" sz="1200" dirty="0">
                <a:latin typeface="ＭＳ 明朝" panose="02020609040205080304" pitchFamily="17" charset="-128"/>
                <a:ea typeface="ＭＳ 明朝" panose="02020609040205080304" pitchFamily="17" charset="-128"/>
                <a:cs typeface="Times New Roman" pitchFamily="18" charset="0"/>
              </a:rPr>
              <a:t>7.4%</a:t>
            </a:r>
            <a:r>
              <a:rPr lang="ja-JP" altLang="en-US" sz="1200" dirty="0">
                <a:latin typeface="ＭＳ 明朝" panose="02020609040205080304" pitchFamily="17" charset="-128"/>
                <a:ea typeface="ＭＳ 明朝" panose="02020609040205080304" pitchFamily="17" charset="-128"/>
                <a:cs typeface="Times New Roman" pitchFamily="18" charset="0"/>
              </a:rPr>
              <a:t>減少している中、高齢化率が高まっていることもあり、死亡者数は</a:t>
            </a:r>
            <a:r>
              <a:rPr lang="en-US" altLang="ja-JP" sz="1200" dirty="0">
                <a:latin typeface="ＭＳ 明朝" panose="02020609040205080304" pitchFamily="17" charset="-128"/>
                <a:ea typeface="ＭＳ 明朝" panose="02020609040205080304" pitchFamily="17" charset="-128"/>
                <a:cs typeface="Times New Roman" pitchFamily="18" charset="0"/>
              </a:rPr>
              <a:t>7</a:t>
            </a:r>
            <a:r>
              <a:rPr lang="ja-JP" altLang="en-US" sz="1200" dirty="0">
                <a:latin typeface="ＭＳ 明朝" panose="02020609040205080304" pitchFamily="17" charset="-128"/>
                <a:ea typeface="ＭＳ 明朝" panose="02020609040205080304" pitchFamily="17" charset="-128"/>
                <a:cs typeface="Times New Roman" pitchFamily="18" charset="0"/>
              </a:rPr>
              <a:t>人減少、</a:t>
            </a:r>
            <a:r>
              <a:rPr lang="en-US" altLang="ja-JP" sz="1200" dirty="0">
                <a:latin typeface="ＭＳ 明朝" panose="02020609040205080304" pitchFamily="17" charset="-128"/>
                <a:ea typeface="ＭＳ 明朝" panose="02020609040205080304" pitchFamily="17" charset="-128"/>
                <a:cs typeface="Times New Roman" pitchFamily="18" charset="0"/>
              </a:rPr>
              <a:t>3.5%</a:t>
            </a:r>
            <a:r>
              <a:rPr lang="ja-JP" altLang="en-US" sz="1200" dirty="0">
                <a:latin typeface="ＭＳ 明朝" panose="02020609040205080304" pitchFamily="17" charset="-128"/>
                <a:ea typeface="ＭＳ 明朝" panose="02020609040205080304" pitchFamily="17" charset="-128"/>
                <a:cs typeface="Times New Roman" pitchFamily="18" charset="0"/>
              </a:rPr>
              <a:t>減少となっています。脳疾患を死因とする人数</a:t>
            </a:r>
            <a:r>
              <a:rPr lang="en-US" altLang="ja-JP" sz="1200" dirty="0">
                <a:latin typeface="ＭＳ 明朝" panose="02020609040205080304" pitchFamily="17" charset="-128"/>
                <a:ea typeface="ＭＳ 明朝" panose="02020609040205080304" pitchFamily="17" charset="-128"/>
                <a:cs typeface="Times New Roman" pitchFamily="18" charset="0"/>
              </a:rPr>
              <a:t>32</a:t>
            </a:r>
            <a:r>
              <a:rPr lang="ja-JP" altLang="en-US" sz="1200" dirty="0">
                <a:latin typeface="ＭＳ 明朝" panose="02020609040205080304" pitchFamily="17" charset="-128"/>
                <a:ea typeface="ＭＳ 明朝" panose="02020609040205080304" pitchFamily="17" charset="-128"/>
                <a:cs typeface="Times New Roman" pitchFamily="18" charset="0"/>
              </a:rPr>
              <a:t>人は平成</a:t>
            </a:r>
            <a:r>
              <a:rPr lang="en-US" altLang="ja-JP" sz="1200" dirty="0">
                <a:latin typeface="ＭＳ 明朝" panose="02020609040205080304" pitchFamily="17" charset="-128"/>
                <a:ea typeface="ＭＳ 明朝" panose="02020609040205080304" pitchFamily="17" charset="-128"/>
                <a:cs typeface="Times New Roman" pitchFamily="18" charset="0"/>
              </a:rPr>
              <a:t>30</a:t>
            </a:r>
            <a:r>
              <a:rPr lang="ja-JP" altLang="en-US" sz="1200" dirty="0">
                <a:latin typeface="ＭＳ 明朝" panose="02020609040205080304" pitchFamily="17" charset="-128"/>
                <a:ea typeface="ＭＳ 明朝" panose="02020609040205080304" pitchFamily="17" charset="-128"/>
                <a:cs typeface="Times New Roman" pitchFamily="18" charset="0"/>
              </a:rPr>
              <a:t>年度</a:t>
            </a:r>
            <a:r>
              <a:rPr lang="en-US" altLang="ja-JP" sz="1200" dirty="0">
                <a:latin typeface="ＭＳ 明朝" panose="02020609040205080304" pitchFamily="17" charset="-128"/>
                <a:ea typeface="ＭＳ 明朝" panose="02020609040205080304" pitchFamily="17" charset="-128"/>
                <a:cs typeface="Times New Roman" pitchFamily="18" charset="0"/>
              </a:rPr>
              <a:t>39</a:t>
            </a:r>
            <a:r>
              <a:rPr lang="ja-JP" altLang="en-US" sz="1200" dirty="0">
                <a:latin typeface="ＭＳ 明朝" panose="02020609040205080304" pitchFamily="17" charset="-128"/>
                <a:ea typeface="ＭＳ 明朝" panose="02020609040205080304" pitchFamily="17" charset="-128"/>
                <a:cs typeface="Times New Roman" pitchFamily="18" charset="0"/>
              </a:rPr>
              <a:t>人より</a:t>
            </a:r>
            <a:r>
              <a:rPr lang="en-US" altLang="ja-JP" sz="1200" dirty="0">
                <a:latin typeface="ＭＳ 明朝" panose="02020609040205080304" pitchFamily="17" charset="-128"/>
                <a:ea typeface="ＭＳ 明朝" panose="02020609040205080304" pitchFamily="17" charset="-128"/>
                <a:cs typeface="Times New Roman" pitchFamily="18" charset="0"/>
              </a:rPr>
              <a:t>7</a:t>
            </a:r>
            <a:r>
              <a:rPr lang="ja-JP" altLang="en-US" sz="1200" dirty="0">
                <a:latin typeface="ＭＳ 明朝" panose="02020609040205080304" pitchFamily="17" charset="-128"/>
                <a:ea typeface="ＭＳ 明朝" panose="02020609040205080304" pitchFamily="17" charset="-128"/>
                <a:cs typeface="Times New Roman" pitchFamily="18" charset="0"/>
              </a:rPr>
              <a:t>人減少しており、悪性新生物を死因とする人数</a:t>
            </a:r>
            <a:r>
              <a:rPr lang="en-US" altLang="ja-JP" sz="1200" dirty="0">
                <a:latin typeface="ＭＳ 明朝" panose="02020609040205080304" pitchFamily="17" charset="-128"/>
                <a:ea typeface="ＭＳ 明朝" panose="02020609040205080304" pitchFamily="17" charset="-128"/>
                <a:cs typeface="Times New Roman" pitchFamily="18" charset="0"/>
              </a:rPr>
              <a:t>95</a:t>
            </a:r>
            <a:r>
              <a:rPr lang="ja-JP" altLang="en-US" sz="1200" dirty="0">
                <a:latin typeface="ＭＳ 明朝" panose="02020609040205080304" pitchFamily="17" charset="-128"/>
                <a:ea typeface="ＭＳ 明朝" panose="02020609040205080304" pitchFamily="17" charset="-128"/>
                <a:cs typeface="Times New Roman" pitchFamily="18" charset="0"/>
              </a:rPr>
              <a:t>人は平成</a:t>
            </a:r>
            <a:r>
              <a:rPr lang="en-US" altLang="ja-JP" sz="1200" dirty="0">
                <a:latin typeface="ＭＳ 明朝" panose="02020609040205080304" pitchFamily="17" charset="-128"/>
                <a:ea typeface="ＭＳ 明朝" panose="02020609040205080304" pitchFamily="17" charset="-128"/>
                <a:cs typeface="Times New Roman" pitchFamily="18" charset="0"/>
              </a:rPr>
              <a:t>30</a:t>
            </a:r>
            <a:r>
              <a:rPr lang="ja-JP" altLang="en-US" sz="1200" dirty="0">
                <a:latin typeface="ＭＳ 明朝" panose="02020609040205080304" pitchFamily="17" charset="-128"/>
                <a:ea typeface="ＭＳ 明朝" panose="02020609040205080304" pitchFamily="17" charset="-128"/>
                <a:cs typeface="Times New Roman" pitchFamily="18" charset="0"/>
              </a:rPr>
              <a:t>年度</a:t>
            </a:r>
            <a:r>
              <a:rPr lang="en-US" altLang="ja-JP" sz="1200" dirty="0">
                <a:latin typeface="ＭＳ 明朝" panose="02020609040205080304" pitchFamily="17" charset="-128"/>
                <a:ea typeface="ＭＳ 明朝" panose="02020609040205080304" pitchFamily="17" charset="-128"/>
                <a:cs typeface="Times New Roman" pitchFamily="18" charset="0"/>
              </a:rPr>
              <a:t>101</a:t>
            </a:r>
            <a:r>
              <a:rPr lang="ja-JP" altLang="en-US" sz="1200" dirty="0">
                <a:latin typeface="ＭＳ 明朝" panose="02020609040205080304" pitchFamily="17" charset="-128"/>
                <a:ea typeface="ＭＳ 明朝" panose="02020609040205080304" pitchFamily="17" charset="-128"/>
                <a:cs typeface="Times New Roman" pitchFamily="18" charset="0"/>
              </a:rPr>
              <a:t>人より</a:t>
            </a:r>
            <a:r>
              <a:rPr lang="en-US" altLang="ja-JP" sz="1200" dirty="0">
                <a:latin typeface="ＭＳ 明朝" panose="02020609040205080304" pitchFamily="17" charset="-128"/>
                <a:ea typeface="ＭＳ 明朝" panose="02020609040205080304" pitchFamily="17" charset="-128"/>
                <a:cs typeface="Times New Roman" pitchFamily="18" charset="0"/>
              </a:rPr>
              <a:t>6</a:t>
            </a:r>
            <a:r>
              <a:rPr lang="ja-JP" altLang="en-US" sz="1200" dirty="0">
                <a:latin typeface="ＭＳ 明朝" panose="02020609040205080304" pitchFamily="17" charset="-128"/>
                <a:ea typeface="ＭＳ 明朝" panose="02020609040205080304" pitchFamily="17" charset="-128"/>
                <a:cs typeface="Times New Roman" pitchFamily="18" charset="0"/>
              </a:rPr>
              <a:t>人減少しています。一方で、腎不全を死因とする人数</a:t>
            </a:r>
            <a:r>
              <a:rPr lang="en-US" altLang="ja-JP" sz="1200" dirty="0">
                <a:latin typeface="ＭＳ 明朝" panose="02020609040205080304" pitchFamily="17" charset="-128"/>
                <a:ea typeface="ＭＳ 明朝" panose="02020609040205080304" pitchFamily="17" charset="-128"/>
                <a:cs typeface="Times New Roman" pitchFamily="18" charset="0"/>
              </a:rPr>
              <a:t>9</a:t>
            </a:r>
            <a:r>
              <a:rPr lang="ja-JP" altLang="en-US" sz="1200" dirty="0">
                <a:latin typeface="ＭＳ 明朝" panose="02020609040205080304" pitchFamily="17" charset="-128"/>
                <a:ea typeface="ＭＳ 明朝" panose="02020609040205080304" pitchFamily="17" charset="-128"/>
                <a:cs typeface="Times New Roman" pitchFamily="18" charset="0"/>
              </a:rPr>
              <a:t>人は平成</a:t>
            </a:r>
            <a:r>
              <a:rPr lang="en-US" altLang="ja-JP" sz="1200" dirty="0">
                <a:latin typeface="ＭＳ 明朝" panose="02020609040205080304" pitchFamily="17" charset="-128"/>
                <a:ea typeface="ＭＳ 明朝" panose="02020609040205080304" pitchFamily="17" charset="-128"/>
                <a:cs typeface="Times New Roman" pitchFamily="18" charset="0"/>
              </a:rPr>
              <a:t>30</a:t>
            </a:r>
            <a:r>
              <a:rPr lang="ja-JP" altLang="en-US" sz="1200" dirty="0">
                <a:latin typeface="ＭＳ 明朝" panose="02020609040205080304" pitchFamily="17" charset="-128"/>
                <a:ea typeface="ＭＳ 明朝" panose="02020609040205080304" pitchFamily="17" charset="-128"/>
                <a:cs typeface="Times New Roman" pitchFamily="18" charset="0"/>
              </a:rPr>
              <a:t>年度</a:t>
            </a:r>
            <a:r>
              <a:rPr lang="en-US" altLang="ja-JP" sz="1200" dirty="0">
                <a:latin typeface="ＭＳ 明朝" panose="02020609040205080304" pitchFamily="17" charset="-128"/>
                <a:ea typeface="ＭＳ 明朝" panose="02020609040205080304" pitchFamily="17" charset="-128"/>
                <a:cs typeface="Times New Roman" pitchFamily="18" charset="0"/>
              </a:rPr>
              <a:t>3</a:t>
            </a:r>
            <a:r>
              <a:rPr lang="ja-JP" altLang="en-US" sz="1200" dirty="0">
                <a:latin typeface="ＭＳ 明朝" panose="02020609040205080304" pitchFamily="17" charset="-128"/>
                <a:ea typeface="ＭＳ 明朝" panose="02020609040205080304" pitchFamily="17" charset="-128"/>
                <a:cs typeface="Times New Roman" pitchFamily="18" charset="0"/>
              </a:rPr>
              <a:t>人より</a:t>
            </a:r>
            <a:r>
              <a:rPr lang="en-US" altLang="ja-JP" sz="1200" dirty="0">
                <a:latin typeface="ＭＳ 明朝" panose="02020609040205080304" pitchFamily="17" charset="-128"/>
                <a:ea typeface="ＭＳ 明朝" panose="02020609040205080304" pitchFamily="17" charset="-128"/>
                <a:cs typeface="Times New Roman" pitchFamily="18" charset="0"/>
              </a:rPr>
              <a:t>6</a:t>
            </a:r>
            <a:r>
              <a:rPr lang="ja-JP" altLang="en-US" sz="1200" dirty="0">
                <a:latin typeface="ＭＳ 明朝" panose="02020609040205080304" pitchFamily="17" charset="-128"/>
                <a:ea typeface="ＭＳ 明朝" panose="02020609040205080304" pitchFamily="17" charset="-128"/>
                <a:cs typeface="Times New Roman" pitchFamily="18" charset="0"/>
              </a:rPr>
              <a:t>人増加しており、心臓病を死因とする人数</a:t>
            </a:r>
            <a:r>
              <a:rPr lang="en-US" altLang="ja-JP" sz="1200" dirty="0">
                <a:latin typeface="ＭＳ 明朝" panose="02020609040205080304" pitchFamily="17" charset="-128"/>
                <a:ea typeface="ＭＳ 明朝" panose="02020609040205080304" pitchFamily="17" charset="-128"/>
                <a:cs typeface="Times New Roman" pitchFamily="18" charset="0"/>
              </a:rPr>
              <a:t>56</a:t>
            </a:r>
            <a:r>
              <a:rPr lang="ja-JP" altLang="en-US" sz="1200" dirty="0">
                <a:latin typeface="ＭＳ 明朝" panose="02020609040205080304" pitchFamily="17" charset="-128"/>
                <a:ea typeface="ＭＳ 明朝" panose="02020609040205080304" pitchFamily="17" charset="-128"/>
                <a:cs typeface="Times New Roman" pitchFamily="18" charset="0"/>
              </a:rPr>
              <a:t>人は</a:t>
            </a:r>
            <a:r>
              <a:rPr kumimoji="0" lang="ja-JP" altLang="en-US" sz="1200" kern="0" dirty="0">
                <a:solidFill>
                  <a:prstClr val="black"/>
                </a:solidFill>
                <a:latin typeface="ＭＳ 明朝" panose="02020609040205080304" pitchFamily="17" charset="-128"/>
                <a:ea typeface="ＭＳ 明朝" panose="02020609040205080304" pitchFamily="17" charset="-128"/>
              </a:rPr>
              <a:t>平成</a:t>
            </a:r>
            <a:r>
              <a:rPr kumimoji="0" lang="en-US" altLang="ja-JP" sz="1200" kern="0" dirty="0">
                <a:solidFill>
                  <a:prstClr val="black"/>
                </a:solidFill>
                <a:latin typeface="ＭＳ 明朝" panose="02020609040205080304" pitchFamily="17" charset="-128"/>
                <a:ea typeface="ＭＳ 明朝" panose="02020609040205080304" pitchFamily="17" charset="-128"/>
              </a:rPr>
              <a:t>30</a:t>
            </a:r>
            <a:r>
              <a:rPr kumimoji="0" lang="ja-JP" altLang="en-US" sz="1200" kern="0" dirty="0">
                <a:solidFill>
                  <a:prstClr val="black"/>
                </a:solidFill>
                <a:latin typeface="ＭＳ 明朝" panose="02020609040205080304" pitchFamily="17" charset="-128"/>
                <a:ea typeface="ＭＳ 明朝" panose="02020609040205080304" pitchFamily="17" charset="-128"/>
              </a:rPr>
              <a:t>年度</a:t>
            </a:r>
            <a:r>
              <a:rPr lang="en-US" altLang="ja-JP" sz="1200" dirty="0">
                <a:latin typeface="ＭＳ 明朝" panose="02020609040205080304" pitchFamily="17" charset="-128"/>
                <a:ea typeface="ＭＳ 明朝" panose="02020609040205080304" pitchFamily="17" charset="-128"/>
                <a:cs typeface="Times New Roman" pitchFamily="18" charset="0"/>
              </a:rPr>
              <a:t>53</a:t>
            </a:r>
            <a:r>
              <a:rPr lang="ja-JP" altLang="en-US" sz="1200" dirty="0">
                <a:latin typeface="ＭＳ 明朝" panose="02020609040205080304" pitchFamily="17" charset="-128"/>
                <a:ea typeface="ＭＳ 明朝" panose="02020609040205080304" pitchFamily="17" charset="-128"/>
                <a:cs typeface="Times New Roman" pitchFamily="18" charset="0"/>
              </a:rPr>
              <a:t>人より</a:t>
            </a:r>
            <a:r>
              <a:rPr lang="en-US" altLang="ja-JP" sz="1200" dirty="0">
                <a:latin typeface="ＭＳ 明朝" panose="02020609040205080304" pitchFamily="17" charset="-128"/>
                <a:ea typeface="ＭＳ 明朝" panose="02020609040205080304" pitchFamily="17" charset="-128"/>
                <a:cs typeface="Times New Roman" pitchFamily="18" charset="0"/>
              </a:rPr>
              <a:t>3</a:t>
            </a:r>
            <a:r>
              <a:rPr lang="ja-JP" altLang="en-US" sz="1200" dirty="0">
                <a:latin typeface="ＭＳ 明朝" panose="02020609040205080304" pitchFamily="17" charset="-128"/>
                <a:ea typeface="ＭＳ 明朝" panose="02020609040205080304" pitchFamily="17" charset="-128"/>
                <a:cs typeface="Times New Roman" pitchFamily="18" charset="0"/>
              </a:rPr>
              <a:t>人増加しています。</a:t>
            </a:r>
            <a:endParaRPr lang="ja-JP" altLang="en-US" sz="1200" dirty="0">
              <a:latin typeface="ＭＳ 明朝" panose="02020609040205080304" pitchFamily="17" charset="-128"/>
              <a:ea typeface="ＭＳ 明朝" panose="02020609040205080304" pitchFamily="17" charset="-128"/>
              <a:cs typeface="ＭＳ Ｐゴシック" pitchFamily="50" charset="-128"/>
            </a:endParaRPr>
          </a:p>
        </p:txBody>
      </p:sp>
      <p:sp>
        <p:nvSpPr>
          <p:cNvPr id="20" name="Rectangle 5">
            <a:extLst>
              <a:ext uri="{FF2B5EF4-FFF2-40B4-BE49-F238E27FC236}">
                <a16:creationId xmlns:a16="http://schemas.microsoft.com/office/drawing/2014/main" id="{FBC12AB3-489B-457C-AF10-F906C0649D15}"/>
              </a:ext>
            </a:extLst>
          </p:cNvPr>
          <p:cNvSpPr>
            <a:spLocks noChangeAspect="1" noChangeArrowheads="1"/>
          </p:cNvSpPr>
          <p:nvPr/>
        </p:nvSpPr>
        <p:spPr bwMode="auto">
          <a:xfrm>
            <a:off x="165100" y="706718"/>
            <a:ext cx="1937538" cy="314234"/>
          </a:xfrm>
          <a:prstGeom prst="rect">
            <a:avLst/>
          </a:prstGeom>
          <a:noFill/>
          <a:ln>
            <a:noFill/>
          </a:ln>
        </p:spPr>
        <p:txBody>
          <a:bodyPr wrap="none" lIns="0" tIns="34017" rIns="90000" rtlCol="0" anchor="ctr">
            <a:spAutoFit/>
          </a:bodyPr>
          <a:lstStyle/>
          <a:p>
            <a:pPr defTabSz="864017">
              <a:lnSpc>
                <a:spcPct val="150000"/>
              </a:lnSpc>
            </a:pPr>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年度･男女別 標準化死亡比</a:t>
            </a:r>
            <a:endParaRPr kumimoji="0" lang="en-US" altLang="ja-JP" sz="1200" kern="0" dirty="0">
              <a:solidFill>
                <a:sysClr val="windowText" lastClr="000000"/>
              </a:solidFill>
              <a:latin typeface="ＭＳ 明朝" panose="02020609040205080304" pitchFamily="17" charset="-128"/>
              <a:ea typeface="ＭＳ 明朝" panose="02020609040205080304" pitchFamily="17" charset="-128"/>
            </a:endParaRPr>
          </a:p>
        </p:txBody>
      </p:sp>
      <p:sp>
        <p:nvSpPr>
          <p:cNvPr id="23" name="注釈文章 9">
            <a:extLst>
              <a:ext uri="{FF2B5EF4-FFF2-40B4-BE49-F238E27FC236}">
                <a16:creationId xmlns:a16="http://schemas.microsoft.com/office/drawing/2014/main" id="{B8690847-51ED-439F-971D-C27776074E8F}"/>
              </a:ext>
            </a:extLst>
          </p:cNvPr>
          <p:cNvSpPr txBox="1">
            <a:spLocks/>
          </p:cNvSpPr>
          <p:nvPr/>
        </p:nvSpPr>
        <p:spPr>
          <a:xfrm>
            <a:off x="170434" y="2016995"/>
            <a:ext cx="2912164" cy="215444"/>
          </a:xfrm>
          <a:prstGeom prst="rect">
            <a:avLst/>
          </a:prstGeom>
          <a:noFill/>
        </p:spPr>
        <p:txBody>
          <a:bodyPr wrap="none" lIns="0" rIns="90000" rtlCol="0">
            <a:spAutoFit/>
          </a:bodyPr>
          <a:lstStyle>
            <a:defPPr>
              <a:defRPr lang="ja-JP"/>
            </a:defPPr>
            <a:lvl1pPr>
              <a:defRPr sz="800">
                <a:latin typeface="ＭＳ 明朝" panose="02020609040205080304" pitchFamily="17" charset="-128"/>
                <a:ea typeface="ＭＳ 明朝" panose="02020609040205080304" pitchFamily="17" charset="-128"/>
              </a:defRPr>
            </a:lvl1pPr>
          </a:lstStyle>
          <a:p>
            <a:r>
              <a:rPr lang="ja-JP" altLang="en-US" dirty="0"/>
              <a:t>出典</a:t>
            </a:r>
            <a:r>
              <a:rPr lang="en-US" altLang="ja-JP" dirty="0"/>
              <a:t>:</a:t>
            </a:r>
            <a:r>
              <a:rPr lang="ja-JP" altLang="en-US" dirty="0"/>
              <a:t>国保データベース</a:t>
            </a:r>
            <a:r>
              <a:rPr lang="en-US" altLang="ja-JP" dirty="0"/>
              <a:t>(KDB)</a:t>
            </a:r>
            <a:r>
              <a:rPr lang="ja-JP" altLang="en-US" dirty="0"/>
              <a:t>システム </a:t>
            </a:r>
            <a:r>
              <a:rPr lang="en-US" altLang="ja-JP" dirty="0"/>
              <a:t>｢</a:t>
            </a:r>
            <a:r>
              <a:rPr lang="ja-JP" altLang="en-US" dirty="0"/>
              <a:t>地域の全体像の把握</a:t>
            </a:r>
            <a:r>
              <a:rPr lang="en-US" altLang="ja-JP" dirty="0"/>
              <a:t>｣</a:t>
            </a:r>
            <a:endParaRPr lang="ja-JP" altLang="en-US" dirty="0"/>
          </a:p>
        </p:txBody>
      </p:sp>
      <p:sp>
        <p:nvSpPr>
          <p:cNvPr id="25" name="Rectangle 5">
            <a:extLst>
              <a:ext uri="{FF2B5EF4-FFF2-40B4-BE49-F238E27FC236}">
                <a16:creationId xmlns:a16="http://schemas.microsoft.com/office/drawing/2014/main" id="{3DCEF334-36CC-2F61-EB72-10E96835596D}"/>
              </a:ext>
            </a:extLst>
          </p:cNvPr>
          <p:cNvSpPr>
            <a:spLocks noChangeAspect="1" noChangeArrowheads="1"/>
          </p:cNvSpPr>
          <p:nvPr/>
        </p:nvSpPr>
        <p:spPr bwMode="auto">
          <a:xfrm>
            <a:off x="165100" y="3832451"/>
            <a:ext cx="1860594" cy="314234"/>
          </a:xfrm>
          <a:prstGeom prst="rect">
            <a:avLst/>
          </a:prstGeom>
          <a:noFill/>
          <a:ln>
            <a:noFill/>
          </a:ln>
        </p:spPr>
        <p:txBody>
          <a:bodyPr wrap="none" lIns="0" tIns="34017" rIns="90000" rtlCol="0" anchor="ctr">
            <a:spAutoFit/>
          </a:bodyPr>
          <a:lstStyle/>
          <a:p>
            <a:pPr defTabSz="864017">
              <a:lnSpc>
                <a:spcPct val="150000"/>
              </a:lnSpc>
            </a:pPr>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年度別 主たる死因の状況</a:t>
            </a:r>
            <a:endParaRPr kumimoji="0" lang="en-US" altLang="ja-JP" sz="1200" kern="0" dirty="0">
              <a:solidFill>
                <a:sysClr val="windowText" lastClr="000000"/>
              </a:solidFill>
              <a:latin typeface="ＭＳ 明朝" panose="02020609040205080304" pitchFamily="17" charset="-128"/>
              <a:ea typeface="ＭＳ 明朝" panose="02020609040205080304" pitchFamily="17" charset="-128"/>
            </a:endParaRPr>
          </a:p>
        </p:txBody>
      </p:sp>
      <p:sp>
        <p:nvSpPr>
          <p:cNvPr id="26" name="注釈文章 9">
            <a:extLst>
              <a:ext uri="{FF2B5EF4-FFF2-40B4-BE49-F238E27FC236}">
                <a16:creationId xmlns:a16="http://schemas.microsoft.com/office/drawing/2014/main" id="{FF3EA363-E494-2454-C7DB-DE1C3D4FB905}"/>
              </a:ext>
            </a:extLst>
          </p:cNvPr>
          <p:cNvSpPr txBox="1">
            <a:spLocks/>
          </p:cNvSpPr>
          <p:nvPr/>
        </p:nvSpPr>
        <p:spPr>
          <a:xfrm>
            <a:off x="170434" y="5899491"/>
            <a:ext cx="2912164" cy="215444"/>
          </a:xfrm>
          <a:prstGeom prst="rect">
            <a:avLst/>
          </a:prstGeom>
          <a:noFill/>
        </p:spPr>
        <p:txBody>
          <a:bodyPr wrap="none" lIns="0" rIns="90000" rtlCol="0">
            <a:spAutoFit/>
          </a:bodyPr>
          <a:lstStyle>
            <a:defPPr>
              <a:defRPr lang="ja-JP"/>
            </a:defPPr>
            <a:lvl1pPr>
              <a:defRPr sz="800">
                <a:latin typeface="ＭＳ 明朝" panose="02020609040205080304" pitchFamily="17" charset="-128"/>
                <a:ea typeface="ＭＳ 明朝" panose="02020609040205080304" pitchFamily="17" charset="-128"/>
              </a:defRPr>
            </a:lvl1pPr>
          </a:lstStyle>
          <a:p>
            <a:r>
              <a:rPr lang="ja-JP" altLang="en-US" dirty="0"/>
              <a:t>出典</a:t>
            </a:r>
            <a:r>
              <a:rPr lang="en-US" altLang="ja-JP" dirty="0"/>
              <a:t>:</a:t>
            </a:r>
            <a:r>
              <a:rPr lang="ja-JP" altLang="en-US" dirty="0"/>
              <a:t>国保データベース</a:t>
            </a:r>
            <a:r>
              <a:rPr lang="en-US" altLang="ja-JP" dirty="0"/>
              <a:t>(KDB)</a:t>
            </a:r>
            <a:r>
              <a:rPr lang="ja-JP" altLang="en-US" dirty="0"/>
              <a:t>システム </a:t>
            </a:r>
            <a:r>
              <a:rPr lang="en-US" altLang="ja-JP" dirty="0"/>
              <a:t>｢</a:t>
            </a:r>
            <a:r>
              <a:rPr lang="ja-JP" altLang="en-US" dirty="0"/>
              <a:t>地域の全体像の把握</a:t>
            </a:r>
            <a:r>
              <a:rPr lang="en-US" altLang="ja-JP" dirty="0"/>
              <a:t>｣</a:t>
            </a:r>
            <a:endParaRPr lang="ja-JP" altLang="en-US" dirty="0"/>
          </a:p>
        </p:txBody>
      </p:sp>
      <p:sp>
        <p:nvSpPr>
          <p:cNvPr id="27" name="Rectangle 5">
            <a:extLst>
              <a:ext uri="{FF2B5EF4-FFF2-40B4-BE49-F238E27FC236}">
                <a16:creationId xmlns:a16="http://schemas.microsoft.com/office/drawing/2014/main" id="{5A9CF313-1E52-94A1-0C1F-EF9E9ECF75FF}"/>
              </a:ext>
            </a:extLst>
          </p:cNvPr>
          <p:cNvSpPr>
            <a:spLocks noChangeAspect="1" noChangeArrowheads="1"/>
          </p:cNvSpPr>
          <p:nvPr/>
        </p:nvSpPr>
        <p:spPr bwMode="auto">
          <a:xfrm>
            <a:off x="173336" y="6137591"/>
            <a:ext cx="1860594" cy="314234"/>
          </a:xfrm>
          <a:prstGeom prst="rect">
            <a:avLst/>
          </a:prstGeom>
          <a:noFill/>
          <a:ln>
            <a:noFill/>
          </a:ln>
        </p:spPr>
        <p:txBody>
          <a:bodyPr wrap="none" lIns="0" tIns="34017" rIns="90000" rtlCol="0" anchor="ctr">
            <a:spAutoFit/>
          </a:bodyPr>
          <a:lstStyle/>
          <a:p>
            <a:pPr defTabSz="864017">
              <a:lnSpc>
                <a:spcPct val="150000"/>
              </a:lnSpc>
            </a:pPr>
            <a:r>
              <a:rPr kumimoji="0" lang="ja-JP" altLang="en-US" sz="1200" kern="0" dirty="0">
                <a:solidFill>
                  <a:sysClr val="windowText" lastClr="000000"/>
                </a:solidFill>
                <a:latin typeface="ＭＳ 明朝" panose="02020609040205080304" pitchFamily="17" charset="-128"/>
                <a:ea typeface="ＭＳ 明朝" panose="02020609040205080304" pitchFamily="17" charset="-128"/>
              </a:rPr>
              <a:t>年度別 主たる死因の割合</a:t>
            </a:r>
            <a:endParaRPr kumimoji="0" lang="en-US" altLang="ja-JP" sz="1200" kern="0" dirty="0">
              <a:solidFill>
                <a:sysClr val="windowText" lastClr="000000"/>
              </a:solidFill>
              <a:latin typeface="ＭＳ 明朝" panose="02020609040205080304" pitchFamily="17" charset="-128"/>
              <a:ea typeface="ＭＳ 明朝" panose="02020609040205080304" pitchFamily="17" charset="-128"/>
            </a:endParaRPr>
          </a:p>
        </p:txBody>
      </p:sp>
      <p:sp>
        <p:nvSpPr>
          <p:cNvPr id="28" name="注釈文章 9">
            <a:extLst>
              <a:ext uri="{FF2B5EF4-FFF2-40B4-BE49-F238E27FC236}">
                <a16:creationId xmlns:a16="http://schemas.microsoft.com/office/drawing/2014/main" id="{B84574B3-78ED-3C7E-D1AF-A6D10348535C}"/>
              </a:ext>
            </a:extLst>
          </p:cNvPr>
          <p:cNvSpPr txBox="1">
            <a:spLocks noChangeAspect="1"/>
          </p:cNvSpPr>
          <p:nvPr/>
        </p:nvSpPr>
        <p:spPr>
          <a:xfrm>
            <a:off x="192024" y="8821052"/>
            <a:ext cx="2912164" cy="215444"/>
          </a:xfrm>
          <a:prstGeom prst="rect">
            <a:avLst/>
          </a:prstGeom>
          <a:noFill/>
        </p:spPr>
        <p:txBody>
          <a:bodyPr wrap="none" lIns="0" rIns="90000" rtlCol="0">
            <a:spAutoFit/>
          </a:bodyPr>
          <a:lstStyle>
            <a:defPPr>
              <a:defRPr lang="ja-JP"/>
            </a:defPPr>
            <a:lvl1pPr>
              <a:defRPr sz="800">
                <a:latin typeface="ＭＳ 明朝" panose="02020609040205080304" pitchFamily="17" charset="-128"/>
                <a:ea typeface="ＭＳ 明朝" panose="02020609040205080304" pitchFamily="17" charset="-128"/>
              </a:defRPr>
            </a:lvl1pPr>
          </a:lstStyle>
          <a:p>
            <a:r>
              <a:rPr lang="ja-JP" altLang="en-US" dirty="0"/>
              <a:t>出典</a:t>
            </a:r>
            <a:r>
              <a:rPr lang="en-US" altLang="ja-JP" dirty="0"/>
              <a:t>:</a:t>
            </a:r>
            <a:r>
              <a:rPr lang="ja-JP" altLang="en-US" dirty="0"/>
              <a:t>国保データベース</a:t>
            </a:r>
            <a:r>
              <a:rPr lang="en-US" altLang="ja-JP" dirty="0"/>
              <a:t>(KDB)</a:t>
            </a:r>
            <a:r>
              <a:rPr lang="ja-JP" altLang="en-US" dirty="0"/>
              <a:t>システム </a:t>
            </a:r>
            <a:r>
              <a:rPr lang="en-US" altLang="ja-JP" dirty="0"/>
              <a:t>｢</a:t>
            </a:r>
            <a:r>
              <a:rPr lang="ja-JP" altLang="en-US" dirty="0"/>
              <a:t>地域の全体像の把握</a:t>
            </a:r>
            <a:r>
              <a:rPr lang="en-US" altLang="ja-JP" dirty="0"/>
              <a:t>｣</a:t>
            </a:r>
            <a:endParaRPr lang="ja-JP" altLang="en-US" dirty="0"/>
          </a:p>
        </p:txBody>
      </p:sp>
      <p:pic>
        <p:nvPicPr>
          <p:cNvPr id="3" name="table61">
            <a:extLst>
              <a:ext uri="{FF2B5EF4-FFF2-40B4-BE49-F238E27FC236}">
                <a16:creationId xmlns:a16="http://schemas.microsoft.com/office/drawing/2014/main" id="{ADDE27ED-B643-4E9E-8D2B-FD8949A097D4}"/>
              </a:ext>
            </a:extLst>
          </p:cNvPr>
          <p:cNvPicPr>
            <a:picLocks/>
          </p:cNvPicPr>
          <p:nvPr/>
        </p:nvPicPr>
        <p:blipFill>
          <a:blip r:embed="rId2"/>
          <a:stretch>
            <a:fillRect/>
          </a:stretch>
        </p:blipFill>
        <p:spPr>
          <a:xfrm>
            <a:off x="165100" y="1003300"/>
            <a:ext cx="5194300" cy="1028700"/>
          </a:xfrm>
          <a:prstGeom prst="rect">
            <a:avLst/>
          </a:prstGeom>
        </p:spPr>
      </p:pic>
      <p:pic>
        <p:nvPicPr>
          <p:cNvPr id="4" name="table62">
            <a:extLst>
              <a:ext uri="{FF2B5EF4-FFF2-40B4-BE49-F238E27FC236}">
                <a16:creationId xmlns:a16="http://schemas.microsoft.com/office/drawing/2014/main" id="{6DE0C85B-A002-4B4B-994B-446BD6317248}"/>
              </a:ext>
            </a:extLst>
          </p:cNvPr>
          <p:cNvPicPr>
            <a:picLocks/>
          </p:cNvPicPr>
          <p:nvPr/>
        </p:nvPicPr>
        <p:blipFill>
          <a:blip r:embed="rId3"/>
          <a:stretch>
            <a:fillRect/>
          </a:stretch>
        </p:blipFill>
        <p:spPr>
          <a:xfrm>
            <a:off x="165100" y="4135713"/>
            <a:ext cx="5163820" cy="1774190"/>
          </a:xfrm>
          <a:prstGeom prst="rect">
            <a:avLst/>
          </a:prstGeom>
        </p:spPr>
      </p:pic>
      <p:pic>
        <p:nvPicPr>
          <p:cNvPr id="5" name="table63">
            <a:extLst>
              <a:ext uri="{FF2B5EF4-FFF2-40B4-BE49-F238E27FC236}">
                <a16:creationId xmlns:a16="http://schemas.microsoft.com/office/drawing/2014/main" id="{101D74C1-49E8-46E6-95F8-ECCEC5B58A60}"/>
              </a:ext>
            </a:extLst>
          </p:cNvPr>
          <p:cNvPicPr>
            <a:picLocks/>
          </p:cNvPicPr>
          <p:nvPr/>
        </p:nvPicPr>
        <p:blipFill>
          <a:blip r:embed="rId4"/>
          <a:stretch>
            <a:fillRect/>
          </a:stretch>
        </p:blipFill>
        <p:spPr>
          <a:xfrm>
            <a:off x="165100" y="6448965"/>
            <a:ext cx="6096000" cy="2381250"/>
          </a:xfrm>
          <a:prstGeom prst="rect">
            <a:avLst/>
          </a:prstGeom>
        </p:spPr>
      </p:pic>
    </p:spTree>
    <p:extLst>
      <p:ext uri="{BB962C8B-B14F-4D97-AF65-F5344CB8AC3E}">
        <p14:creationId xmlns:p14="http://schemas.microsoft.com/office/powerpoint/2010/main" val="3519700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p:cNvSpPr>
            <a:spLocks noChangeAspect="1" noChangeArrowheads="1"/>
          </p:cNvSpPr>
          <p:nvPr/>
        </p:nvSpPr>
        <p:spPr bwMode="auto">
          <a:xfrm>
            <a:off x="165100" y="631275"/>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年度別 主たる死因の</a:t>
            </a:r>
            <a:r>
              <a:rPr lang="ja-JP" altLang="en-US" sz="1200">
                <a:latin typeface="ＭＳ 明朝" panose="02020609040205080304" pitchFamily="17" charset="-128"/>
                <a:ea typeface="ＭＳ 明朝" panose="02020609040205080304" pitchFamily="17" charset="-128"/>
                <a:cs typeface="ＭＳ Ｐゴシック" pitchFamily="50" charset="-128"/>
              </a:rPr>
              <a:t>割合</a:t>
            </a:r>
            <a:r>
              <a:rPr lang="en-US" altLang="ja-JP" sz="1200">
                <a:latin typeface="ＭＳ 明朝" panose="02020609040205080304" pitchFamily="17" charset="-128"/>
                <a:ea typeface="ＭＳ 明朝" panose="02020609040205080304" pitchFamily="17" charset="-128"/>
                <a:cs typeface="ＭＳ Ｐゴシック" pitchFamily="50" charset="-128"/>
              </a:rPr>
              <a:t>(</a:t>
            </a:r>
            <a:r>
              <a:rPr lang="ja-JP" altLang="en-US" sz="1200">
                <a:latin typeface="ＭＳ 明朝" panose="02020609040205080304" pitchFamily="17" charset="-128"/>
                <a:ea typeface="ＭＳ 明朝" panose="02020609040205080304" pitchFamily="17" charset="-128"/>
                <a:cs typeface="+mj-cs"/>
              </a:rPr>
              <a:t>県</a:t>
            </a:r>
            <a:r>
              <a:rPr lang="en-US" altLang="ja-JP" sz="1200">
                <a:latin typeface="ＭＳ 明朝" panose="02020609040205080304" pitchFamily="17" charset="-128"/>
                <a:ea typeface="ＭＳ 明朝" panose="02020609040205080304" pitchFamily="17" charset="-128"/>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sp>
        <p:nvSpPr>
          <p:cNvPr id="17" name="注釈文章 9"/>
          <p:cNvSpPr txBox="1">
            <a:spLocks noChangeAspect="1"/>
          </p:cNvSpPr>
          <p:nvPr/>
        </p:nvSpPr>
        <p:spPr>
          <a:xfrm>
            <a:off x="165100" y="2892666"/>
            <a:ext cx="5782833" cy="215444"/>
          </a:xfrm>
          <a:prstGeom prst="rect">
            <a:avLst/>
          </a:prstGeom>
          <a:noFill/>
        </p:spPr>
        <p:txBody>
          <a:bodyPr wrap="square" lIns="0" rIns="0" rtlCol="0" anchor="t" anchorCtr="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14" name="スライド番号プレースホルダ 9"/>
          <p:cNvSpPr>
            <a:spLocks noGrp="1" noChangeAspect="1"/>
          </p:cNvSpPr>
          <p:nvPr>
            <p:ph type="sldNum" sz="quarter" idx="12"/>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mtClean="0">
                <a:latin typeface="ＭＳ 明朝" panose="02020609040205080304" pitchFamily="17" charset="-128"/>
                <a:ea typeface="ＭＳ 明朝" panose="02020609040205080304" pitchFamily="17" charset="-128"/>
              </a:rPr>
              <a:pPr/>
              <a:t>23</a:t>
            </a:fld>
            <a:endParaRPr kumimoji="1" lang="ja-JP" altLang="en-US" dirty="0">
              <a:latin typeface="ＭＳ 明朝" panose="02020609040205080304" pitchFamily="17" charset="-128"/>
              <a:ea typeface="ＭＳ 明朝" panose="02020609040205080304" pitchFamily="17" charset="-128"/>
            </a:endParaRPr>
          </a:p>
        </p:txBody>
      </p:sp>
      <p:sp>
        <p:nvSpPr>
          <p:cNvPr id="15" name="Rectangle 5"/>
          <p:cNvSpPr>
            <a:spLocks noChangeAspect="1" noChangeArrowheads="1"/>
          </p:cNvSpPr>
          <p:nvPr/>
        </p:nvSpPr>
        <p:spPr bwMode="auto">
          <a:xfrm>
            <a:off x="156005" y="3412606"/>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年度別 主たる死因の割合</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同規模</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sp>
        <p:nvSpPr>
          <p:cNvPr id="19" name="Rectangle 5"/>
          <p:cNvSpPr>
            <a:spLocks noChangeAspect="1" noChangeArrowheads="1"/>
          </p:cNvSpPr>
          <p:nvPr/>
        </p:nvSpPr>
        <p:spPr bwMode="auto">
          <a:xfrm>
            <a:off x="156005" y="6228590"/>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年度別 主たる死因の割合</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国</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sp>
        <p:nvSpPr>
          <p:cNvPr id="20" name="注釈文章 9"/>
          <p:cNvSpPr txBox="1">
            <a:spLocks noChangeAspect="1"/>
          </p:cNvSpPr>
          <p:nvPr/>
        </p:nvSpPr>
        <p:spPr>
          <a:xfrm>
            <a:off x="156004" y="8484815"/>
            <a:ext cx="5782833" cy="215444"/>
          </a:xfrm>
          <a:prstGeom prst="rect">
            <a:avLst/>
          </a:prstGeom>
          <a:noFill/>
        </p:spPr>
        <p:txBody>
          <a:bodyPr wrap="square" lIns="0" rIns="0" rtlCol="0" anchor="t" anchorCtr="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13" name="注釈文章 9">
            <a:extLst>
              <a:ext uri="{FF2B5EF4-FFF2-40B4-BE49-F238E27FC236}">
                <a16:creationId xmlns:a16="http://schemas.microsoft.com/office/drawing/2014/main" id="{FCCF8887-FBD7-5ABE-5F18-0FF82ADD8FBF}"/>
              </a:ext>
            </a:extLst>
          </p:cNvPr>
          <p:cNvSpPr txBox="1">
            <a:spLocks noChangeAspect="1"/>
          </p:cNvSpPr>
          <p:nvPr/>
        </p:nvSpPr>
        <p:spPr>
          <a:xfrm>
            <a:off x="156004" y="5652120"/>
            <a:ext cx="5782833" cy="215444"/>
          </a:xfrm>
          <a:prstGeom prst="rect">
            <a:avLst/>
          </a:prstGeom>
          <a:noFill/>
        </p:spPr>
        <p:txBody>
          <a:bodyPr wrap="square" lIns="0" rIns="0" rtlCol="0" anchor="t" anchorCtr="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pic>
        <p:nvPicPr>
          <p:cNvPr id="2" name="table64">
            <a:extLst>
              <a:ext uri="{FF2B5EF4-FFF2-40B4-BE49-F238E27FC236}">
                <a16:creationId xmlns:a16="http://schemas.microsoft.com/office/drawing/2014/main" id="{7E92A7A4-2CC2-4896-BD96-441F33DD05A3}"/>
              </a:ext>
            </a:extLst>
          </p:cNvPr>
          <p:cNvPicPr>
            <a:picLocks/>
          </p:cNvPicPr>
          <p:nvPr/>
        </p:nvPicPr>
        <p:blipFill>
          <a:blip r:embed="rId2"/>
          <a:stretch>
            <a:fillRect/>
          </a:stretch>
        </p:blipFill>
        <p:spPr>
          <a:xfrm>
            <a:off x="165100" y="902970"/>
            <a:ext cx="563880" cy="1986280"/>
          </a:xfrm>
          <a:prstGeom prst="rect">
            <a:avLst/>
          </a:prstGeom>
        </p:spPr>
      </p:pic>
      <p:pic>
        <p:nvPicPr>
          <p:cNvPr id="3" name="table65">
            <a:extLst>
              <a:ext uri="{FF2B5EF4-FFF2-40B4-BE49-F238E27FC236}">
                <a16:creationId xmlns:a16="http://schemas.microsoft.com/office/drawing/2014/main" id="{75468D3A-20F6-4427-8191-2BBA8F84C620}"/>
              </a:ext>
            </a:extLst>
          </p:cNvPr>
          <p:cNvPicPr>
            <a:picLocks/>
          </p:cNvPicPr>
          <p:nvPr/>
        </p:nvPicPr>
        <p:blipFill>
          <a:blip r:embed="rId3"/>
          <a:stretch>
            <a:fillRect/>
          </a:stretch>
        </p:blipFill>
        <p:spPr>
          <a:xfrm>
            <a:off x="716280" y="902970"/>
            <a:ext cx="2336800" cy="1986280"/>
          </a:xfrm>
          <a:prstGeom prst="rect">
            <a:avLst/>
          </a:prstGeom>
        </p:spPr>
      </p:pic>
      <p:pic>
        <p:nvPicPr>
          <p:cNvPr id="4" name="table66">
            <a:extLst>
              <a:ext uri="{FF2B5EF4-FFF2-40B4-BE49-F238E27FC236}">
                <a16:creationId xmlns:a16="http://schemas.microsoft.com/office/drawing/2014/main" id="{C35D94BA-4BA8-43CD-A89D-09D7D5E15056}"/>
              </a:ext>
            </a:extLst>
          </p:cNvPr>
          <p:cNvPicPr>
            <a:picLocks/>
          </p:cNvPicPr>
          <p:nvPr/>
        </p:nvPicPr>
        <p:blipFill>
          <a:blip r:embed="rId4"/>
          <a:stretch>
            <a:fillRect/>
          </a:stretch>
        </p:blipFill>
        <p:spPr>
          <a:xfrm>
            <a:off x="3040380" y="902970"/>
            <a:ext cx="2336800" cy="1986280"/>
          </a:xfrm>
          <a:prstGeom prst="rect">
            <a:avLst/>
          </a:prstGeom>
        </p:spPr>
      </p:pic>
      <p:pic>
        <p:nvPicPr>
          <p:cNvPr id="5" name="table67">
            <a:extLst>
              <a:ext uri="{FF2B5EF4-FFF2-40B4-BE49-F238E27FC236}">
                <a16:creationId xmlns:a16="http://schemas.microsoft.com/office/drawing/2014/main" id="{084AFF20-E78F-4C65-A95B-94FB9094AEFF}"/>
              </a:ext>
            </a:extLst>
          </p:cNvPr>
          <p:cNvPicPr>
            <a:picLocks/>
          </p:cNvPicPr>
          <p:nvPr/>
        </p:nvPicPr>
        <p:blipFill>
          <a:blip r:embed="rId2"/>
          <a:stretch>
            <a:fillRect/>
          </a:stretch>
        </p:blipFill>
        <p:spPr>
          <a:xfrm>
            <a:off x="165100" y="3663950"/>
            <a:ext cx="563880" cy="1986280"/>
          </a:xfrm>
          <a:prstGeom prst="rect">
            <a:avLst/>
          </a:prstGeom>
        </p:spPr>
      </p:pic>
      <p:pic>
        <p:nvPicPr>
          <p:cNvPr id="6" name="table68">
            <a:extLst>
              <a:ext uri="{FF2B5EF4-FFF2-40B4-BE49-F238E27FC236}">
                <a16:creationId xmlns:a16="http://schemas.microsoft.com/office/drawing/2014/main" id="{313E6553-B3F7-454E-AC48-8C21931BF0B7}"/>
              </a:ext>
            </a:extLst>
          </p:cNvPr>
          <p:cNvPicPr>
            <a:picLocks/>
          </p:cNvPicPr>
          <p:nvPr/>
        </p:nvPicPr>
        <p:blipFill>
          <a:blip r:embed="rId5"/>
          <a:stretch>
            <a:fillRect/>
          </a:stretch>
        </p:blipFill>
        <p:spPr>
          <a:xfrm>
            <a:off x="716280" y="3663950"/>
            <a:ext cx="2336800" cy="1986280"/>
          </a:xfrm>
          <a:prstGeom prst="rect">
            <a:avLst/>
          </a:prstGeom>
        </p:spPr>
      </p:pic>
      <p:pic>
        <p:nvPicPr>
          <p:cNvPr id="7" name="table69">
            <a:extLst>
              <a:ext uri="{FF2B5EF4-FFF2-40B4-BE49-F238E27FC236}">
                <a16:creationId xmlns:a16="http://schemas.microsoft.com/office/drawing/2014/main" id="{9F2A5144-1757-484D-8625-5A5CFC6690CA}"/>
              </a:ext>
            </a:extLst>
          </p:cNvPr>
          <p:cNvPicPr>
            <a:picLocks/>
          </p:cNvPicPr>
          <p:nvPr/>
        </p:nvPicPr>
        <p:blipFill>
          <a:blip r:embed="rId6"/>
          <a:stretch>
            <a:fillRect/>
          </a:stretch>
        </p:blipFill>
        <p:spPr>
          <a:xfrm>
            <a:off x="3040380" y="3663950"/>
            <a:ext cx="2336800" cy="1986280"/>
          </a:xfrm>
          <a:prstGeom prst="rect">
            <a:avLst/>
          </a:prstGeom>
        </p:spPr>
      </p:pic>
      <p:pic>
        <p:nvPicPr>
          <p:cNvPr id="8" name="table70">
            <a:extLst>
              <a:ext uri="{FF2B5EF4-FFF2-40B4-BE49-F238E27FC236}">
                <a16:creationId xmlns:a16="http://schemas.microsoft.com/office/drawing/2014/main" id="{EE1C8B66-1D61-4261-A5A3-8D55D09D0D91}"/>
              </a:ext>
            </a:extLst>
          </p:cNvPr>
          <p:cNvPicPr>
            <a:picLocks/>
          </p:cNvPicPr>
          <p:nvPr/>
        </p:nvPicPr>
        <p:blipFill>
          <a:blip r:embed="rId2"/>
          <a:stretch>
            <a:fillRect/>
          </a:stretch>
        </p:blipFill>
        <p:spPr>
          <a:xfrm>
            <a:off x="165100" y="6504940"/>
            <a:ext cx="563880" cy="1986280"/>
          </a:xfrm>
          <a:prstGeom prst="rect">
            <a:avLst/>
          </a:prstGeom>
        </p:spPr>
      </p:pic>
      <p:pic>
        <p:nvPicPr>
          <p:cNvPr id="9" name="table71">
            <a:extLst>
              <a:ext uri="{FF2B5EF4-FFF2-40B4-BE49-F238E27FC236}">
                <a16:creationId xmlns:a16="http://schemas.microsoft.com/office/drawing/2014/main" id="{28BFD3CC-610C-4888-93B3-68265970D3B3}"/>
              </a:ext>
            </a:extLst>
          </p:cNvPr>
          <p:cNvPicPr>
            <a:picLocks/>
          </p:cNvPicPr>
          <p:nvPr/>
        </p:nvPicPr>
        <p:blipFill>
          <a:blip r:embed="rId7"/>
          <a:stretch>
            <a:fillRect/>
          </a:stretch>
        </p:blipFill>
        <p:spPr>
          <a:xfrm>
            <a:off x="716280" y="6504940"/>
            <a:ext cx="2336800" cy="1986280"/>
          </a:xfrm>
          <a:prstGeom prst="rect">
            <a:avLst/>
          </a:prstGeom>
        </p:spPr>
      </p:pic>
      <p:pic>
        <p:nvPicPr>
          <p:cNvPr id="10" name="table72">
            <a:extLst>
              <a:ext uri="{FF2B5EF4-FFF2-40B4-BE49-F238E27FC236}">
                <a16:creationId xmlns:a16="http://schemas.microsoft.com/office/drawing/2014/main" id="{4590EECD-CEC7-4175-92DA-B3B1F9683805}"/>
              </a:ext>
            </a:extLst>
          </p:cNvPr>
          <p:cNvPicPr>
            <a:picLocks/>
          </p:cNvPicPr>
          <p:nvPr/>
        </p:nvPicPr>
        <p:blipFill>
          <a:blip r:embed="rId8"/>
          <a:stretch>
            <a:fillRect/>
          </a:stretch>
        </p:blipFill>
        <p:spPr>
          <a:xfrm>
            <a:off x="3040380" y="6504940"/>
            <a:ext cx="2336800" cy="1986280"/>
          </a:xfrm>
          <a:prstGeom prst="rect">
            <a:avLst/>
          </a:prstGeom>
        </p:spPr>
      </p:pic>
    </p:spTree>
    <p:extLst>
      <p:ext uri="{BB962C8B-B14F-4D97-AF65-F5344CB8AC3E}">
        <p14:creationId xmlns:p14="http://schemas.microsoft.com/office/powerpoint/2010/main" val="3365553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_大_3">
            <a:extLst>
              <a:ext uri="{FF2B5EF4-FFF2-40B4-BE49-F238E27FC236}">
                <a16:creationId xmlns:a16="http://schemas.microsoft.com/office/drawing/2014/main" id="{4795F755-1906-23E2-50EF-83AB60C2F239}"/>
              </a:ext>
            </a:extLst>
          </p:cNvPr>
          <p:cNvSpPr txBox="1">
            <a:spLocks noChangeAspect="1"/>
          </p:cNvSpPr>
          <p:nvPr/>
        </p:nvSpPr>
        <p:spPr>
          <a:xfrm>
            <a:off x="-1" y="-4836"/>
            <a:ext cx="6483927" cy="389392"/>
          </a:xfrm>
          <a:prstGeom prst="rect">
            <a:avLst/>
          </a:prstGeom>
          <a:solidFill>
            <a:srgbClr val="D9D9D9"/>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p>
            <a:pPr>
              <a:spcBef>
                <a:spcPct val="0"/>
              </a:spcBef>
              <a:defRPr/>
            </a:pPr>
            <a:r>
              <a:rPr kumimoji="0" lang="ja-JP" altLang="en-US" b="1" kern="0" dirty="0">
                <a:solidFill>
                  <a:schemeClr val="tx1"/>
                </a:solidFill>
                <a:latin typeface="ＭＳ 明朝" panose="02020609040205080304" pitchFamily="17" charset="-128"/>
                <a:ea typeface="ＭＳ 明朝" panose="02020609040205080304" pitchFamily="17" charset="-128"/>
              </a:rPr>
              <a:t>第</a:t>
            </a:r>
            <a:r>
              <a:rPr kumimoji="0" lang="en-US" altLang="ja-JP" b="1" kern="0" dirty="0">
                <a:solidFill>
                  <a:schemeClr val="tx1"/>
                </a:solidFill>
                <a:latin typeface="ＭＳ 明朝" panose="02020609040205080304" pitchFamily="17" charset="-128"/>
                <a:ea typeface="ＭＳ 明朝" panose="02020609040205080304" pitchFamily="17" charset="-128"/>
              </a:rPr>
              <a:t>3</a:t>
            </a:r>
            <a:r>
              <a:rPr kumimoji="0" lang="ja-JP" altLang="en-US" b="1" kern="0" dirty="0">
                <a:solidFill>
                  <a:schemeClr val="tx1"/>
                </a:solidFill>
                <a:latin typeface="ＭＳ 明朝" panose="02020609040205080304" pitchFamily="17" charset="-128"/>
                <a:ea typeface="ＭＳ 明朝" panose="02020609040205080304" pitchFamily="17" charset="-128"/>
              </a:rPr>
              <a:t>章　過去の取り組みの考察</a:t>
            </a:r>
          </a:p>
        </p:txBody>
      </p:sp>
      <p:sp>
        <p:nvSpPr>
          <p:cNvPr id="8" name="タイトル 1"/>
          <p:cNvSpPr txBox="1">
            <a:spLocks/>
          </p:cNvSpPr>
          <p:nvPr/>
        </p:nvSpPr>
        <p:spPr>
          <a:xfrm>
            <a:off x="170434" y="772008"/>
            <a:ext cx="6238800" cy="517172"/>
          </a:xfrm>
          <a:prstGeom prst="rect">
            <a:avLst/>
          </a:prstGeom>
          <a:ln>
            <a:noFill/>
          </a:ln>
        </p:spPr>
        <p:txBody>
          <a:bodyPr vert="horz" lIns="0" tIns="43201" rIns="90000" bIns="43201" rtlCol="0" anchor="t">
            <a:spAutoFit/>
          </a:bodyPr>
          <a:lstStyle/>
          <a:p>
            <a:pPr algn="just">
              <a:lnSpc>
                <a:spcPct val="125000"/>
              </a:lnSpc>
              <a:spcBef>
                <a:spcPct val="0"/>
              </a:spcBef>
              <a:defRPr/>
            </a:pPr>
            <a:r>
              <a:rPr lang="ja-JP" altLang="en-US" sz="1200" dirty="0">
                <a:latin typeface="ＭＳ 明朝" panose="02020609040205080304" pitchFamily="17" charset="-128"/>
                <a:ea typeface="ＭＳ 明朝" panose="02020609040205080304" pitchFamily="17" charset="-128"/>
                <a:cs typeface="Times New Roman" pitchFamily="18" charset="0"/>
              </a:rPr>
              <a:t>　以下は、第</a:t>
            </a:r>
            <a:r>
              <a:rPr lang="en-US" altLang="ja-JP" sz="1200" dirty="0">
                <a:latin typeface="ＭＳ 明朝" panose="02020609040205080304" pitchFamily="17" charset="-128"/>
                <a:ea typeface="ＭＳ 明朝" panose="02020609040205080304" pitchFamily="17" charset="-128"/>
                <a:cs typeface="Times New Roman" pitchFamily="18" charset="0"/>
              </a:rPr>
              <a:t>2</a:t>
            </a:r>
            <a:r>
              <a:rPr lang="ja-JP" altLang="en-US" sz="1200" dirty="0">
                <a:latin typeface="ＭＳ 明朝" panose="02020609040205080304" pitchFamily="17" charset="-128"/>
                <a:ea typeface="ＭＳ 明朝" panose="02020609040205080304" pitchFamily="17" charset="-128"/>
                <a:cs typeface="Times New Roman" pitchFamily="18" charset="0"/>
              </a:rPr>
              <a:t>期データヘルス計画全般に係る評価として、全体目標及びその達成状況について示したものです。</a:t>
            </a:r>
            <a:endParaRPr kumimoji="0" lang="ja-JP" altLang="en-US" sz="1200" kern="0" dirty="0">
              <a:latin typeface="ＭＳ 明朝" panose="02020609040205080304" pitchFamily="17" charset="-128"/>
              <a:ea typeface="ＭＳ 明朝" panose="02020609040205080304" pitchFamily="17" charset="-128"/>
            </a:endParaRPr>
          </a:p>
        </p:txBody>
      </p:sp>
      <p:sp>
        <p:nvSpPr>
          <p:cNvPr id="13" name="テキスト ボックス 12"/>
          <p:cNvSpPr txBox="1">
            <a:spLocks/>
          </p:cNvSpPr>
          <p:nvPr/>
        </p:nvSpPr>
        <p:spPr>
          <a:xfrm>
            <a:off x="132919" y="407384"/>
            <a:ext cx="6131504" cy="338554"/>
          </a:xfrm>
          <a:prstGeom prst="rect">
            <a:avLst/>
          </a:prstGeom>
          <a:noFill/>
          <a:ln>
            <a:noFill/>
          </a:ln>
        </p:spPr>
        <p:txBody>
          <a:bodyPr wrap="square" lIns="0" rtlCol="0">
            <a:spAutoFit/>
          </a:bodyPr>
          <a:lstStyle/>
          <a:p>
            <a:pPr lvl="0" fontAlgn="base">
              <a:spcBef>
                <a:spcPct val="0"/>
              </a:spcBef>
              <a:spcAft>
                <a:spcPct val="0"/>
              </a:spcAft>
            </a:pPr>
            <a:r>
              <a:rPr lang="en-US" altLang="ja-JP" sz="1600" b="1" dirty="0">
                <a:latin typeface="ＭＳ 明朝" panose="02020609040205080304" pitchFamily="17" charset="-128"/>
                <a:ea typeface="ＭＳ 明朝" panose="02020609040205080304" pitchFamily="17" charset="-128"/>
                <a:cs typeface="Times New Roman" pitchFamily="18" charset="0"/>
              </a:rPr>
              <a:t>1.</a:t>
            </a:r>
            <a:r>
              <a:rPr lang="ja-JP" altLang="en-US" sz="1600" b="1" dirty="0">
                <a:latin typeface="ＭＳ 明朝" panose="02020609040205080304" pitchFamily="17" charset="-128"/>
                <a:ea typeface="ＭＳ 明朝" panose="02020609040205080304" pitchFamily="17" charset="-128"/>
                <a:cs typeface="Times New Roman" pitchFamily="18" charset="0"/>
              </a:rPr>
              <a:t>第</a:t>
            </a:r>
            <a:r>
              <a:rPr lang="en-US" altLang="ja-JP" sz="1600" b="1" dirty="0">
                <a:latin typeface="ＭＳ 明朝" panose="02020609040205080304" pitchFamily="17" charset="-128"/>
                <a:ea typeface="ＭＳ 明朝" panose="02020609040205080304" pitchFamily="17" charset="-128"/>
                <a:cs typeface="Times New Roman" pitchFamily="18" charset="0"/>
              </a:rPr>
              <a:t>2</a:t>
            </a:r>
            <a:r>
              <a:rPr lang="ja-JP" altLang="en-US" sz="1600" b="1" dirty="0">
                <a:latin typeface="ＭＳ 明朝" panose="02020609040205080304" pitchFamily="17" charset="-128"/>
                <a:ea typeface="ＭＳ 明朝" panose="02020609040205080304" pitchFamily="17" charset="-128"/>
                <a:cs typeface="Times New Roman" pitchFamily="18" charset="0"/>
              </a:rPr>
              <a:t>期データヘルス計画全体の評価</a:t>
            </a:r>
            <a:endParaRPr lang="en-US" altLang="ja-JP" sz="1600" b="1" dirty="0">
              <a:latin typeface="ＭＳ 明朝" panose="02020609040205080304" pitchFamily="17" charset="-128"/>
              <a:ea typeface="ＭＳ 明朝" panose="02020609040205080304" pitchFamily="17" charset="-128"/>
              <a:cs typeface="Times New Roman" pitchFamily="18" charset="0"/>
            </a:endParaRPr>
          </a:p>
        </p:txBody>
      </p:sp>
      <p:sp>
        <p:nvSpPr>
          <p:cNvPr id="2" name="スライド番号プレースホルダー 1">
            <a:extLst>
              <a:ext uri="{FF2B5EF4-FFF2-40B4-BE49-F238E27FC236}">
                <a16:creationId xmlns:a16="http://schemas.microsoft.com/office/drawing/2014/main" id="{8C0482E1-9B55-F74B-0D65-895D3F6B0C4E}"/>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24</a:t>
            </a:fld>
            <a:endParaRPr lang="ja-JP" altLang="en-US" dirty="0">
              <a:latin typeface="ＭＳ 明朝" panose="02020609040205080304" pitchFamily="17" charset="-128"/>
              <a:ea typeface="ＭＳ 明朝" panose="02020609040205080304" pitchFamily="17" charset="-128"/>
            </a:endParaRPr>
          </a:p>
        </p:txBody>
      </p:sp>
      <p:graphicFrame>
        <p:nvGraphicFramePr>
          <p:cNvPr id="7" name="表 6">
            <a:extLst>
              <a:ext uri="{FF2B5EF4-FFF2-40B4-BE49-F238E27FC236}">
                <a16:creationId xmlns:a16="http://schemas.microsoft.com/office/drawing/2014/main" id="{E12E8F59-B4CD-A0AF-56EB-EC38CFF83C66}"/>
              </a:ext>
            </a:extLst>
          </p:cNvPr>
          <p:cNvGraphicFramePr>
            <a:graphicFrameLocks noGrp="1"/>
          </p:cNvGraphicFramePr>
          <p:nvPr>
            <p:extLst>
              <p:ext uri="{D42A27DB-BD31-4B8C-83A1-F6EECF244321}">
                <p14:modId xmlns:p14="http://schemas.microsoft.com/office/powerpoint/2010/main" val="1667339069"/>
              </p:ext>
            </p:extLst>
          </p:nvPr>
        </p:nvGraphicFramePr>
        <p:xfrm>
          <a:off x="160394" y="1868564"/>
          <a:ext cx="6192000" cy="1324873"/>
        </p:xfrm>
        <a:graphic>
          <a:graphicData uri="http://schemas.openxmlformats.org/drawingml/2006/table">
            <a:tbl>
              <a:tblPr/>
              <a:tblGrid>
                <a:gridCol w="1495517">
                  <a:extLst>
                    <a:ext uri="{9D8B030D-6E8A-4147-A177-3AD203B41FA5}">
                      <a16:colId xmlns:a16="http://schemas.microsoft.com/office/drawing/2014/main" val="1306148135"/>
                    </a:ext>
                  </a:extLst>
                </a:gridCol>
                <a:gridCol w="4696483">
                  <a:extLst>
                    <a:ext uri="{9D8B030D-6E8A-4147-A177-3AD203B41FA5}">
                      <a16:colId xmlns:a16="http://schemas.microsoft.com/office/drawing/2014/main" val="20000"/>
                    </a:ext>
                  </a:extLst>
                </a:gridCol>
              </a:tblGrid>
              <a:tr h="132487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ＭＳ 明朝" panose="02020609040205080304" pitchFamily="17" charset="-128"/>
                          <a:ea typeface="ＭＳ 明朝" panose="02020609040205080304" pitchFamily="17" charset="-128"/>
                        </a:rPr>
                        <a:t>全体目標</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1" i="0" u="none" strike="noStrike" dirty="0">
                          <a:solidFill>
                            <a:schemeClr val="tx1"/>
                          </a:solidFill>
                          <a:effectLst/>
                          <a:latin typeface="ＭＳ 明朝" panose="02020609040205080304" pitchFamily="17" charset="-128"/>
                          <a:ea typeface="ＭＳ 明朝" panose="02020609040205080304" pitchFamily="17" charset="-128"/>
                        </a:rPr>
                        <a:t>被保険者自らが自分の健康課題を把握し、自主的に健康増進や疾病予防に取り組むことで生涯にわたる生活の質を維持・向上できるよう保健事業を推進する。</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7" name="表 16">
            <a:extLst>
              <a:ext uri="{FF2B5EF4-FFF2-40B4-BE49-F238E27FC236}">
                <a16:creationId xmlns:a16="http://schemas.microsoft.com/office/drawing/2014/main" id="{DF28F7AB-7CEA-ADB2-D7FA-75B368E8F051}"/>
              </a:ext>
            </a:extLst>
          </p:cNvPr>
          <p:cNvGraphicFramePr>
            <a:graphicFrameLocks noGrp="1"/>
          </p:cNvGraphicFramePr>
          <p:nvPr>
            <p:extLst>
              <p:ext uri="{D42A27DB-BD31-4B8C-83A1-F6EECF244321}">
                <p14:modId xmlns:p14="http://schemas.microsoft.com/office/powerpoint/2010/main" val="12946284"/>
              </p:ext>
            </p:extLst>
          </p:nvPr>
        </p:nvGraphicFramePr>
        <p:xfrm>
          <a:off x="193834" y="3642408"/>
          <a:ext cx="6192000" cy="2657494"/>
        </p:xfrm>
        <a:graphic>
          <a:graphicData uri="http://schemas.openxmlformats.org/drawingml/2006/table">
            <a:tbl>
              <a:tblPr/>
              <a:tblGrid>
                <a:gridCol w="1462077">
                  <a:extLst>
                    <a:ext uri="{9D8B030D-6E8A-4147-A177-3AD203B41FA5}">
                      <a16:colId xmlns:a16="http://schemas.microsoft.com/office/drawing/2014/main" val="1306148135"/>
                    </a:ext>
                  </a:extLst>
                </a:gridCol>
                <a:gridCol w="4729923">
                  <a:extLst>
                    <a:ext uri="{9D8B030D-6E8A-4147-A177-3AD203B41FA5}">
                      <a16:colId xmlns:a16="http://schemas.microsoft.com/office/drawing/2014/main" val="20000"/>
                    </a:ext>
                  </a:extLst>
                </a:gridCol>
              </a:tblGrid>
              <a:tr h="265749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ＭＳ 明朝" panose="02020609040205080304" pitchFamily="17" charset="-128"/>
                          <a:ea typeface="ＭＳ 明朝" panose="02020609040205080304" pitchFamily="17" charset="-128"/>
                        </a:rPr>
                        <a:t>全体評価</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200" b="0" dirty="0">
                          <a:solidFill>
                            <a:schemeClr val="tx1"/>
                          </a:solidFill>
                          <a:latin typeface="ＭＳ 明朝" panose="02020609040205080304" pitchFamily="17" charset="-128"/>
                          <a:ea typeface="ＭＳ 明朝" panose="02020609040205080304" pitchFamily="17" charset="-128"/>
                        </a:rPr>
                        <a:t>第</a:t>
                      </a:r>
                      <a:r>
                        <a:rPr kumimoji="1" lang="en-US" altLang="ja-JP" sz="1200" b="0" dirty="0">
                          <a:solidFill>
                            <a:schemeClr val="tx1"/>
                          </a:solidFill>
                          <a:latin typeface="ＭＳ 明朝" panose="02020609040205080304" pitchFamily="17" charset="-128"/>
                          <a:ea typeface="ＭＳ 明朝" panose="02020609040205080304" pitchFamily="17" charset="-128"/>
                        </a:rPr>
                        <a:t>2</a:t>
                      </a:r>
                      <a:r>
                        <a:rPr kumimoji="1" lang="ja-JP" altLang="en-US" sz="1200" b="0" dirty="0">
                          <a:solidFill>
                            <a:schemeClr val="tx1"/>
                          </a:solidFill>
                          <a:latin typeface="ＭＳ 明朝" panose="02020609040205080304" pitchFamily="17" charset="-128"/>
                          <a:ea typeface="ＭＳ 明朝" panose="02020609040205080304" pitchFamily="17" charset="-128"/>
                        </a:rPr>
                        <a:t>期においては、新型コロナウイルス感染症流行の影響もあり令和</a:t>
                      </a:r>
                      <a:r>
                        <a:rPr kumimoji="1" lang="en-US" altLang="ja-JP" sz="1200" b="0" dirty="0">
                          <a:solidFill>
                            <a:schemeClr val="tx1"/>
                          </a:solidFill>
                          <a:latin typeface="ＭＳ 明朝" panose="02020609040205080304" pitchFamily="17" charset="-128"/>
                          <a:ea typeface="ＭＳ 明朝" panose="02020609040205080304" pitchFamily="17" charset="-128"/>
                        </a:rPr>
                        <a:t>2</a:t>
                      </a:r>
                      <a:r>
                        <a:rPr kumimoji="1" lang="ja-JP" altLang="en-US" sz="1200" b="0" dirty="0">
                          <a:solidFill>
                            <a:schemeClr val="tx1"/>
                          </a:solidFill>
                          <a:latin typeface="ＭＳ 明朝" panose="02020609040205080304" pitchFamily="17" charset="-128"/>
                          <a:ea typeface="ＭＳ 明朝" panose="02020609040205080304" pitchFamily="17" charset="-128"/>
                        </a:rPr>
                        <a:t>年度において事業の見直しや実績値の落ち込みがみられたが、令和</a:t>
                      </a:r>
                      <a:r>
                        <a:rPr kumimoji="1" lang="en-US" altLang="ja-JP" sz="1200" b="0" dirty="0">
                          <a:solidFill>
                            <a:schemeClr val="tx1"/>
                          </a:solidFill>
                          <a:latin typeface="ＭＳ 明朝" panose="02020609040205080304" pitchFamily="17" charset="-128"/>
                          <a:ea typeface="ＭＳ 明朝" panose="02020609040205080304" pitchFamily="17" charset="-128"/>
                        </a:rPr>
                        <a:t>3</a:t>
                      </a:r>
                      <a:r>
                        <a:rPr kumimoji="1" lang="ja-JP" altLang="en-US" sz="1200" b="0" dirty="0">
                          <a:solidFill>
                            <a:schemeClr val="tx1"/>
                          </a:solidFill>
                          <a:latin typeface="ＭＳ 明朝" panose="02020609040205080304" pitchFamily="17" charset="-128"/>
                          <a:ea typeface="ＭＳ 明朝" panose="02020609040205080304" pitchFamily="17" charset="-128"/>
                        </a:rPr>
                        <a:t>年度から令和</a:t>
                      </a:r>
                      <a:r>
                        <a:rPr kumimoji="1" lang="en-US" altLang="ja-JP" sz="1200" b="0" dirty="0">
                          <a:solidFill>
                            <a:schemeClr val="tx1"/>
                          </a:solidFill>
                          <a:latin typeface="ＭＳ 明朝" panose="02020609040205080304" pitchFamily="17" charset="-128"/>
                          <a:ea typeface="ＭＳ 明朝" panose="02020609040205080304" pitchFamily="17" charset="-128"/>
                        </a:rPr>
                        <a:t>4</a:t>
                      </a:r>
                      <a:r>
                        <a:rPr kumimoji="1" lang="ja-JP" altLang="en-US" sz="1200" b="0" dirty="0">
                          <a:solidFill>
                            <a:schemeClr val="tx1"/>
                          </a:solidFill>
                          <a:latin typeface="ＭＳ 明朝" panose="02020609040205080304" pitchFamily="17" charset="-128"/>
                          <a:ea typeface="ＭＳ 明朝" panose="02020609040205080304" pitchFamily="17" charset="-128"/>
                        </a:rPr>
                        <a:t>年度にかけては改善がみられる。</a:t>
                      </a:r>
                      <a:endParaRPr kumimoji="1" lang="en-US" altLang="ja-JP" sz="1200" b="0" dirty="0">
                        <a:solidFill>
                          <a:schemeClr val="tx1"/>
                        </a:solidFill>
                        <a:latin typeface="ＭＳ 明朝" panose="02020609040205080304" pitchFamily="17" charset="-128"/>
                        <a:ea typeface="ＭＳ 明朝" panose="02020609040205080304" pitchFamily="17" charset="-128"/>
                      </a:endParaRPr>
                    </a:p>
                    <a:p>
                      <a:endParaRPr kumimoji="1" lang="en-US" altLang="ja-JP" sz="1200" b="0" dirty="0">
                        <a:solidFill>
                          <a:schemeClr val="tx1"/>
                        </a:solidFill>
                        <a:latin typeface="ＭＳ 明朝" panose="02020609040205080304" pitchFamily="17" charset="-128"/>
                        <a:ea typeface="ＭＳ 明朝" panose="02020609040205080304" pitchFamily="17" charset="-128"/>
                      </a:endParaRPr>
                    </a:p>
                    <a:p>
                      <a:r>
                        <a:rPr kumimoji="1" lang="ja-JP" altLang="en-US" sz="1200" b="0" dirty="0">
                          <a:solidFill>
                            <a:schemeClr val="tx1"/>
                          </a:solidFill>
                          <a:latin typeface="ＭＳ 明朝" panose="02020609040205080304" pitchFamily="17" charset="-128"/>
                          <a:ea typeface="ＭＳ 明朝" panose="02020609040205080304" pitchFamily="17" charset="-128"/>
                        </a:rPr>
                        <a:t>全体評価としては、限られた時間と人材の中ではあるが地区診断をしっかりと行い当市の実情に即した事業を実施できている。</a:t>
                      </a:r>
                      <a:endParaRPr kumimoji="1" lang="en-US" altLang="ja-JP" sz="1200" b="0" dirty="0">
                        <a:solidFill>
                          <a:schemeClr val="tx1"/>
                        </a:solidFill>
                        <a:latin typeface="ＭＳ 明朝" panose="02020609040205080304" pitchFamily="17" charset="-128"/>
                        <a:ea typeface="ＭＳ 明朝" panose="02020609040205080304" pitchFamily="17" charset="-128"/>
                      </a:endParaRPr>
                    </a:p>
                    <a:p>
                      <a:endParaRPr kumimoji="1" lang="en-US" altLang="ja-JP" sz="1200" b="0" dirty="0">
                        <a:solidFill>
                          <a:schemeClr val="tx1"/>
                        </a:solidFill>
                        <a:latin typeface="ＭＳ 明朝" panose="02020609040205080304" pitchFamily="17" charset="-128"/>
                        <a:ea typeface="ＭＳ 明朝" panose="02020609040205080304" pitchFamily="17" charset="-128"/>
                      </a:endParaRPr>
                    </a:p>
                    <a:p>
                      <a:r>
                        <a:rPr lang="ja-JP" altLang="en-US" sz="1200" b="0" dirty="0">
                          <a:solidFill>
                            <a:schemeClr val="tx1"/>
                          </a:solidFill>
                          <a:latin typeface="ＭＳ 明朝" panose="02020609040205080304" pitchFamily="17" charset="-128"/>
                          <a:ea typeface="ＭＳ 明朝" panose="02020609040205080304" pitchFamily="17" charset="-128"/>
                        </a:rPr>
                        <a:t>健康寿命の延伸、生活習慣病予防、医療費適正化を目指し、引続き各種保健事業を実施していく。</a:t>
                      </a:r>
                      <a:endParaRPr lang="en-US" altLang="ja-JP" sz="1200" b="0" dirty="0">
                        <a:solidFill>
                          <a:schemeClr val="tx1"/>
                        </a:solidFill>
                        <a:latin typeface="ＭＳ 明朝" panose="02020609040205080304" pitchFamily="17" charset="-128"/>
                        <a:ea typeface="ＭＳ 明朝" panose="02020609040205080304" pitchFamily="17"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200" b="1"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9" name="テキスト ボックス 18">
            <a:extLst>
              <a:ext uri="{FF2B5EF4-FFF2-40B4-BE49-F238E27FC236}">
                <a16:creationId xmlns:a16="http://schemas.microsoft.com/office/drawing/2014/main" id="{B4ED3A95-0193-04C3-7C97-A4603474168A}"/>
              </a:ext>
            </a:extLst>
          </p:cNvPr>
          <p:cNvSpPr txBox="1"/>
          <p:nvPr/>
        </p:nvSpPr>
        <p:spPr>
          <a:xfrm>
            <a:off x="2952056" y="6372200"/>
            <a:ext cx="3525762" cy="276999"/>
          </a:xfrm>
          <a:prstGeom prst="rect">
            <a:avLst/>
          </a:prstGeom>
          <a:noFill/>
          <a:ln>
            <a:noFill/>
          </a:ln>
        </p:spPr>
        <p:txBody>
          <a:bodyPr wrap="square" lIns="0" rtlCol="0">
            <a:spAutoFit/>
          </a:bodyPr>
          <a:lstStyle/>
          <a:p>
            <a:r>
              <a:rPr kumimoji="1" lang="ja-JP" altLang="en-US" sz="1200" dirty="0">
                <a:latin typeface="ＭＳ 明朝" panose="02020609040205080304" pitchFamily="17" charset="-128"/>
                <a:ea typeface="ＭＳ 明朝" panose="02020609040205080304" pitchFamily="17" charset="-128"/>
              </a:rPr>
              <a:t>次ページより目標達成のための事業・評価を記載</a:t>
            </a:r>
          </a:p>
        </p:txBody>
      </p:sp>
    </p:spTree>
    <p:extLst>
      <p:ext uri="{BB962C8B-B14F-4D97-AF65-F5344CB8AC3E}">
        <p14:creationId xmlns:p14="http://schemas.microsoft.com/office/powerpoint/2010/main" val="822380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170434" y="410394"/>
            <a:ext cx="6238800" cy="548911"/>
          </a:xfrm>
          <a:prstGeom prst="rect">
            <a:avLst/>
          </a:prstGeom>
          <a:ln>
            <a:noFill/>
          </a:ln>
        </p:spPr>
        <p:txBody>
          <a:bodyPr vert="horz" lIns="0" tIns="43201" rIns="90000" bIns="43201" rtlCol="0" anchor="t">
            <a:spAutoFit/>
          </a:bodyPr>
          <a:lstStyle/>
          <a:p>
            <a:pPr algn="just">
              <a:lnSpc>
                <a:spcPct val="125000"/>
              </a:lnSpc>
              <a:spcBef>
                <a:spcPct val="0"/>
              </a:spcBef>
              <a:defRPr/>
            </a:pPr>
            <a:r>
              <a:rPr lang="ja-JP" altLang="en-US" sz="1200" dirty="0">
                <a:latin typeface="ＭＳ 明朝" panose="02020609040205080304" pitchFamily="17" charset="-128"/>
                <a:ea typeface="ＭＳ 明朝" panose="02020609040205080304" pitchFamily="17" charset="-128"/>
                <a:cs typeface="Times New Roman" pitchFamily="18" charset="0"/>
              </a:rPr>
              <a:t>　以下は、第</a:t>
            </a:r>
            <a:r>
              <a:rPr lang="en-US" altLang="ja-JP" sz="1200" dirty="0">
                <a:latin typeface="ＭＳ 明朝" panose="02020609040205080304" pitchFamily="17" charset="-128"/>
                <a:ea typeface="ＭＳ 明朝" panose="02020609040205080304" pitchFamily="17" charset="-128"/>
                <a:cs typeface="Times New Roman" pitchFamily="18" charset="0"/>
              </a:rPr>
              <a:t>2</a:t>
            </a:r>
            <a:r>
              <a:rPr lang="ja-JP" altLang="en-US" sz="1200" dirty="0">
                <a:latin typeface="ＭＳ 明朝" panose="02020609040205080304" pitchFamily="17" charset="-128"/>
                <a:ea typeface="ＭＳ 明朝" panose="02020609040205080304" pitchFamily="17" charset="-128"/>
                <a:cs typeface="Times New Roman" pitchFamily="18" charset="0"/>
              </a:rPr>
              <a:t>期データヘルス計画に基づき</a:t>
            </a:r>
            <a:r>
              <a:rPr kumimoji="0" lang="ja-JP" altLang="en-US" sz="1200" kern="0" dirty="0">
                <a:latin typeface="ＭＳ 明朝" panose="02020609040205080304" pitchFamily="17" charset="-128"/>
                <a:ea typeface="ＭＳ 明朝" panose="02020609040205080304" pitchFamily="17" charset="-128"/>
              </a:rPr>
              <a:t>実施した各事業についての達成状況を示したものです。</a:t>
            </a:r>
          </a:p>
        </p:txBody>
      </p:sp>
      <p:sp>
        <p:nvSpPr>
          <p:cNvPr id="13" name="テキスト ボックス 12"/>
          <p:cNvSpPr txBox="1">
            <a:spLocks/>
          </p:cNvSpPr>
          <p:nvPr/>
        </p:nvSpPr>
        <p:spPr>
          <a:xfrm>
            <a:off x="50800" y="14948"/>
            <a:ext cx="6131504" cy="338554"/>
          </a:xfrm>
          <a:prstGeom prst="rect">
            <a:avLst/>
          </a:prstGeom>
          <a:noFill/>
          <a:ln>
            <a:noFill/>
          </a:ln>
        </p:spPr>
        <p:txBody>
          <a:bodyPr wrap="square" lIns="0" rtlCol="0">
            <a:spAutoFit/>
          </a:bodyPr>
          <a:lstStyle/>
          <a:p>
            <a:pPr lvl="0" fontAlgn="base">
              <a:spcBef>
                <a:spcPct val="0"/>
              </a:spcBef>
              <a:spcAft>
                <a:spcPct val="0"/>
              </a:spcAft>
            </a:pPr>
            <a:r>
              <a:rPr lang="en-US" altLang="ja-JP" sz="1600" b="1" dirty="0">
                <a:latin typeface="ＭＳ 明朝" panose="02020609040205080304" pitchFamily="17" charset="-128"/>
                <a:ea typeface="ＭＳ 明朝" panose="02020609040205080304" pitchFamily="17" charset="-128"/>
                <a:cs typeface="Times New Roman" pitchFamily="18" charset="0"/>
              </a:rPr>
              <a:t>2.</a:t>
            </a:r>
            <a:r>
              <a:rPr lang="ja-JP" altLang="en-US" sz="1600" b="1" dirty="0">
                <a:latin typeface="ＭＳ 明朝" panose="02020609040205080304" pitchFamily="17" charset="-128"/>
                <a:ea typeface="ＭＳ 明朝" panose="02020609040205080304" pitchFamily="17" charset="-128"/>
                <a:cs typeface="Times New Roman" pitchFamily="18" charset="0"/>
              </a:rPr>
              <a:t>各事業の達成状況</a:t>
            </a:r>
            <a:endParaRPr lang="en-US" altLang="ja-JP" sz="1600" b="1" dirty="0">
              <a:latin typeface="ＭＳ 明朝" panose="02020609040205080304" pitchFamily="17" charset="-128"/>
              <a:ea typeface="ＭＳ 明朝" panose="02020609040205080304" pitchFamily="17" charset="-128"/>
              <a:cs typeface="Times New Roman" pitchFamily="18" charset="0"/>
            </a:endParaRPr>
          </a:p>
        </p:txBody>
      </p:sp>
      <p:sp>
        <p:nvSpPr>
          <p:cNvPr id="2" name="スライド番号プレースホルダー 1">
            <a:extLst>
              <a:ext uri="{FF2B5EF4-FFF2-40B4-BE49-F238E27FC236}">
                <a16:creationId xmlns:a16="http://schemas.microsoft.com/office/drawing/2014/main" id="{8C0482E1-9B55-F74B-0D65-895D3F6B0C4E}"/>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25</a:t>
            </a:fld>
            <a:endParaRPr lang="ja-JP" altLang="en-US" dirty="0">
              <a:latin typeface="ＭＳ 明朝" panose="02020609040205080304" pitchFamily="17" charset="-128"/>
              <a:ea typeface="ＭＳ 明朝" panose="02020609040205080304" pitchFamily="17" charset="-128"/>
            </a:endParaRPr>
          </a:p>
        </p:txBody>
      </p:sp>
      <p:graphicFrame>
        <p:nvGraphicFramePr>
          <p:cNvPr id="4" name="表 3">
            <a:extLst>
              <a:ext uri="{FF2B5EF4-FFF2-40B4-BE49-F238E27FC236}">
                <a16:creationId xmlns:a16="http://schemas.microsoft.com/office/drawing/2014/main" id="{9BD597C9-D1F3-7498-5065-46C6927BA634}"/>
              </a:ext>
            </a:extLst>
          </p:cNvPr>
          <p:cNvGraphicFramePr>
            <a:graphicFrameLocks noGrp="1"/>
          </p:cNvGraphicFramePr>
          <p:nvPr>
            <p:extLst>
              <p:ext uri="{D42A27DB-BD31-4B8C-83A1-F6EECF244321}">
                <p14:modId xmlns:p14="http://schemas.microsoft.com/office/powerpoint/2010/main" val="2149603044"/>
              </p:ext>
            </p:extLst>
          </p:nvPr>
        </p:nvGraphicFramePr>
        <p:xfrm>
          <a:off x="165100" y="1485930"/>
          <a:ext cx="6120000" cy="6470446"/>
        </p:xfrm>
        <a:graphic>
          <a:graphicData uri="http://schemas.openxmlformats.org/drawingml/2006/table">
            <a:tbl>
              <a:tblPr/>
              <a:tblGrid>
                <a:gridCol w="1224000">
                  <a:extLst>
                    <a:ext uri="{9D8B030D-6E8A-4147-A177-3AD203B41FA5}">
                      <a16:colId xmlns:a16="http://schemas.microsoft.com/office/drawing/2014/main" val="1306148135"/>
                    </a:ext>
                  </a:extLst>
                </a:gridCol>
                <a:gridCol w="648000">
                  <a:extLst>
                    <a:ext uri="{9D8B030D-6E8A-4147-A177-3AD203B41FA5}">
                      <a16:colId xmlns:a16="http://schemas.microsoft.com/office/drawing/2014/main" val="20000"/>
                    </a:ext>
                  </a:extLst>
                </a:gridCol>
                <a:gridCol w="1620000">
                  <a:extLst>
                    <a:ext uri="{9D8B030D-6E8A-4147-A177-3AD203B41FA5}">
                      <a16:colId xmlns:a16="http://schemas.microsoft.com/office/drawing/2014/main" val="20002"/>
                    </a:ext>
                  </a:extLst>
                </a:gridCol>
                <a:gridCol w="2628000">
                  <a:extLst>
                    <a:ext uri="{9D8B030D-6E8A-4147-A177-3AD203B41FA5}">
                      <a16:colId xmlns:a16="http://schemas.microsoft.com/office/drawing/2014/main" val="1614910224"/>
                    </a:ext>
                  </a:extLst>
                </a:gridCol>
              </a:tblGrid>
              <a:tr h="34451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事業名</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実施年度</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algn="ct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事業目的</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algn="ct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実施内容</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extLst>
                  <a:ext uri="{0D108BD9-81ED-4DB2-BD59-A6C34878D82A}">
                    <a16:rowId xmlns:a16="http://schemas.microsoft.com/office/drawing/2014/main" val="10000"/>
                  </a:ext>
                </a:extLst>
              </a:tr>
              <a:tr h="344512">
                <a:tc grid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                                                                                              全　　体</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chemeClr val="bg1">
                            <a:lumMod val="75000"/>
                          </a:schemeClr>
                        </a:solidFill>
                        <a:effectLst/>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sz="900" b="0" dirty="0">
                        <a:solidFill>
                          <a:schemeClr val="bg1">
                            <a:lumMod val="75000"/>
                          </a:schemeClr>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1" lang="en-US" altLang="ja-JP" sz="900" b="0" dirty="0">
                        <a:solidFill>
                          <a:schemeClr val="bg1">
                            <a:lumMod val="75000"/>
                          </a:schemeClr>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1773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医療費通知</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平成</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令和</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rtl="0"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被保険者自身の医療費の把握と医療費適正化</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2</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ヵ月ごとに</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6</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回および年間</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回発送</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17813">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ジェネリック医薬品</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差額通知</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平成</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令和</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rtl="0"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ジェネリック医薬品切り替えによる医療費抑制</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baseline="0" dirty="0">
                          <a:solidFill>
                            <a:schemeClr val="tx1"/>
                          </a:solidFill>
                          <a:effectLst/>
                          <a:latin typeface="ＭＳ 明朝" panose="02020609040205080304" pitchFamily="17" charset="-128"/>
                          <a:ea typeface="ＭＳ 明朝" panose="02020609040205080304" pitchFamily="17" charset="-128"/>
                        </a:rPr>
                        <a:t>年間</a:t>
                      </a:r>
                      <a:r>
                        <a:rPr lang="en-US" altLang="ja-JP" sz="900" b="0" i="0" u="none" strike="noStrike" baseline="0" dirty="0">
                          <a:solidFill>
                            <a:schemeClr val="tx1"/>
                          </a:solidFill>
                          <a:effectLst/>
                          <a:latin typeface="ＭＳ 明朝" panose="02020609040205080304" pitchFamily="17" charset="-128"/>
                          <a:ea typeface="ＭＳ 明朝" panose="02020609040205080304" pitchFamily="17" charset="-128"/>
                        </a:rPr>
                        <a:t>2</a:t>
                      </a:r>
                      <a:r>
                        <a:rPr lang="ja-JP" altLang="en-US" sz="900" b="0" i="0" u="none" strike="noStrike" baseline="0" dirty="0">
                          <a:solidFill>
                            <a:schemeClr val="tx1"/>
                          </a:solidFill>
                          <a:effectLst/>
                          <a:latin typeface="ＭＳ 明朝" panose="02020609040205080304" pitchFamily="17" charset="-128"/>
                          <a:ea typeface="ＭＳ 明朝" panose="02020609040205080304" pitchFamily="17" charset="-128"/>
                        </a:rPr>
                        <a:t>回発送</a:t>
                      </a:r>
                      <a:endParaRPr lang="en-US" altLang="ja-JP" sz="900" b="0" i="0" u="none" strike="noStrike" baseline="0"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933053">
                <a:tc>
                  <a:txBody>
                    <a:bodyPr/>
                    <a:lstStyle/>
                    <a:p>
                      <a:pPr algn="ctr" rtl="0"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広報活動</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平成</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令和</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rtl="0"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○国民健康保健事業内容・特定健診計画の周知を図るため</a:t>
                      </a:r>
                    </a:p>
                    <a:p>
                      <a:pPr algn="l" rtl="0" fontAlgn="ct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rtl="0"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○特定健診日程・勧奨及び国保事業周知など</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回「国保だより」を全世帯へ配布</a:t>
                      </a:r>
                    </a:p>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○特定健診日程・勧奨及び国保事業周知を目的に適宜広報に掲載</a:t>
                      </a:r>
                    </a:p>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○保険証更新時に合わせパンフレット送付</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44512">
                <a:tc gridSpan="4">
                  <a:txBody>
                    <a:bodyPr/>
                    <a:lstStyle/>
                    <a:p>
                      <a:pPr algn="ctr" fontAlgn="ct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個</a:t>
                      </a: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別</a:t>
                      </a:r>
                      <a:endParaRPr lang="ja-JP" altLang="en-US" sz="900" b="1"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l" rtl="0" fontAlgn="ct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marL="0" indent="0" algn="l" fontAlgn="ct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868954"/>
                  </a:ext>
                </a:extLst>
              </a:tr>
              <a:tr h="717733">
                <a:tc>
                  <a:txBody>
                    <a:bodyPr/>
                    <a:lstStyle/>
                    <a:p>
                      <a:pPr algn="ctr" fontAlgn="ct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特定健診</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及び</a:t>
                      </a: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受診勧奨</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平成</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令和</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rtl="0"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被保険者の健康状態を把握し病気を早期発見することで医療費適正化に資するため</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rtl="0"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受診券の全戸配布・追加健診の勧奨状発送</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1085348"/>
                  </a:ext>
                </a:extLst>
              </a:tr>
              <a:tr h="717733">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人間ドック助成</a:t>
                      </a:r>
                    </a:p>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（市民課）</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平成</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令和</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被保険者の健康状態を把握し、生活習慣病の早期発見と予防につなげるため</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defTabSz="864017" fontAlgn="ctr">
                        <a:defRPr/>
                      </a:pPr>
                      <a:r>
                        <a:rPr lang="ja-JP" altLang="en-US" sz="900" b="0" dirty="0">
                          <a:solidFill>
                            <a:schemeClr val="tx1"/>
                          </a:solidFill>
                          <a:latin typeface="ＭＳ 明朝" panose="02020609040205080304" pitchFamily="17" charset="-128"/>
                          <a:ea typeface="ＭＳ 明朝" panose="02020609040205080304" pitchFamily="17" charset="-128"/>
                        </a:rPr>
                        <a:t>人間ドックの受診に補助をする</a:t>
                      </a:r>
                      <a:endParaRPr lang="en-US" altLang="ja-JP" sz="9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632845">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特定保健指導</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平成</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令和</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特定健診の結果、対象となった住民に対し利用券を発行。採血・栄養教室・運動教室も取り入れたプログラムで実施</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defTabSz="864017" fontAlgn="ctr">
                        <a:defRPr/>
                      </a:pPr>
                      <a:r>
                        <a:rPr lang="ja-JP" altLang="en-US" sz="900" b="0" dirty="0">
                          <a:solidFill>
                            <a:schemeClr val="tx1"/>
                          </a:solidFill>
                          <a:latin typeface="ＭＳ 明朝" panose="02020609040205080304" pitchFamily="17" charset="-128"/>
                          <a:ea typeface="ＭＳ 明朝" panose="02020609040205080304" pitchFamily="17" charset="-128"/>
                        </a:rPr>
                        <a:t>特定健診の結果、対象となった住民に対し利用券を発行。採血・栄養教室・運動教室も取り入れたプログラムで実施</a:t>
                      </a:r>
                      <a:endParaRPr lang="en-US" altLang="ja-JP" sz="9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1117441"/>
                  </a:ext>
                </a:extLst>
              </a:tr>
            </a:tbl>
          </a:graphicData>
        </a:graphic>
      </p:graphicFrame>
    </p:spTree>
    <p:extLst>
      <p:ext uri="{BB962C8B-B14F-4D97-AF65-F5344CB8AC3E}">
        <p14:creationId xmlns:p14="http://schemas.microsoft.com/office/powerpoint/2010/main" val="2168091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5100534" y="467544"/>
            <a:ext cx="1258757" cy="891911"/>
          </a:xfrm>
          <a:prstGeom prst="rect">
            <a:avLst/>
          </a:prstGeom>
          <a:ln>
            <a:solidFill>
              <a:schemeClr val="tx1"/>
            </a:solidFill>
          </a:ln>
        </p:spPr>
        <p:txBody>
          <a:bodyPr wrap="square">
            <a:spAutoFit/>
          </a:bodyPr>
          <a:lstStyle/>
          <a:p>
            <a:r>
              <a:rPr kumimoji="0" lang="en-US" altLang="ja-JP" sz="1039" kern="0" dirty="0">
                <a:latin typeface="ＭＳ 明朝" panose="02020609040205080304" pitchFamily="17" charset="-128"/>
                <a:ea typeface="ＭＳ 明朝" panose="02020609040205080304" pitchFamily="17" charset="-128"/>
              </a:rPr>
              <a:t>5:</a:t>
            </a:r>
            <a:r>
              <a:rPr kumimoji="0" lang="ja-JP" altLang="en-US" sz="1039" kern="0" dirty="0">
                <a:latin typeface="ＭＳ 明朝" panose="02020609040205080304" pitchFamily="17" charset="-128"/>
                <a:ea typeface="ＭＳ 明朝" panose="02020609040205080304" pitchFamily="17" charset="-128"/>
              </a:rPr>
              <a:t>目標達成</a:t>
            </a:r>
            <a:endParaRPr kumimoji="0" lang="en-US" altLang="ja-JP" sz="1039" kern="0" dirty="0">
              <a:latin typeface="ＭＳ 明朝" panose="02020609040205080304" pitchFamily="17" charset="-128"/>
              <a:ea typeface="ＭＳ 明朝" panose="02020609040205080304" pitchFamily="17" charset="-128"/>
            </a:endParaRPr>
          </a:p>
          <a:p>
            <a:r>
              <a:rPr kumimoji="0" lang="en-US" altLang="ja-JP" sz="1039" kern="0" dirty="0">
                <a:latin typeface="ＭＳ 明朝" panose="02020609040205080304" pitchFamily="17" charset="-128"/>
                <a:ea typeface="ＭＳ 明朝" panose="02020609040205080304" pitchFamily="17" charset="-128"/>
              </a:rPr>
              <a:t>4:</a:t>
            </a:r>
            <a:r>
              <a:rPr kumimoji="0" lang="ja-JP" altLang="en-US" sz="1039" kern="0" dirty="0">
                <a:latin typeface="ＭＳ 明朝" panose="02020609040205080304" pitchFamily="17" charset="-128"/>
                <a:ea typeface="ＭＳ 明朝" panose="02020609040205080304" pitchFamily="17" charset="-128"/>
              </a:rPr>
              <a:t>改善している</a:t>
            </a:r>
            <a:endParaRPr kumimoji="0" lang="en-US" altLang="ja-JP" sz="1039" kern="0" dirty="0">
              <a:latin typeface="ＭＳ 明朝" panose="02020609040205080304" pitchFamily="17" charset="-128"/>
              <a:ea typeface="ＭＳ 明朝" panose="02020609040205080304" pitchFamily="17" charset="-128"/>
            </a:endParaRPr>
          </a:p>
          <a:p>
            <a:r>
              <a:rPr kumimoji="0" lang="en-US" altLang="ja-JP" sz="1039" kern="0" dirty="0">
                <a:latin typeface="ＭＳ 明朝" panose="02020609040205080304" pitchFamily="17" charset="-128"/>
                <a:ea typeface="ＭＳ 明朝" panose="02020609040205080304" pitchFamily="17" charset="-128"/>
              </a:rPr>
              <a:t>3:</a:t>
            </a:r>
            <a:r>
              <a:rPr kumimoji="0" lang="ja-JP" altLang="en-US" sz="1039" kern="0" dirty="0">
                <a:latin typeface="ＭＳ 明朝" panose="02020609040205080304" pitchFamily="17" charset="-128"/>
                <a:ea typeface="ＭＳ 明朝" panose="02020609040205080304" pitchFamily="17" charset="-128"/>
              </a:rPr>
              <a:t>横ばい</a:t>
            </a:r>
            <a:endParaRPr kumimoji="0" lang="en-US" altLang="ja-JP" sz="1039" kern="0" dirty="0">
              <a:latin typeface="ＭＳ 明朝" panose="02020609040205080304" pitchFamily="17" charset="-128"/>
              <a:ea typeface="ＭＳ 明朝" panose="02020609040205080304" pitchFamily="17" charset="-128"/>
            </a:endParaRPr>
          </a:p>
          <a:p>
            <a:r>
              <a:rPr kumimoji="0" lang="en-US" altLang="ja-JP" sz="1039" kern="0" dirty="0">
                <a:latin typeface="ＭＳ 明朝" panose="02020609040205080304" pitchFamily="17" charset="-128"/>
                <a:ea typeface="ＭＳ 明朝" panose="02020609040205080304" pitchFamily="17" charset="-128"/>
              </a:rPr>
              <a:t>2:</a:t>
            </a:r>
            <a:r>
              <a:rPr kumimoji="0" lang="ja-JP" altLang="en-US" sz="1039" kern="0" dirty="0">
                <a:latin typeface="ＭＳ 明朝" panose="02020609040205080304" pitchFamily="17" charset="-128"/>
                <a:ea typeface="ＭＳ 明朝" panose="02020609040205080304" pitchFamily="17" charset="-128"/>
              </a:rPr>
              <a:t>悪化している</a:t>
            </a:r>
            <a:endParaRPr kumimoji="0" lang="en-US" altLang="ja-JP" sz="1039" kern="0" dirty="0">
              <a:latin typeface="ＭＳ 明朝" panose="02020609040205080304" pitchFamily="17" charset="-128"/>
              <a:ea typeface="ＭＳ 明朝" panose="02020609040205080304" pitchFamily="17" charset="-128"/>
            </a:endParaRPr>
          </a:p>
          <a:p>
            <a:r>
              <a:rPr kumimoji="0" lang="en-US" altLang="ja-JP" sz="1039" kern="0" dirty="0">
                <a:latin typeface="ＭＳ 明朝" panose="02020609040205080304" pitchFamily="17" charset="-128"/>
                <a:ea typeface="ＭＳ 明朝" panose="02020609040205080304" pitchFamily="17" charset="-128"/>
              </a:rPr>
              <a:t>1:</a:t>
            </a:r>
            <a:r>
              <a:rPr kumimoji="0" lang="ja-JP" altLang="en-US" sz="1039" kern="0" dirty="0">
                <a:latin typeface="ＭＳ 明朝" panose="02020609040205080304" pitchFamily="17" charset="-128"/>
                <a:ea typeface="ＭＳ 明朝" panose="02020609040205080304" pitchFamily="17" charset="-128"/>
              </a:rPr>
              <a:t>評価できない</a:t>
            </a:r>
            <a:endParaRPr lang="ja-JP" altLang="en-US" sz="1039" dirty="0">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0EA737ED-E130-5D4E-492B-A6284053D339}"/>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26</a:t>
            </a:fld>
            <a:endParaRPr lang="ja-JP" altLang="en-US" dirty="0">
              <a:latin typeface="ＭＳ 明朝" panose="02020609040205080304" pitchFamily="17" charset="-128"/>
              <a:ea typeface="ＭＳ 明朝" panose="02020609040205080304" pitchFamily="17" charset="-128"/>
            </a:endParaRPr>
          </a:p>
        </p:txBody>
      </p:sp>
      <p:graphicFrame>
        <p:nvGraphicFramePr>
          <p:cNvPr id="3" name="表 2">
            <a:extLst>
              <a:ext uri="{FF2B5EF4-FFF2-40B4-BE49-F238E27FC236}">
                <a16:creationId xmlns:a16="http://schemas.microsoft.com/office/drawing/2014/main" id="{A399BB8A-15E4-F8F7-9E3D-A3028C992593}"/>
              </a:ext>
            </a:extLst>
          </p:cNvPr>
          <p:cNvGraphicFramePr>
            <a:graphicFrameLocks noGrp="1"/>
          </p:cNvGraphicFramePr>
          <p:nvPr>
            <p:extLst>
              <p:ext uri="{D42A27DB-BD31-4B8C-83A1-F6EECF244321}">
                <p14:modId xmlns:p14="http://schemas.microsoft.com/office/powerpoint/2010/main" val="2270280614"/>
              </p:ext>
            </p:extLst>
          </p:nvPr>
        </p:nvGraphicFramePr>
        <p:xfrm>
          <a:off x="143743" y="1486758"/>
          <a:ext cx="6219624" cy="6626160"/>
        </p:xfrm>
        <a:graphic>
          <a:graphicData uri="http://schemas.openxmlformats.org/drawingml/2006/table">
            <a:tbl>
              <a:tblPr/>
              <a:tblGrid>
                <a:gridCol w="3132000">
                  <a:extLst>
                    <a:ext uri="{9D8B030D-6E8A-4147-A177-3AD203B41FA5}">
                      <a16:colId xmlns:a16="http://schemas.microsoft.com/office/drawing/2014/main" val="3645995025"/>
                    </a:ext>
                  </a:extLst>
                </a:gridCol>
                <a:gridCol w="936000">
                  <a:extLst>
                    <a:ext uri="{9D8B030D-6E8A-4147-A177-3AD203B41FA5}">
                      <a16:colId xmlns:a16="http://schemas.microsoft.com/office/drawing/2014/main" val="20001"/>
                    </a:ext>
                  </a:extLst>
                </a:gridCol>
                <a:gridCol w="936000">
                  <a:extLst>
                    <a:ext uri="{9D8B030D-6E8A-4147-A177-3AD203B41FA5}">
                      <a16:colId xmlns:a16="http://schemas.microsoft.com/office/drawing/2014/main" val="690504050"/>
                    </a:ext>
                  </a:extLst>
                </a:gridCol>
                <a:gridCol w="936000">
                  <a:extLst>
                    <a:ext uri="{9D8B030D-6E8A-4147-A177-3AD203B41FA5}">
                      <a16:colId xmlns:a16="http://schemas.microsoft.com/office/drawing/2014/main" val="20002"/>
                    </a:ext>
                  </a:extLst>
                </a:gridCol>
                <a:gridCol w="279624">
                  <a:extLst>
                    <a:ext uri="{9D8B030D-6E8A-4147-A177-3AD203B41FA5}">
                      <a16:colId xmlns:a16="http://schemas.microsoft.com/office/drawing/2014/main" val="20003"/>
                    </a:ext>
                  </a:extLst>
                </a:gridCol>
              </a:tblGrid>
              <a:tr h="345600">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1" lang="ja-JP" altLang="en-US" sz="900" dirty="0">
                          <a:solidFill>
                            <a:schemeClr val="tx1"/>
                          </a:solidFill>
                          <a:latin typeface="ＭＳ 明朝" panose="02020609040205080304" pitchFamily="17" charset="-128"/>
                          <a:ea typeface="ＭＳ 明朝" panose="02020609040205080304" pitchFamily="17" charset="-128"/>
                        </a:rPr>
                        <a:t>評価指標</a:t>
                      </a:r>
                      <a:endParaRPr kumimoji="1" lang="en-US" altLang="ja-JP" sz="900" dirty="0">
                        <a:solidFill>
                          <a:schemeClr val="tx1"/>
                        </a:solidFill>
                        <a:latin typeface="ＭＳ 明朝" panose="02020609040205080304" pitchFamily="17" charset="-128"/>
                        <a:ea typeface="ＭＳ 明朝" panose="02020609040205080304" pitchFamily="17"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ＭＳ 明朝" panose="02020609040205080304" pitchFamily="17" charset="-128"/>
                          <a:ea typeface="ＭＳ 明朝" panose="02020609040205080304" pitchFamily="17" charset="-128"/>
                        </a:rPr>
                        <a:t>(</a:t>
                      </a:r>
                      <a:r>
                        <a:rPr kumimoji="1" lang="ja-JP" altLang="en-US" sz="900" dirty="0">
                          <a:solidFill>
                            <a:schemeClr val="tx1"/>
                          </a:solidFill>
                          <a:latin typeface="ＭＳ 明朝" panose="02020609040205080304" pitchFamily="17" charset="-128"/>
                          <a:ea typeface="ＭＳ 明朝" panose="02020609040205080304" pitchFamily="17" charset="-128"/>
                        </a:rPr>
                        <a:t>上段：アウトプット、下段：アウトカム</a:t>
                      </a:r>
                      <a:r>
                        <a:rPr kumimoji="1" lang="en-US" altLang="ja-JP" sz="900" dirty="0">
                          <a:solidFill>
                            <a:schemeClr val="tx1"/>
                          </a:solidFill>
                          <a:latin typeface="ＭＳ 明朝" panose="02020609040205080304" pitchFamily="17" charset="-128"/>
                          <a:ea typeface="ＭＳ 明朝" panose="02020609040205080304" pitchFamily="17" charset="-128"/>
                        </a:rPr>
                        <a:t>)</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計画策定時実績</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2016</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(H28)</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明朝" panose="02020609040205080304" pitchFamily="17" charset="-128"/>
                          <a:ea typeface="ＭＳ 明朝" panose="02020609040205080304" pitchFamily="17" charset="-128"/>
                        </a:rPr>
                        <a:t>目標値</a:t>
                      </a:r>
                      <a:endParaRPr kumimoji="1" lang="en-US" altLang="ja-JP" sz="900" dirty="0">
                        <a:solidFill>
                          <a:schemeClr val="tx1"/>
                        </a:solidFill>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2023</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(R5)</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達成状況</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評価</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extLst>
                  <a:ext uri="{0D108BD9-81ED-4DB2-BD59-A6C34878D82A}">
                    <a16:rowId xmlns:a16="http://schemas.microsoft.com/office/drawing/2014/main" val="10000"/>
                  </a:ext>
                </a:extLst>
              </a:tr>
              <a:tr h="345600">
                <a:tc gridSpan="5">
                  <a:txBody>
                    <a:bodyPr/>
                    <a:lstStyle/>
                    <a:p>
                      <a:pPr indent="-904875">
                        <a:lnSpc>
                          <a:spcPct val="100000"/>
                        </a:lnSpc>
                        <a:spcAft>
                          <a:spcPts val="600"/>
                        </a:spcAft>
                      </a:pP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　事　　業</a:t>
                      </a:r>
                      <a:endParaRPr lang="en-US" altLang="ja-JP" sz="900" dirty="0">
                        <a:solidFill>
                          <a:schemeClr val="bg1">
                            <a:lumMod val="75000"/>
                          </a:schemeClr>
                        </a:solidFill>
                        <a:latin typeface="ＭＳ 明朝" panose="02020609040205080304" pitchFamily="17" charset="-128"/>
                        <a:ea typeface="ＭＳ 明朝" panose="02020609040205080304" pitchFamily="17" charset="-128"/>
                      </a:endParaRPr>
                    </a:p>
                  </a:txBody>
                  <a:tcPr marL="36000" marR="36000" marT="18000" marB="18000" anchor="ctr">
                    <a:lnL w="1270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indent="-904875">
                        <a:lnSpc>
                          <a:spcPct val="100000"/>
                        </a:lnSpc>
                        <a:spcAft>
                          <a:spcPts val="600"/>
                        </a:spcAft>
                      </a:pP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indent="-904875">
                        <a:lnSpc>
                          <a:spcPct val="100000"/>
                        </a:lnSpc>
                        <a:spcAft>
                          <a:spcPts val="600"/>
                        </a:spcAft>
                      </a:pP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indent="-904875">
                        <a:lnSpc>
                          <a:spcPct val="100000"/>
                        </a:lnSpc>
                        <a:spcAft>
                          <a:spcPts val="600"/>
                        </a:spcAft>
                      </a:pP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indent="-904875" algn="ctr">
                        <a:lnSpc>
                          <a:spcPct val="150000"/>
                        </a:lnSpc>
                      </a:pPr>
                      <a:endParaRPr lang="en-US" altLang="ja-JP" sz="900" dirty="0">
                        <a:solidFill>
                          <a:schemeClr val="bg1">
                            <a:lumMod val="75000"/>
                          </a:schemeClr>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4852458"/>
                  </a:ext>
                </a:extLst>
              </a:tr>
              <a:tr h="720000">
                <a:tc>
                  <a:txBody>
                    <a:bodyPr/>
                    <a:lstStyle/>
                    <a:p>
                      <a:pPr indent="-904875">
                        <a:lnSpc>
                          <a:spcPct val="100000"/>
                        </a:lnSpc>
                        <a:spcAft>
                          <a:spcPts val="600"/>
                        </a:spcAft>
                      </a:pPr>
                      <a:r>
                        <a:rPr lang="en-US" altLang="ja-JP" sz="900" dirty="0">
                          <a:solidFill>
                            <a:schemeClr val="tx1"/>
                          </a:solidFill>
                          <a:latin typeface="ＭＳ 明朝" panose="02020609040205080304" pitchFamily="17" charset="-128"/>
                          <a:ea typeface="ＭＳ 明朝" panose="02020609040205080304" pitchFamily="17" charset="-128"/>
                        </a:rPr>
                        <a:t>-</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spcAft>
                          <a:spcPts val="600"/>
                        </a:spcAft>
                      </a:pP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tcPr>
                </a:tc>
                <a:tc>
                  <a:txBody>
                    <a:bodyPr/>
                    <a:lstStyle/>
                    <a:p>
                      <a:pPr indent="-904875" algn="ctr">
                        <a:lnSpc>
                          <a:spcPct val="100000"/>
                        </a:lnSpc>
                        <a:spcAft>
                          <a:spcPts val="600"/>
                        </a:spcAft>
                      </a:pP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tcPr>
                </a:tc>
                <a:tc>
                  <a:txBody>
                    <a:bodyPr/>
                    <a:lstStyle/>
                    <a:p>
                      <a:pPr indent="-904875" algn="ctr">
                        <a:lnSpc>
                          <a:spcPct val="100000"/>
                        </a:lnSpc>
                        <a:spcAft>
                          <a:spcPts val="600"/>
                        </a:spcAft>
                      </a:pPr>
                      <a:r>
                        <a:rPr lang="ja-JP" altLang="en-US" sz="900" dirty="0">
                          <a:solidFill>
                            <a:schemeClr val="tx1"/>
                          </a:solidFill>
                          <a:latin typeface="ＭＳ 明朝" panose="02020609040205080304" pitchFamily="17" charset="-128"/>
                          <a:ea typeface="ＭＳ 明朝" panose="02020609040205080304" pitchFamily="17" charset="-128"/>
                        </a:rPr>
                        <a:t>実施済</a:t>
                      </a: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50000"/>
                        </a:lnSpc>
                      </a:pPr>
                      <a:r>
                        <a:rPr lang="en-US" altLang="ja-JP" sz="900" dirty="0">
                          <a:solidFill>
                            <a:schemeClr val="tx1"/>
                          </a:solidFill>
                          <a:latin typeface="ＭＳ 明朝" panose="02020609040205080304" pitchFamily="17" charset="-128"/>
                          <a:ea typeface="ＭＳ 明朝" panose="02020609040205080304" pitchFamily="17" charset="-128"/>
                        </a:rPr>
                        <a:t>5</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20000">
                <a:tc>
                  <a:txBody>
                    <a:bodyPr/>
                    <a:lstStyle/>
                    <a:p>
                      <a:pPr indent="-904875">
                        <a:lnSpc>
                          <a:spcPct val="100000"/>
                        </a:lnSpc>
                        <a:spcAft>
                          <a:spcPts val="600"/>
                        </a:spcAft>
                      </a:pPr>
                      <a:r>
                        <a:rPr lang="ja-JP" altLang="en-US" sz="900" dirty="0">
                          <a:solidFill>
                            <a:schemeClr val="tx1"/>
                          </a:solidFill>
                          <a:latin typeface="ＭＳ 明朝" panose="02020609040205080304" pitchFamily="17" charset="-128"/>
                          <a:ea typeface="ＭＳ 明朝" panose="02020609040205080304" pitchFamily="17" charset="-128"/>
                        </a:rPr>
                        <a:t>使用割合</a:t>
                      </a: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spcAft>
                          <a:spcPts val="600"/>
                        </a:spcAft>
                      </a:pPr>
                      <a:endParaRPr lang="ja-JP" altLang="en-US"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tcPr>
                </a:tc>
                <a:tc>
                  <a:txBody>
                    <a:bodyPr/>
                    <a:lstStyle/>
                    <a:p>
                      <a:pPr indent="-904875" algn="ctr">
                        <a:lnSpc>
                          <a:spcPct val="100000"/>
                        </a:lnSpc>
                        <a:spcAft>
                          <a:spcPts val="600"/>
                        </a:spcAft>
                      </a:pPr>
                      <a:r>
                        <a:rPr lang="en-US" altLang="ja-JP" sz="900" dirty="0">
                          <a:solidFill>
                            <a:schemeClr val="tx1"/>
                          </a:solidFill>
                          <a:latin typeface="ＭＳ 明朝" panose="02020609040205080304" pitchFamily="17" charset="-128"/>
                          <a:ea typeface="ＭＳ 明朝" panose="02020609040205080304" pitchFamily="17" charset="-128"/>
                        </a:rPr>
                        <a:t>80.0%</a:t>
                      </a:r>
                      <a:endParaRPr lang="ja-JP" altLang="en-US"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spcAft>
                          <a:spcPts val="600"/>
                        </a:spcAft>
                      </a:pPr>
                      <a:r>
                        <a:rPr lang="en-US" altLang="ja-JP" sz="900" dirty="0">
                          <a:solidFill>
                            <a:schemeClr val="tx1"/>
                          </a:solidFill>
                          <a:latin typeface="ＭＳ 明朝" panose="02020609040205080304" pitchFamily="17" charset="-128"/>
                          <a:ea typeface="ＭＳ 明朝" panose="02020609040205080304" pitchFamily="17" charset="-128"/>
                        </a:rPr>
                        <a:t>87.2%</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50000"/>
                        </a:lnSpc>
                      </a:pPr>
                      <a:r>
                        <a:rPr lang="en-US" altLang="ja-JP" sz="900" dirty="0">
                          <a:solidFill>
                            <a:schemeClr val="tx1"/>
                          </a:solidFill>
                          <a:latin typeface="ＭＳ 明朝" panose="02020609040205080304" pitchFamily="17" charset="-128"/>
                          <a:ea typeface="ＭＳ 明朝" panose="02020609040205080304" pitchFamily="17" charset="-128"/>
                        </a:rPr>
                        <a:t>5</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36000">
                <a:tc>
                  <a:txBody>
                    <a:bodyPr/>
                    <a:lstStyle/>
                    <a:p>
                      <a:pPr marL="0" marR="0" lvl="0" indent="-904875" algn="l" defTabSz="914400" rtl="0" eaLnBrk="1" fontAlgn="auto" latinLnBrk="0" hangingPunct="1">
                        <a:lnSpc>
                          <a:spcPct val="100000"/>
                        </a:lnSpc>
                        <a:spcBef>
                          <a:spcPts val="0"/>
                        </a:spcBef>
                        <a:spcAft>
                          <a:spcPts val="600"/>
                        </a:spcAft>
                        <a:buClrTx/>
                        <a:buSzTx/>
                        <a:buFontTx/>
                        <a:buNone/>
                        <a:tabLst/>
                        <a:defRPr/>
                      </a:pPr>
                      <a:r>
                        <a:rPr lang="en-US" altLang="ja-JP" sz="900" dirty="0">
                          <a:solidFill>
                            <a:schemeClr val="tx1"/>
                          </a:solidFill>
                          <a:latin typeface="ＭＳ 明朝" panose="02020609040205080304" pitchFamily="17" charset="-128"/>
                          <a:ea typeface="ＭＳ 明朝" panose="02020609040205080304" pitchFamily="17" charset="-128"/>
                        </a:rPr>
                        <a:t>-</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spcAft>
                          <a:spcPts val="600"/>
                        </a:spcAft>
                      </a:pP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tcPr>
                </a:tc>
                <a:tc>
                  <a:txBody>
                    <a:bodyPr/>
                    <a:lstStyle/>
                    <a:p>
                      <a:pPr indent="-904875" algn="ctr">
                        <a:lnSpc>
                          <a:spcPct val="100000"/>
                        </a:lnSpc>
                        <a:spcAft>
                          <a:spcPts val="600"/>
                        </a:spcAft>
                      </a:pP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tcPr>
                </a:tc>
                <a:tc>
                  <a:txBody>
                    <a:bodyPr/>
                    <a:lstStyle/>
                    <a:p>
                      <a:pPr marL="0" marR="0" lvl="0" indent="-904875" algn="ctr" defTabSz="914400" rtl="0" eaLnBrk="1" fontAlgn="auto" latinLnBrk="0" hangingPunct="1">
                        <a:lnSpc>
                          <a:spcPct val="100000"/>
                        </a:lnSpc>
                        <a:spcBef>
                          <a:spcPts val="0"/>
                        </a:spcBef>
                        <a:spcAft>
                          <a:spcPts val="600"/>
                        </a:spcAft>
                        <a:buClrTx/>
                        <a:buSzTx/>
                        <a:buFontTx/>
                        <a:buNone/>
                        <a:tabLst/>
                        <a:defRPr/>
                      </a:pPr>
                      <a:r>
                        <a:rPr lang="ja-JP" altLang="en-US" sz="900" dirty="0">
                          <a:solidFill>
                            <a:schemeClr val="tx1"/>
                          </a:solidFill>
                          <a:latin typeface="ＭＳ 明朝" panose="02020609040205080304" pitchFamily="17" charset="-128"/>
                          <a:ea typeface="ＭＳ 明朝" panose="02020609040205080304" pitchFamily="17" charset="-128"/>
                        </a:rPr>
                        <a:t>実施済</a:t>
                      </a: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45600">
                <a:tc gridSpan="5">
                  <a:txBody>
                    <a:bodyPr/>
                    <a:lstStyle/>
                    <a:p>
                      <a:pPr marL="0" marR="0" lvl="0" indent="-904875" algn="l" defTabSz="914400" rtl="0" eaLnBrk="1" fontAlgn="auto" latinLnBrk="0" hangingPunct="1">
                        <a:lnSpc>
                          <a:spcPct val="100000"/>
                        </a:lnSpc>
                        <a:spcBef>
                          <a:spcPts val="0"/>
                        </a:spcBef>
                        <a:spcAft>
                          <a:spcPts val="600"/>
                        </a:spcAft>
                        <a:buClrTx/>
                        <a:buSzTx/>
                        <a:buFontTx/>
                        <a:buNone/>
                        <a:tabLst/>
                        <a:defRPr/>
                      </a:pP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　事　　業</a:t>
                      </a:r>
                      <a:endParaRPr lang="en-US" altLang="ja-JP" sz="900" dirty="0">
                        <a:solidFill>
                          <a:schemeClr val="bg1">
                            <a:lumMod val="75000"/>
                          </a:schemeClr>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bg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indent="-904875" algn="ctr">
                        <a:lnSpc>
                          <a:spcPct val="100000"/>
                        </a:lnSpc>
                        <a:spcAft>
                          <a:spcPts val="600"/>
                        </a:spcAft>
                      </a:pP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tc hMerge="1">
                  <a:txBody>
                    <a:bodyPr/>
                    <a:lstStyle/>
                    <a:p>
                      <a:pPr indent="-904875" algn="ctr">
                        <a:lnSpc>
                          <a:spcPct val="100000"/>
                        </a:lnSpc>
                        <a:spcAft>
                          <a:spcPts val="600"/>
                        </a:spcAft>
                      </a:pP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tc hMerge="1">
                  <a:txBody>
                    <a:bodyPr/>
                    <a:lstStyle/>
                    <a:p>
                      <a:pPr indent="-904875" algn="ctr">
                        <a:lnSpc>
                          <a:spcPct val="100000"/>
                        </a:lnSpc>
                        <a:spcAft>
                          <a:spcPts val="600"/>
                        </a:spcAft>
                      </a:pP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tc hMerge="1">
                  <a:txBody>
                    <a:bodyPr/>
                    <a:lstStyle/>
                    <a:p>
                      <a:pPr indent="-904875" algn="ctr">
                        <a:lnSpc>
                          <a:spcPct val="100000"/>
                        </a:lnSpc>
                      </a:pP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720000">
                <a:tc>
                  <a:txBody>
                    <a:bodyPr/>
                    <a:lstStyle/>
                    <a:p>
                      <a:pPr indent="-904875">
                        <a:lnSpc>
                          <a:spcPct val="100000"/>
                        </a:lnSpc>
                        <a:spcAft>
                          <a:spcPts val="600"/>
                        </a:spcAft>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・健診受診率</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spcAft>
                          <a:spcPts val="600"/>
                        </a:spcAft>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44.2%</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spcAft>
                          <a:spcPts val="600"/>
                        </a:spcAft>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60.0%</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spcAft>
                          <a:spcPts val="600"/>
                        </a:spcAft>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41.2%</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4</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2672845"/>
                  </a:ext>
                </a:extLst>
              </a:tr>
              <a:tr h="720000">
                <a:tc>
                  <a:txBody>
                    <a:bodyPr/>
                    <a:lstStyle/>
                    <a:p>
                      <a:pPr indent="-904875">
                        <a:lnSpc>
                          <a:spcPct val="100000"/>
                        </a:lnSpc>
                        <a:spcAft>
                          <a:spcPts val="600"/>
                        </a:spcAft>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・結果提出</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spcAft>
                          <a:spcPts val="600"/>
                        </a:spcAft>
                      </a:pP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tcPr>
                </a:tc>
                <a:tc>
                  <a:txBody>
                    <a:bodyPr/>
                    <a:lstStyle/>
                    <a:p>
                      <a:pPr indent="-904875" algn="ctr">
                        <a:lnSpc>
                          <a:spcPct val="100000"/>
                        </a:lnSpc>
                        <a:spcAft>
                          <a:spcPts val="600"/>
                        </a:spcAft>
                      </a:pP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tcPr>
                </a:tc>
                <a:tc>
                  <a:txBody>
                    <a:bodyPr/>
                    <a:lstStyle/>
                    <a:p>
                      <a:pPr indent="-904875" algn="ctr">
                        <a:lnSpc>
                          <a:spcPct val="100000"/>
                        </a:lnSpc>
                        <a:spcAft>
                          <a:spcPts val="600"/>
                        </a:spcAft>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実施済</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4</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1760778"/>
                  </a:ext>
                </a:extLst>
              </a:tr>
              <a:tr h="468000">
                <a:tc>
                  <a:txBody>
                    <a:bodyPr/>
                    <a:lstStyle/>
                    <a:p>
                      <a:pPr indent="-904875">
                        <a:lnSpc>
                          <a:spcPct val="100000"/>
                        </a:lnSpc>
                        <a:spcAft>
                          <a:spcPts val="600"/>
                        </a:spcAft>
                      </a:pPr>
                      <a:r>
                        <a:rPr lang="zh-TW" altLang="en-US" sz="900" dirty="0">
                          <a:solidFill>
                            <a:schemeClr val="tx1"/>
                          </a:solidFill>
                          <a:latin typeface="ＭＳ 明朝" panose="02020609040205080304" pitchFamily="17" charset="-128"/>
                          <a:ea typeface="ＭＳ 明朝" panose="02020609040205080304" pitchFamily="17" charset="-128"/>
                        </a:rPr>
                        <a:t>保健指導実施率</a:t>
                      </a: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spcAft>
                          <a:spcPts val="600"/>
                        </a:spcAft>
                      </a:pPr>
                      <a:r>
                        <a:rPr lang="ja-JP" altLang="en-US" sz="900" dirty="0">
                          <a:solidFill>
                            <a:schemeClr val="tx1"/>
                          </a:solidFill>
                          <a:latin typeface="ＭＳ 明朝" panose="02020609040205080304" pitchFamily="17" charset="-128"/>
                          <a:ea typeface="ＭＳ 明朝" panose="02020609040205080304" pitchFamily="17" charset="-128"/>
                        </a:rPr>
                        <a:t>動機付け支援</a:t>
                      </a:r>
                      <a:endParaRPr lang="en-US" altLang="ja-JP" sz="900" dirty="0">
                        <a:solidFill>
                          <a:schemeClr val="tx1"/>
                        </a:solidFill>
                        <a:latin typeface="ＭＳ 明朝" panose="02020609040205080304" pitchFamily="17" charset="-128"/>
                        <a:ea typeface="ＭＳ 明朝" panose="02020609040205080304" pitchFamily="17" charset="-128"/>
                      </a:endParaRPr>
                    </a:p>
                    <a:p>
                      <a:pPr indent="-904875" algn="ctr">
                        <a:lnSpc>
                          <a:spcPct val="100000"/>
                        </a:lnSpc>
                        <a:spcAft>
                          <a:spcPts val="600"/>
                        </a:spcAft>
                      </a:pPr>
                      <a:r>
                        <a:rPr lang="en-US" altLang="ja-JP" sz="900" dirty="0">
                          <a:solidFill>
                            <a:schemeClr val="tx1"/>
                          </a:solidFill>
                          <a:latin typeface="ＭＳ 明朝" panose="02020609040205080304" pitchFamily="17" charset="-128"/>
                          <a:ea typeface="ＭＳ 明朝" panose="02020609040205080304" pitchFamily="17" charset="-128"/>
                        </a:rPr>
                        <a:t>10</a:t>
                      </a:r>
                      <a:r>
                        <a:rPr lang="ja-JP" altLang="en-US" sz="900" dirty="0">
                          <a:solidFill>
                            <a:schemeClr val="tx1"/>
                          </a:solidFill>
                          <a:latin typeface="ＭＳ 明朝" panose="02020609040205080304" pitchFamily="17" charset="-128"/>
                          <a:ea typeface="ＭＳ 明朝" panose="02020609040205080304" pitchFamily="17" charset="-128"/>
                        </a:rPr>
                        <a:t>月～</a:t>
                      </a:r>
                      <a:r>
                        <a:rPr lang="en-US" altLang="ja-JP" sz="900" dirty="0">
                          <a:solidFill>
                            <a:schemeClr val="tx1"/>
                          </a:solidFill>
                          <a:latin typeface="ＭＳ 明朝" panose="02020609040205080304" pitchFamily="17" charset="-128"/>
                          <a:ea typeface="ＭＳ 明朝" panose="02020609040205080304" pitchFamily="17" charset="-128"/>
                        </a:rPr>
                        <a:t>4</a:t>
                      </a:r>
                      <a:r>
                        <a:rPr lang="ja-JP" altLang="en-US" sz="900" dirty="0">
                          <a:solidFill>
                            <a:schemeClr val="tx1"/>
                          </a:solidFill>
                          <a:latin typeface="ＭＳ 明朝" panose="02020609040205080304" pitchFamily="17" charset="-128"/>
                          <a:ea typeface="ＭＳ 明朝" panose="02020609040205080304" pitchFamily="17" charset="-128"/>
                        </a:rPr>
                        <a:t>月まで</a:t>
                      </a:r>
                      <a:r>
                        <a:rPr lang="en-US" altLang="ja-JP" sz="900" dirty="0">
                          <a:solidFill>
                            <a:schemeClr val="tx1"/>
                          </a:solidFill>
                          <a:latin typeface="ＭＳ 明朝" panose="02020609040205080304" pitchFamily="17" charset="-128"/>
                          <a:ea typeface="ＭＳ 明朝" panose="02020609040205080304" pitchFamily="17" charset="-128"/>
                        </a:rPr>
                        <a:t>117</a:t>
                      </a:r>
                      <a:r>
                        <a:rPr lang="ja-JP" altLang="en-US" sz="900" dirty="0">
                          <a:solidFill>
                            <a:schemeClr val="tx1"/>
                          </a:solidFill>
                          <a:latin typeface="ＭＳ 明朝" panose="02020609040205080304" pitchFamily="17" charset="-128"/>
                          <a:ea typeface="ＭＳ 明朝" panose="02020609040205080304" pitchFamily="17" charset="-128"/>
                        </a:rPr>
                        <a:t>人中</a:t>
                      </a:r>
                      <a:r>
                        <a:rPr lang="en-US" altLang="ja-JP" sz="900" dirty="0">
                          <a:solidFill>
                            <a:schemeClr val="tx1"/>
                          </a:solidFill>
                          <a:latin typeface="ＭＳ 明朝" panose="02020609040205080304" pitchFamily="17" charset="-128"/>
                          <a:ea typeface="ＭＳ 明朝" panose="02020609040205080304" pitchFamily="17" charset="-128"/>
                        </a:rPr>
                        <a:t>48</a:t>
                      </a:r>
                      <a:r>
                        <a:rPr lang="ja-JP" altLang="en-US" sz="900" dirty="0">
                          <a:solidFill>
                            <a:schemeClr val="tx1"/>
                          </a:solidFill>
                          <a:latin typeface="ＭＳ 明朝" panose="02020609040205080304" pitchFamily="17" charset="-128"/>
                          <a:ea typeface="ＭＳ 明朝" panose="02020609040205080304" pitchFamily="17" charset="-128"/>
                        </a:rPr>
                        <a:t>人 </a:t>
                      </a:r>
                      <a:r>
                        <a:rPr lang="en-US" altLang="ja-JP" sz="900" dirty="0">
                          <a:solidFill>
                            <a:schemeClr val="tx1"/>
                          </a:solidFill>
                          <a:latin typeface="ＭＳ 明朝" panose="02020609040205080304" pitchFamily="17" charset="-128"/>
                          <a:ea typeface="ＭＳ 明朝" panose="02020609040205080304" pitchFamily="17" charset="-128"/>
                        </a:rPr>
                        <a:t>41.0%</a:t>
                      </a:r>
                      <a:br>
                        <a:rPr lang="en-US" altLang="ja-JP" sz="900" dirty="0">
                          <a:solidFill>
                            <a:schemeClr val="tx1"/>
                          </a:solidFill>
                          <a:latin typeface="ＭＳ 明朝" panose="02020609040205080304" pitchFamily="17" charset="-128"/>
                          <a:ea typeface="ＭＳ 明朝" panose="02020609040205080304" pitchFamily="17" charset="-128"/>
                        </a:rPr>
                      </a:br>
                      <a:r>
                        <a:rPr lang="en-US" altLang="ja-JP" sz="900" dirty="0">
                          <a:solidFill>
                            <a:schemeClr val="tx1"/>
                          </a:solidFill>
                          <a:latin typeface="ＭＳ 明朝" panose="02020609040205080304" pitchFamily="17" charset="-128"/>
                          <a:ea typeface="ＭＳ 明朝" panose="02020609040205080304" pitchFamily="17" charset="-128"/>
                        </a:rPr>
                        <a:t>1</a:t>
                      </a:r>
                      <a:r>
                        <a:rPr lang="ja-JP" altLang="en-US" sz="900" dirty="0">
                          <a:solidFill>
                            <a:schemeClr val="tx1"/>
                          </a:solidFill>
                          <a:latin typeface="ＭＳ 明朝" panose="02020609040205080304" pitchFamily="17" charset="-128"/>
                          <a:ea typeface="ＭＳ 明朝" panose="02020609040205080304" pitchFamily="17" charset="-128"/>
                        </a:rPr>
                        <a:t>月～</a:t>
                      </a:r>
                      <a:r>
                        <a:rPr lang="en-US" altLang="ja-JP" sz="900" dirty="0">
                          <a:solidFill>
                            <a:schemeClr val="tx1"/>
                          </a:solidFill>
                          <a:latin typeface="ＭＳ 明朝" panose="02020609040205080304" pitchFamily="17" charset="-128"/>
                          <a:ea typeface="ＭＳ 明朝" panose="02020609040205080304" pitchFamily="17" charset="-128"/>
                        </a:rPr>
                        <a:t>7</a:t>
                      </a:r>
                      <a:r>
                        <a:rPr lang="ja-JP" altLang="en-US" sz="900" dirty="0">
                          <a:solidFill>
                            <a:schemeClr val="tx1"/>
                          </a:solidFill>
                          <a:latin typeface="ＭＳ 明朝" panose="02020609040205080304" pitchFamily="17" charset="-128"/>
                          <a:ea typeface="ＭＳ 明朝" panose="02020609040205080304" pitchFamily="17" charset="-128"/>
                        </a:rPr>
                        <a:t>月まで</a:t>
                      </a:r>
                      <a:br>
                        <a:rPr lang="en-US" altLang="ja-JP" sz="900" dirty="0">
                          <a:solidFill>
                            <a:schemeClr val="tx1"/>
                          </a:solidFill>
                          <a:latin typeface="ＭＳ 明朝" panose="02020609040205080304" pitchFamily="17" charset="-128"/>
                          <a:ea typeface="ＭＳ 明朝" panose="02020609040205080304" pitchFamily="17" charset="-128"/>
                        </a:rPr>
                      </a:br>
                      <a:r>
                        <a:rPr lang="en-US" altLang="ja-JP" sz="900" dirty="0">
                          <a:solidFill>
                            <a:schemeClr val="tx1"/>
                          </a:solidFill>
                          <a:latin typeface="ＭＳ 明朝" panose="02020609040205080304" pitchFamily="17" charset="-128"/>
                          <a:ea typeface="ＭＳ 明朝" panose="02020609040205080304" pitchFamily="17" charset="-128"/>
                        </a:rPr>
                        <a:t>23</a:t>
                      </a:r>
                      <a:r>
                        <a:rPr lang="ja-JP" altLang="en-US" sz="900" dirty="0">
                          <a:solidFill>
                            <a:schemeClr val="tx1"/>
                          </a:solidFill>
                          <a:latin typeface="ＭＳ 明朝" panose="02020609040205080304" pitchFamily="17" charset="-128"/>
                          <a:ea typeface="ＭＳ 明朝" panose="02020609040205080304" pitchFamily="17" charset="-128"/>
                        </a:rPr>
                        <a:t>人中</a:t>
                      </a:r>
                      <a:r>
                        <a:rPr lang="en-US" altLang="ja-JP" sz="900" dirty="0">
                          <a:solidFill>
                            <a:schemeClr val="tx1"/>
                          </a:solidFill>
                          <a:latin typeface="ＭＳ 明朝" panose="02020609040205080304" pitchFamily="17" charset="-128"/>
                          <a:ea typeface="ＭＳ 明朝" panose="02020609040205080304" pitchFamily="17" charset="-128"/>
                        </a:rPr>
                        <a:t>9</a:t>
                      </a:r>
                      <a:r>
                        <a:rPr lang="ja-JP" altLang="en-US" sz="900" dirty="0">
                          <a:solidFill>
                            <a:schemeClr val="tx1"/>
                          </a:solidFill>
                          <a:latin typeface="ＭＳ 明朝" panose="02020609040205080304" pitchFamily="17" charset="-128"/>
                          <a:ea typeface="ＭＳ 明朝" panose="02020609040205080304" pitchFamily="17" charset="-128"/>
                        </a:rPr>
                        <a:t>人 </a:t>
                      </a:r>
                      <a:r>
                        <a:rPr lang="en-US" altLang="ja-JP" sz="900" dirty="0">
                          <a:solidFill>
                            <a:schemeClr val="tx1"/>
                          </a:solidFill>
                          <a:latin typeface="ＭＳ 明朝" panose="02020609040205080304" pitchFamily="17" charset="-128"/>
                          <a:ea typeface="ＭＳ 明朝" panose="02020609040205080304" pitchFamily="17" charset="-128"/>
                        </a:rPr>
                        <a:t>39.1%</a:t>
                      </a:r>
                    </a:p>
                    <a:p>
                      <a:pPr indent="-904875" algn="ctr">
                        <a:lnSpc>
                          <a:spcPct val="100000"/>
                        </a:lnSpc>
                        <a:spcAft>
                          <a:spcPts val="600"/>
                        </a:spcAft>
                      </a:pPr>
                      <a:r>
                        <a:rPr lang="ja-JP" altLang="en-US" sz="900" dirty="0">
                          <a:solidFill>
                            <a:schemeClr val="tx1"/>
                          </a:solidFill>
                          <a:latin typeface="ＭＳ 明朝" panose="02020609040205080304" pitchFamily="17" charset="-128"/>
                          <a:ea typeface="ＭＳ 明朝" panose="02020609040205080304" pitchFamily="17" charset="-128"/>
                        </a:rPr>
                        <a:t>積極的支援</a:t>
                      </a:r>
                    </a:p>
                    <a:p>
                      <a:pPr indent="-904875" algn="ctr">
                        <a:lnSpc>
                          <a:spcPct val="100000"/>
                        </a:lnSpc>
                        <a:spcAft>
                          <a:spcPts val="600"/>
                        </a:spcAft>
                      </a:pPr>
                      <a:r>
                        <a:rPr lang="en-US" altLang="ja-JP" sz="900" dirty="0">
                          <a:solidFill>
                            <a:schemeClr val="tx1"/>
                          </a:solidFill>
                          <a:latin typeface="ＭＳ 明朝" panose="02020609040205080304" pitchFamily="17" charset="-128"/>
                          <a:ea typeface="ＭＳ 明朝" panose="02020609040205080304" pitchFamily="17" charset="-128"/>
                        </a:rPr>
                        <a:t>10</a:t>
                      </a:r>
                      <a:r>
                        <a:rPr lang="ja-JP" altLang="en-US" sz="900" dirty="0">
                          <a:solidFill>
                            <a:schemeClr val="tx1"/>
                          </a:solidFill>
                          <a:latin typeface="ＭＳ 明朝" panose="02020609040205080304" pitchFamily="17" charset="-128"/>
                          <a:ea typeface="ＭＳ 明朝" panose="02020609040205080304" pitchFamily="17" charset="-128"/>
                        </a:rPr>
                        <a:t>月～</a:t>
                      </a:r>
                      <a:r>
                        <a:rPr lang="en-US" altLang="ja-JP" sz="900" dirty="0">
                          <a:solidFill>
                            <a:schemeClr val="tx1"/>
                          </a:solidFill>
                          <a:latin typeface="ＭＳ 明朝" panose="02020609040205080304" pitchFamily="17" charset="-128"/>
                          <a:ea typeface="ＭＳ 明朝" panose="02020609040205080304" pitchFamily="17" charset="-128"/>
                        </a:rPr>
                        <a:t>4</a:t>
                      </a:r>
                      <a:r>
                        <a:rPr lang="ja-JP" altLang="en-US" sz="900" dirty="0">
                          <a:solidFill>
                            <a:schemeClr val="tx1"/>
                          </a:solidFill>
                          <a:latin typeface="ＭＳ 明朝" panose="02020609040205080304" pitchFamily="17" charset="-128"/>
                          <a:ea typeface="ＭＳ 明朝" panose="02020609040205080304" pitchFamily="17" charset="-128"/>
                        </a:rPr>
                        <a:t>月まで</a:t>
                      </a:r>
                      <a:br>
                        <a:rPr lang="en-US" altLang="ja-JP" sz="900" dirty="0">
                          <a:solidFill>
                            <a:schemeClr val="tx1"/>
                          </a:solidFill>
                          <a:latin typeface="ＭＳ 明朝" panose="02020609040205080304" pitchFamily="17" charset="-128"/>
                          <a:ea typeface="ＭＳ 明朝" panose="02020609040205080304" pitchFamily="17" charset="-128"/>
                        </a:rPr>
                      </a:br>
                      <a:r>
                        <a:rPr lang="en-US" altLang="ja-JP" sz="900" dirty="0">
                          <a:solidFill>
                            <a:schemeClr val="tx1"/>
                          </a:solidFill>
                          <a:latin typeface="ＭＳ 明朝" panose="02020609040205080304" pitchFamily="17" charset="-128"/>
                          <a:ea typeface="ＭＳ 明朝" panose="02020609040205080304" pitchFamily="17" charset="-128"/>
                        </a:rPr>
                        <a:t>43</a:t>
                      </a:r>
                      <a:r>
                        <a:rPr lang="ja-JP" altLang="en-US" sz="900" dirty="0">
                          <a:solidFill>
                            <a:schemeClr val="tx1"/>
                          </a:solidFill>
                          <a:latin typeface="ＭＳ 明朝" panose="02020609040205080304" pitchFamily="17" charset="-128"/>
                          <a:ea typeface="ＭＳ 明朝" panose="02020609040205080304" pitchFamily="17" charset="-128"/>
                        </a:rPr>
                        <a:t>人中</a:t>
                      </a:r>
                      <a:r>
                        <a:rPr lang="en-US" altLang="ja-JP" sz="900" dirty="0">
                          <a:solidFill>
                            <a:schemeClr val="tx1"/>
                          </a:solidFill>
                          <a:latin typeface="ＭＳ 明朝" panose="02020609040205080304" pitchFamily="17" charset="-128"/>
                          <a:ea typeface="ＭＳ 明朝" panose="02020609040205080304" pitchFamily="17" charset="-128"/>
                        </a:rPr>
                        <a:t>11</a:t>
                      </a:r>
                      <a:r>
                        <a:rPr lang="ja-JP" altLang="en-US" sz="900" dirty="0">
                          <a:solidFill>
                            <a:schemeClr val="tx1"/>
                          </a:solidFill>
                          <a:latin typeface="ＭＳ 明朝" panose="02020609040205080304" pitchFamily="17" charset="-128"/>
                          <a:ea typeface="ＭＳ 明朝" panose="02020609040205080304" pitchFamily="17" charset="-128"/>
                        </a:rPr>
                        <a:t>人</a:t>
                      </a:r>
                      <a:r>
                        <a:rPr lang="en-US" altLang="ja-JP" sz="900" dirty="0">
                          <a:solidFill>
                            <a:schemeClr val="tx1"/>
                          </a:solidFill>
                          <a:latin typeface="ＭＳ 明朝" panose="02020609040205080304" pitchFamily="17" charset="-128"/>
                          <a:ea typeface="ＭＳ 明朝" panose="02020609040205080304" pitchFamily="17" charset="-128"/>
                        </a:rPr>
                        <a:t>25.6%</a:t>
                      </a:r>
                      <a:br>
                        <a:rPr lang="en-US" altLang="ja-JP" sz="900" dirty="0">
                          <a:solidFill>
                            <a:schemeClr val="tx1"/>
                          </a:solidFill>
                          <a:latin typeface="ＭＳ 明朝" panose="02020609040205080304" pitchFamily="17" charset="-128"/>
                          <a:ea typeface="ＭＳ 明朝" panose="02020609040205080304" pitchFamily="17" charset="-128"/>
                        </a:rPr>
                      </a:br>
                      <a:r>
                        <a:rPr lang="en-US" altLang="ja-JP" sz="900" dirty="0">
                          <a:solidFill>
                            <a:schemeClr val="tx1"/>
                          </a:solidFill>
                          <a:latin typeface="ＭＳ 明朝" panose="02020609040205080304" pitchFamily="17" charset="-128"/>
                          <a:ea typeface="ＭＳ 明朝" panose="02020609040205080304" pitchFamily="17" charset="-128"/>
                        </a:rPr>
                        <a:t>1</a:t>
                      </a:r>
                      <a:r>
                        <a:rPr lang="ja-JP" altLang="en-US" sz="900" dirty="0">
                          <a:solidFill>
                            <a:schemeClr val="tx1"/>
                          </a:solidFill>
                          <a:latin typeface="ＭＳ 明朝" panose="02020609040205080304" pitchFamily="17" charset="-128"/>
                          <a:ea typeface="ＭＳ 明朝" panose="02020609040205080304" pitchFamily="17" charset="-128"/>
                        </a:rPr>
                        <a:t>月～</a:t>
                      </a:r>
                      <a:r>
                        <a:rPr lang="en-US" altLang="ja-JP" sz="900" dirty="0">
                          <a:solidFill>
                            <a:schemeClr val="tx1"/>
                          </a:solidFill>
                          <a:latin typeface="ＭＳ 明朝" panose="02020609040205080304" pitchFamily="17" charset="-128"/>
                          <a:ea typeface="ＭＳ 明朝" panose="02020609040205080304" pitchFamily="17" charset="-128"/>
                        </a:rPr>
                        <a:t>7</a:t>
                      </a:r>
                      <a:r>
                        <a:rPr lang="ja-JP" altLang="en-US" sz="900" dirty="0">
                          <a:solidFill>
                            <a:schemeClr val="tx1"/>
                          </a:solidFill>
                          <a:latin typeface="ＭＳ 明朝" panose="02020609040205080304" pitchFamily="17" charset="-128"/>
                          <a:ea typeface="ＭＳ 明朝" panose="02020609040205080304" pitchFamily="17" charset="-128"/>
                        </a:rPr>
                        <a:t>月まで</a:t>
                      </a:r>
                      <a:br>
                        <a:rPr lang="en-US" altLang="ja-JP" sz="900" dirty="0">
                          <a:solidFill>
                            <a:schemeClr val="tx1"/>
                          </a:solidFill>
                          <a:latin typeface="ＭＳ 明朝" panose="02020609040205080304" pitchFamily="17" charset="-128"/>
                          <a:ea typeface="ＭＳ 明朝" panose="02020609040205080304" pitchFamily="17" charset="-128"/>
                        </a:rPr>
                      </a:br>
                      <a:r>
                        <a:rPr lang="en-US" altLang="ja-JP" sz="900" dirty="0">
                          <a:solidFill>
                            <a:schemeClr val="tx1"/>
                          </a:solidFill>
                          <a:latin typeface="ＭＳ 明朝" panose="02020609040205080304" pitchFamily="17" charset="-128"/>
                          <a:ea typeface="ＭＳ 明朝" panose="02020609040205080304" pitchFamily="17" charset="-128"/>
                        </a:rPr>
                        <a:t>21</a:t>
                      </a:r>
                      <a:r>
                        <a:rPr lang="ja-JP" altLang="en-US" sz="900" dirty="0">
                          <a:solidFill>
                            <a:schemeClr val="tx1"/>
                          </a:solidFill>
                          <a:latin typeface="ＭＳ 明朝" panose="02020609040205080304" pitchFamily="17" charset="-128"/>
                          <a:ea typeface="ＭＳ 明朝" panose="02020609040205080304" pitchFamily="17" charset="-128"/>
                        </a:rPr>
                        <a:t>人中</a:t>
                      </a:r>
                      <a:r>
                        <a:rPr lang="en-US" altLang="ja-JP" sz="900" dirty="0">
                          <a:solidFill>
                            <a:schemeClr val="tx1"/>
                          </a:solidFill>
                          <a:latin typeface="ＭＳ 明朝" panose="02020609040205080304" pitchFamily="17" charset="-128"/>
                          <a:ea typeface="ＭＳ 明朝" panose="02020609040205080304" pitchFamily="17" charset="-128"/>
                        </a:rPr>
                        <a:t>4</a:t>
                      </a:r>
                      <a:r>
                        <a:rPr lang="ja-JP" altLang="en-US" sz="900" dirty="0">
                          <a:solidFill>
                            <a:schemeClr val="tx1"/>
                          </a:solidFill>
                          <a:latin typeface="ＭＳ 明朝" panose="02020609040205080304" pitchFamily="17" charset="-128"/>
                          <a:ea typeface="ＭＳ 明朝" panose="02020609040205080304" pitchFamily="17" charset="-128"/>
                        </a:rPr>
                        <a:t>人 </a:t>
                      </a:r>
                      <a:r>
                        <a:rPr lang="en-US" altLang="ja-JP" sz="900" dirty="0">
                          <a:solidFill>
                            <a:schemeClr val="tx1"/>
                          </a:solidFill>
                          <a:latin typeface="ＭＳ 明朝" panose="02020609040205080304" pitchFamily="17" charset="-128"/>
                          <a:ea typeface="ＭＳ 明朝" panose="02020609040205080304" pitchFamily="17" charset="-128"/>
                        </a:rPr>
                        <a:t>19.0%</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spcAft>
                          <a:spcPts val="600"/>
                        </a:spcAft>
                      </a:pPr>
                      <a:r>
                        <a:rPr lang="en-US" altLang="ja-JP" sz="900" dirty="0">
                          <a:solidFill>
                            <a:schemeClr val="tx1"/>
                          </a:solidFill>
                          <a:latin typeface="ＭＳ 明朝" panose="02020609040205080304" pitchFamily="17" charset="-128"/>
                          <a:ea typeface="ＭＳ 明朝" panose="02020609040205080304" pitchFamily="17" charset="-128"/>
                        </a:rPr>
                        <a:t>45.0%</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spcAft>
                          <a:spcPts val="600"/>
                        </a:spcAft>
                      </a:pPr>
                      <a:r>
                        <a:rPr lang="en-US" altLang="ja-JP" sz="900" dirty="0">
                          <a:solidFill>
                            <a:schemeClr val="tx1"/>
                          </a:solidFill>
                          <a:latin typeface="ＭＳ 明朝" panose="02020609040205080304" pitchFamily="17" charset="-128"/>
                          <a:ea typeface="ＭＳ 明朝" panose="02020609040205080304" pitchFamily="17" charset="-128"/>
                        </a:rPr>
                        <a:t>26.4%</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9230859"/>
                  </a:ext>
                </a:extLst>
              </a:tr>
            </a:tbl>
          </a:graphicData>
        </a:graphic>
      </p:graphicFrame>
      <p:sp>
        <p:nvSpPr>
          <p:cNvPr id="4" name="正方形/長方形 3">
            <a:extLst>
              <a:ext uri="{FF2B5EF4-FFF2-40B4-BE49-F238E27FC236}">
                <a16:creationId xmlns:a16="http://schemas.microsoft.com/office/drawing/2014/main" id="{1FE242F6-C33C-E46F-F6C6-F7D678170867}"/>
              </a:ext>
            </a:extLst>
          </p:cNvPr>
          <p:cNvSpPr/>
          <p:nvPr/>
        </p:nvSpPr>
        <p:spPr>
          <a:xfrm>
            <a:off x="168178" y="1219607"/>
            <a:ext cx="3741380" cy="27324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nSpc>
                <a:spcPct val="125000"/>
              </a:lnSpc>
            </a:pPr>
            <a:r>
              <a:rPr lang="ja-JP" altLang="en-US" sz="800" dirty="0">
                <a:solidFill>
                  <a:schemeClr val="tx1"/>
                </a:solidFill>
                <a:latin typeface="ＭＳ 明朝" panose="02020609040205080304" pitchFamily="17" charset="-128"/>
                <a:ea typeface="ＭＳ 明朝" panose="02020609040205080304" pitchFamily="17" charset="-128"/>
              </a:rPr>
              <a:t>アウトプット</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実施量、実施率を評価 </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 アウトカム</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事業の成果を評価</a:t>
            </a:r>
            <a:endParaRPr lang="en-US" altLang="ja-JP" sz="800"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719778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C0482E1-9B55-F74B-0D65-895D3F6B0C4E}"/>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27</a:t>
            </a:fld>
            <a:endParaRPr lang="ja-JP" altLang="en-US" dirty="0">
              <a:latin typeface="ＭＳ 明朝" panose="02020609040205080304" pitchFamily="17" charset="-128"/>
              <a:ea typeface="ＭＳ 明朝" panose="02020609040205080304" pitchFamily="17" charset="-128"/>
            </a:endParaRPr>
          </a:p>
        </p:txBody>
      </p:sp>
      <p:graphicFrame>
        <p:nvGraphicFramePr>
          <p:cNvPr id="4" name="表 3">
            <a:extLst>
              <a:ext uri="{FF2B5EF4-FFF2-40B4-BE49-F238E27FC236}">
                <a16:creationId xmlns:a16="http://schemas.microsoft.com/office/drawing/2014/main" id="{9BD597C9-D1F3-7498-5065-46C6927BA634}"/>
              </a:ext>
            </a:extLst>
          </p:cNvPr>
          <p:cNvGraphicFramePr>
            <a:graphicFrameLocks noGrp="1"/>
          </p:cNvGraphicFramePr>
          <p:nvPr>
            <p:extLst>
              <p:ext uri="{D42A27DB-BD31-4B8C-83A1-F6EECF244321}">
                <p14:modId xmlns:p14="http://schemas.microsoft.com/office/powerpoint/2010/main" val="4111873297"/>
              </p:ext>
            </p:extLst>
          </p:nvPr>
        </p:nvGraphicFramePr>
        <p:xfrm>
          <a:off x="165100" y="1485930"/>
          <a:ext cx="6120000" cy="5018400"/>
        </p:xfrm>
        <a:graphic>
          <a:graphicData uri="http://schemas.openxmlformats.org/drawingml/2006/table">
            <a:tbl>
              <a:tblPr/>
              <a:tblGrid>
                <a:gridCol w="1224000">
                  <a:extLst>
                    <a:ext uri="{9D8B030D-6E8A-4147-A177-3AD203B41FA5}">
                      <a16:colId xmlns:a16="http://schemas.microsoft.com/office/drawing/2014/main" val="1306148135"/>
                    </a:ext>
                  </a:extLst>
                </a:gridCol>
                <a:gridCol w="648000">
                  <a:extLst>
                    <a:ext uri="{9D8B030D-6E8A-4147-A177-3AD203B41FA5}">
                      <a16:colId xmlns:a16="http://schemas.microsoft.com/office/drawing/2014/main" val="20000"/>
                    </a:ext>
                  </a:extLst>
                </a:gridCol>
                <a:gridCol w="1620000">
                  <a:extLst>
                    <a:ext uri="{9D8B030D-6E8A-4147-A177-3AD203B41FA5}">
                      <a16:colId xmlns:a16="http://schemas.microsoft.com/office/drawing/2014/main" val="20002"/>
                    </a:ext>
                  </a:extLst>
                </a:gridCol>
                <a:gridCol w="2628000">
                  <a:extLst>
                    <a:ext uri="{9D8B030D-6E8A-4147-A177-3AD203B41FA5}">
                      <a16:colId xmlns:a16="http://schemas.microsoft.com/office/drawing/2014/main" val="1614910224"/>
                    </a:ext>
                  </a:extLst>
                </a:gridCol>
              </a:tblGrid>
              <a:tr h="3456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事業名</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実施年度</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algn="ct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事業目的</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algn="ct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実施内容</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extLst>
                  <a:ext uri="{0D108BD9-81ED-4DB2-BD59-A6C34878D82A}">
                    <a16:rowId xmlns:a16="http://schemas.microsoft.com/office/drawing/2014/main" val="10000"/>
                  </a:ext>
                </a:extLst>
              </a:tr>
              <a:tr h="997200">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各種がん検診</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平成</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令和</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rtl="0"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がんを早期発見し、適切な治療を行うことでがんによる死亡を減少させる</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rtl="0"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がんを早期発見し、適切な治療を行うことでがんによる死亡を減少させる</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1085348"/>
                  </a:ext>
                </a:extLst>
              </a:tr>
              <a:tr h="720000">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楽しく</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アンチエイジング教室</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平成</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令和</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健診結果より生活習慣の改善が必要な人、特定保健指導対象者・実施者に対し、様々なメニューを通して生活習慣の改善を促す</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defTabSz="864017" fontAlgn="ctr">
                        <a:defRPr/>
                      </a:pPr>
                      <a:r>
                        <a:rPr lang="ja-JP" altLang="en-US" sz="900" b="0" dirty="0">
                          <a:solidFill>
                            <a:schemeClr val="tx1"/>
                          </a:solidFill>
                          <a:latin typeface="ＭＳ 明朝" panose="02020609040205080304" pitchFamily="17" charset="-128"/>
                          <a:ea typeface="ＭＳ 明朝" panose="02020609040205080304" pitchFamily="17" charset="-128"/>
                        </a:rPr>
                        <a:t>健診結果より生活習慣の改善が必要な人、特定保健指導対象者・実施者に対し、様々なメニューを通して生活習慣の改善を促す</a:t>
                      </a:r>
                      <a:endParaRPr lang="en-US" altLang="ja-JP" sz="9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720000">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巡回健康相談・</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町内健康教室</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平成</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令和</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健診（検診）の受診勧奨・健康づくりの意識の向上・健康についての知識の普及を図る</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defTabSz="864017" fontAlgn="ctr">
                        <a:defRPr/>
                      </a:pPr>
                      <a:r>
                        <a:rPr lang="ja-JP" altLang="en-US" sz="900" b="0" dirty="0">
                          <a:solidFill>
                            <a:schemeClr val="tx1"/>
                          </a:solidFill>
                          <a:latin typeface="ＭＳ 明朝" panose="02020609040205080304" pitchFamily="17" charset="-128"/>
                          <a:ea typeface="ＭＳ 明朝" panose="02020609040205080304" pitchFamily="17" charset="-128"/>
                        </a:rPr>
                        <a:t>健診（検診）の受診勧奨・健康づくりの意識の向上・健康についての知識の普及を図る</a:t>
                      </a:r>
                      <a:endParaRPr lang="en-US" altLang="ja-JP" sz="9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1117441"/>
                  </a:ext>
                </a:extLst>
              </a:tr>
              <a:tr h="720000">
                <a:tc>
                  <a:txBody>
                    <a:bodyPr/>
                    <a:lstStyle/>
                    <a:p>
                      <a:pPr algn="ctr" fontAlgn="ct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貯蓄体操教室</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平成</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令和</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自らの健康のために運動習慣を確立すること</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defTabSz="864017" fontAlgn="ctr">
                        <a:defRPr/>
                      </a:pPr>
                      <a:r>
                        <a:rPr lang="ja-JP" altLang="en-US" sz="900" b="0" dirty="0">
                          <a:solidFill>
                            <a:schemeClr val="tx1"/>
                          </a:solidFill>
                          <a:latin typeface="ＭＳ 明朝" panose="02020609040205080304" pitchFamily="17" charset="-128"/>
                          <a:ea typeface="ＭＳ 明朝" panose="02020609040205080304" pitchFamily="17" charset="-128"/>
                        </a:rPr>
                        <a:t>月</a:t>
                      </a:r>
                      <a:r>
                        <a:rPr lang="en-US" altLang="ja-JP" sz="900" b="0" dirty="0">
                          <a:solidFill>
                            <a:schemeClr val="tx1"/>
                          </a:solidFill>
                          <a:latin typeface="ＭＳ 明朝" panose="02020609040205080304" pitchFamily="17" charset="-128"/>
                          <a:ea typeface="ＭＳ 明朝" panose="02020609040205080304" pitchFamily="17" charset="-128"/>
                        </a:rPr>
                        <a:t>3</a:t>
                      </a:r>
                      <a:r>
                        <a:rPr lang="ja-JP" altLang="en-US" sz="900" b="0" dirty="0">
                          <a:solidFill>
                            <a:schemeClr val="tx1"/>
                          </a:solidFill>
                          <a:latin typeface="ＭＳ 明朝" panose="02020609040205080304" pitchFamily="17" charset="-128"/>
                          <a:ea typeface="ＭＳ 明朝" panose="02020609040205080304" pitchFamily="17" charset="-128"/>
                        </a:rPr>
                        <a:t>～</a:t>
                      </a:r>
                      <a:r>
                        <a:rPr lang="en-US" altLang="ja-JP" sz="900" b="0" dirty="0">
                          <a:solidFill>
                            <a:schemeClr val="tx1"/>
                          </a:solidFill>
                          <a:latin typeface="ＭＳ 明朝" panose="02020609040205080304" pitchFamily="17" charset="-128"/>
                          <a:ea typeface="ＭＳ 明朝" panose="02020609040205080304" pitchFamily="17" charset="-128"/>
                        </a:rPr>
                        <a:t>4</a:t>
                      </a:r>
                      <a:r>
                        <a:rPr lang="ja-JP" altLang="en-US" sz="900" b="0" dirty="0">
                          <a:solidFill>
                            <a:schemeClr val="tx1"/>
                          </a:solidFill>
                          <a:latin typeface="ＭＳ 明朝" panose="02020609040205080304" pitchFamily="17" charset="-128"/>
                          <a:ea typeface="ＭＳ 明朝" panose="02020609040205080304" pitchFamily="17" charset="-128"/>
                        </a:rPr>
                        <a:t>回、保健センターを会場に実施</a:t>
                      </a:r>
                      <a:endParaRPr lang="en-US" altLang="ja-JP" sz="9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4309142"/>
                  </a:ext>
                </a:extLst>
              </a:tr>
              <a:tr h="720000">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市町村健康づくり</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人材育成事業</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平成</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令和</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地域の健康課題を共有し、課題解決に向けて、行政と共に歩む健康づくりの担い手を育成する</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defTabSz="864017" fontAlgn="ctr">
                        <a:defRPr/>
                      </a:pPr>
                      <a:r>
                        <a:rPr lang="ja-JP" altLang="en-US" sz="900" b="0" dirty="0">
                          <a:solidFill>
                            <a:schemeClr val="tx1"/>
                          </a:solidFill>
                          <a:latin typeface="ＭＳ 明朝" panose="02020609040205080304" pitchFamily="17" charset="-128"/>
                          <a:ea typeface="ＭＳ 明朝" panose="02020609040205080304" pitchFamily="17" charset="-128"/>
                        </a:rPr>
                        <a:t>地域の健康課題を共有し、課題解決に向けて、行政と共に歩む健康づくりの担い手を育成する</a:t>
                      </a:r>
                      <a:endParaRPr lang="en-US" altLang="ja-JP" sz="9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6520892"/>
                  </a:ext>
                </a:extLst>
              </a:tr>
              <a:tr h="720000">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人間ドック助成</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（健康推進課）</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平成</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令和</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働く世代の受診しやすい環境づくりを目指し、疾病の早期発見・早期治療、壮年期のがん死亡率の減少を目的として実施</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defTabSz="864017" fontAlgn="ctr">
                        <a:defRPr/>
                      </a:pPr>
                      <a:r>
                        <a:rPr lang="ja-JP" altLang="en-US" sz="900" b="0" dirty="0">
                          <a:solidFill>
                            <a:schemeClr val="tx1"/>
                          </a:solidFill>
                          <a:latin typeface="ＭＳ 明朝" panose="02020609040205080304" pitchFamily="17" charset="-128"/>
                          <a:ea typeface="ＭＳ 明朝" panose="02020609040205080304" pitchFamily="17" charset="-128"/>
                        </a:rPr>
                        <a:t>働く世代の受診しやすい環境づくりを目指し、疾病の早期発見・早期治療、壮年期のがん死亡率の減少を目的として実施</a:t>
                      </a:r>
                      <a:endParaRPr lang="en-US" altLang="ja-JP" sz="9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0548745"/>
                  </a:ext>
                </a:extLst>
              </a:tr>
            </a:tbl>
          </a:graphicData>
        </a:graphic>
      </p:graphicFrame>
    </p:spTree>
    <p:extLst>
      <p:ext uri="{BB962C8B-B14F-4D97-AF65-F5344CB8AC3E}">
        <p14:creationId xmlns:p14="http://schemas.microsoft.com/office/powerpoint/2010/main" val="1241718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5100534" y="467544"/>
            <a:ext cx="1258757" cy="891911"/>
          </a:xfrm>
          <a:prstGeom prst="rect">
            <a:avLst/>
          </a:prstGeom>
          <a:ln>
            <a:solidFill>
              <a:schemeClr val="tx1"/>
            </a:solidFill>
          </a:ln>
        </p:spPr>
        <p:txBody>
          <a:bodyPr wrap="square">
            <a:spAutoFit/>
          </a:bodyPr>
          <a:lstStyle/>
          <a:p>
            <a:r>
              <a:rPr kumimoji="0" lang="en-US" altLang="ja-JP" sz="1039" kern="0" dirty="0">
                <a:latin typeface="ＭＳ 明朝" panose="02020609040205080304" pitchFamily="17" charset="-128"/>
                <a:ea typeface="ＭＳ 明朝" panose="02020609040205080304" pitchFamily="17" charset="-128"/>
              </a:rPr>
              <a:t>5:</a:t>
            </a:r>
            <a:r>
              <a:rPr kumimoji="0" lang="ja-JP" altLang="en-US" sz="1039" kern="0" dirty="0">
                <a:latin typeface="ＭＳ 明朝" panose="02020609040205080304" pitchFamily="17" charset="-128"/>
                <a:ea typeface="ＭＳ 明朝" panose="02020609040205080304" pitchFamily="17" charset="-128"/>
              </a:rPr>
              <a:t>目標達成</a:t>
            </a:r>
            <a:endParaRPr kumimoji="0" lang="en-US" altLang="ja-JP" sz="1039" kern="0" dirty="0">
              <a:latin typeface="ＭＳ 明朝" panose="02020609040205080304" pitchFamily="17" charset="-128"/>
              <a:ea typeface="ＭＳ 明朝" panose="02020609040205080304" pitchFamily="17" charset="-128"/>
            </a:endParaRPr>
          </a:p>
          <a:p>
            <a:r>
              <a:rPr kumimoji="0" lang="en-US" altLang="ja-JP" sz="1039" kern="0" dirty="0">
                <a:latin typeface="ＭＳ 明朝" panose="02020609040205080304" pitchFamily="17" charset="-128"/>
                <a:ea typeface="ＭＳ 明朝" panose="02020609040205080304" pitchFamily="17" charset="-128"/>
              </a:rPr>
              <a:t>4:</a:t>
            </a:r>
            <a:r>
              <a:rPr kumimoji="0" lang="ja-JP" altLang="en-US" sz="1039" kern="0" dirty="0">
                <a:latin typeface="ＭＳ 明朝" panose="02020609040205080304" pitchFamily="17" charset="-128"/>
                <a:ea typeface="ＭＳ 明朝" panose="02020609040205080304" pitchFamily="17" charset="-128"/>
              </a:rPr>
              <a:t>改善している</a:t>
            </a:r>
            <a:endParaRPr kumimoji="0" lang="en-US" altLang="ja-JP" sz="1039" kern="0" dirty="0">
              <a:latin typeface="ＭＳ 明朝" panose="02020609040205080304" pitchFamily="17" charset="-128"/>
              <a:ea typeface="ＭＳ 明朝" panose="02020609040205080304" pitchFamily="17" charset="-128"/>
            </a:endParaRPr>
          </a:p>
          <a:p>
            <a:r>
              <a:rPr kumimoji="0" lang="en-US" altLang="ja-JP" sz="1039" kern="0" dirty="0">
                <a:latin typeface="ＭＳ 明朝" panose="02020609040205080304" pitchFamily="17" charset="-128"/>
                <a:ea typeface="ＭＳ 明朝" panose="02020609040205080304" pitchFamily="17" charset="-128"/>
              </a:rPr>
              <a:t>3:</a:t>
            </a:r>
            <a:r>
              <a:rPr kumimoji="0" lang="ja-JP" altLang="en-US" sz="1039" kern="0" dirty="0">
                <a:latin typeface="ＭＳ 明朝" panose="02020609040205080304" pitchFamily="17" charset="-128"/>
                <a:ea typeface="ＭＳ 明朝" panose="02020609040205080304" pitchFamily="17" charset="-128"/>
              </a:rPr>
              <a:t>横ばい</a:t>
            </a:r>
            <a:endParaRPr kumimoji="0" lang="en-US" altLang="ja-JP" sz="1039" kern="0" dirty="0">
              <a:latin typeface="ＭＳ 明朝" panose="02020609040205080304" pitchFamily="17" charset="-128"/>
              <a:ea typeface="ＭＳ 明朝" panose="02020609040205080304" pitchFamily="17" charset="-128"/>
            </a:endParaRPr>
          </a:p>
          <a:p>
            <a:r>
              <a:rPr kumimoji="0" lang="en-US" altLang="ja-JP" sz="1039" kern="0" dirty="0">
                <a:latin typeface="ＭＳ 明朝" panose="02020609040205080304" pitchFamily="17" charset="-128"/>
                <a:ea typeface="ＭＳ 明朝" panose="02020609040205080304" pitchFamily="17" charset="-128"/>
              </a:rPr>
              <a:t>2:</a:t>
            </a:r>
            <a:r>
              <a:rPr kumimoji="0" lang="ja-JP" altLang="en-US" sz="1039" kern="0" dirty="0">
                <a:latin typeface="ＭＳ 明朝" panose="02020609040205080304" pitchFamily="17" charset="-128"/>
                <a:ea typeface="ＭＳ 明朝" panose="02020609040205080304" pitchFamily="17" charset="-128"/>
              </a:rPr>
              <a:t>悪化している</a:t>
            </a:r>
            <a:endParaRPr kumimoji="0" lang="en-US" altLang="ja-JP" sz="1039" kern="0" dirty="0">
              <a:latin typeface="ＭＳ 明朝" panose="02020609040205080304" pitchFamily="17" charset="-128"/>
              <a:ea typeface="ＭＳ 明朝" panose="02020609040205080304" pitchFamily="17" charset="-128"/>
            </a:endParaRPr>
          </a:p>
          <a:p>
            <a:r>
              <a:rPr kumimoji="0" lang="en-US" altLang="ja-JP" sz="1039" kern="0" dirty="0">
                <a:latin typeface="ＭＳ 明朝" panose="02020609040205080304" pitchFamily="17" charset="-128"/>
                <a:ea typeface="ＭＳ 明朝" panose="02020609040205080304" pitchFamily="17" charset="-128"/>
              </a:rPr>
              <a:t>1:</a:t>
            </a:r>
            <a:r>
              <a:rPr kumimoji="0" lang="ja-JP" altLang="en-US" sz="1039" kern="0" dirty="0">
                <a:latin typeface="ＭＳ 明朝" panose="02020609040205080304" pitchFamily="17" charset="-128"/>
                <a:ea typeface="ＭＳ 明朝" panose="02020609040205080304" pitchFamily="17" charset="-128"/>
              </a:rPr>
              <a:t>評価できない</a:t>
            </a:r>
            <a:endParaRPr lang="ja-JP" altLang="en-US" sz="1039" dirty="0">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0EA737ED-E130-5D4E-492B-A6284053D339}"/>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28</a:t>
            </a:fld>
            <a:endParaRPr lang="ja-JP" altLang="en-US" dirty="0">
              <a:latin typeface="ＭＳ 明朝" panose="02020609040205080304" pitchFamily="17" charset="-128"/>
              <a:ea typeface="ＭＳ 明朝" panose="02020609040205080304" pitchFamily="17" charset="-128"/>
            </a:endParaRPr>
          </a:p>
        </p:txBody>
      </p:sp>
      <p:graphicFrame>
        <p:nvGraphicFramePr>
          <p:cNvPr id="3" name="表 2">
            <a:extLst>
              <a:ext uri="{FF2B5EF4-FFF2-40B4-BE49-F238E27FC236}">
                <a16:creationId xmlns:a16="http://schemas.microsoft.com/office/drawing/2014/main" id="{A399BB8A-15E4-F8F7-9E3D-A3028C992593}"/>
              </a:ext>
            </a:extLst>
          </p:cNvPr>
          <p:cNvGraphicFramePr>
            <a:graphicFrameLocks noGrp="1"/>
          </p:cNvGraphicFramePr>
          <p:nvPr>
            <p:extLst>
              <p:ext uri="{D42A27DB-BD31-4B8C-83A1-F6EECF244321}">
                <p14:modId xmlns:p14="http://schemas.microsoft.com/office/powerpoint/2010/main" val="3924066656"/>
              </p:ext>
            </p:extLst>
          </p:nvPr>
        </p:nvGraphicFramePr>
        <p:xfrm>
          <a:off x="143743" y="1486758"/>
          <a:ext cx="6219624" cy="5020920"/>
        </p:xfrm>
        <a:graphic>
          <a:graphicData uri="http://schemas.openxmlformats.org/drawingml/2006/table">
            <a:tbl>
              <a:tblPr/>
              <a:tblGrid>
                <a:gridCol w="3132000">
                  <a:extLst>
                    <a:ext uri="{9D8B030D-6E8A-4147-A177-3AD203B41FA5}">
                      <a16:colId xmlns:a16="http://schemas.microsoft.com/office/drawing/2014/main" val="3645995025"/>
                    </a:ext>
                  </a:extLst>
                </a:gridCol>
                <a:gridCol w="936000">
                  <a:extLst>
                    <a:ext uri="{9D8B030D-6E8A-4147-A177-3AD203B41FA5}">
                      <a16:colId xmlns:a16="http://schemas.microsoft.com/office/drawing/2014/main" val="20001"/>
                    </a:ext>
                  </a:extLst>
                </a:gridCol>
                <a:gridCol w="936000">
                  <a:extLst>
                    <a:ext uri="{9D8B030D-6E8A-4147-A177-3AD203B41FA5}">
                      <a16:colId xmlns:a16="http://schemas.microsoft.com/office/drawing/2014/main" val="690504050"/>
                    </a:ext>
                  </a:extLst>
                </a:gridCol>
                <a:gridCol w="936000">
                  <a:extLst>
                    <a:ext uri="{9D8B030D-6E8A-4147-A177-3AD203B41FA5}">
                      <a16:colId xmlns:a16="http://schemas.microsoft.com/office/drawing/2014/main" val="20002"/>
                    </a:ext>
                  </a:extLst>
                </a:gridCol>
                <a:gridCol w="279624">
                  <a:extLst>
                    <a:ext uri="{9D8B030D-6E8A-4147-A177-3AD203B41FA5}">
                      <a16:colId xmlns:a16="http://schemas.microsoft.com/office/drawing/2014/main" val="20003"/>
                    </a:ext>
                  </a:extLst>
                </a:gridCol>
              </a:tblGrid>
              <a:tr h="345600">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1" lang="ja-JP" altLang="en-US" sz="900" dirty="0">
                          <a:solidFill>
                            <a:schemeClr val="tx1"/>
                          </a:solidFill>
                          <a:latin typeface="ＭＳ 明朝" panose="02020609040205080304" pitchFamily="17" charset="-128"/>
                          <a:ea typeface="ＭＳ 明朝" panose="02020609040205080304" pitchFamily="17" charset="-128"/>
                        </a:rPr>
                        <a:t>評価指標</a:t>
                      </a:r>
                      <a:endParaRPr kumimoji="1" lang="en-US" altLang="ja-JP" sz="900" dirty="0">
                        <a:solidFill>
                          <a:schemeClr val="tx1"/>
                        </a:solidFill>
                        <a:latin typeface="ＭＳ 明朝" panose="02020609040205080304" pitchFamily="17" charset="-128"/>
                        <a:ea typeface="ＭＳ 明朝" panose="02020609040205080304" pitchFamily="17"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ＭＳ 明朝" panose="02020609040205080304" pitchFamily="17" charset="-128"/>
                          <a:ea typeface="ＭＳ 明朝" panose="02020609040205080304" pitchFamily="17" charset="-128"/>
                        </a:rPr>
                        <a:t>(</a:t>
                      </a:r>
                      <a:r>
                        <a:rPr kumimoji="1" lang="ja-JP" altLang="en-US" sz="900" dirty="0">
                          <a:solidFill>
                            <a:schemeClr val="tx1"/>
                          </a:solidFill>
                          <a:latin typeface="ＭＳ 明朝" panose="02020609040205080304" pitchFamily="17" charset="-128"/>
                          <a:ea typeface="ＭＳ 明朝" panose="02020609040205080304" pitchFamily="17" charset="-128"/>
                        </a:rPr>
                        <a:t>上段：アウトプット、下段：アウトカム</a:t>
                      </a:r>
                      <a:r>
                        <a:rPr kumimoji="1" lang="en-US" altLang="ja-JP" sz="900" dirty="0">
                          <a:solidFill>
                            <a:schemeClr val="tx1"/>
                          </a:solidFill>
                          <a:latin typeface="ＭＳ 明朝" panose="02020609040205080304" pitchFamily="17" charset="-128"/>
                          <a:ea typeface="ＭＳ 明朝" panose="02020609040205080304" pitchFamily="17" charset="-128"/>
                        </a:rPr>
                        <a:t>)</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計画策定時実績</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2016</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(H28)</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明朝" panose="02020609040205080304" pitchFamily="17" charset="-128"/>
                          <a:ea typeface="ＭＳ 明朝" panose="02020609040205080304" pitchFamily="17" charset="-128"/>
                        </a:rPr>
                        <a:t>目標値</a:t>
                      </a:r>
                      <a:endParaRPr kumimoji="1" lang="en-US" altLang="ja-JP" sz="900" dirty="0">
                        <a:solidFill>
                          <a:schemeClr val="tx1"/>
                        </a:solidFill>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2023</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(R5)</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達成状況</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評価</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extLst>
                  <a:ext uri="{0D108BD9-81ED-4DB2-BD59-A6C34878D82A}">
                    <a16:rowId xmlns:a16="http://schemas.microsoft.com/office/drawing/2014/main" val="10000"/>
                  </a:ext>
                </a:extLst>
              </a:tr>
              <a:tr h="720000">
                <a:tc>
                  <a:txBody>
                    <a:bodyPr/>
                    <a:lstStyle/>
                    <a:p>
                      <a:pPr indent="-904875">
                        <a:lnSpc>
                          <a:spcPct val="100000"/>
                        </a:lnSpc>
                        <a:spcAft>
                          <a:spcPts val="600"/>
                        </a:spcAft>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検診受診率（市の検診に事前申し込みのあった希望者における受診率）</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indent="-904875">
                        <a:lnSpc>
                          <a:spcPct val="100000"/>
                        </a:lnSpc>
                        <a:spcAft>
                          <a:spcPts val="600"/>
                        </a:spcAft>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・次期計画から受診率における指標の見直しを図るための参考　国保被保険者を対象とした部位別の受診率（</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R3</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年度）胃がん</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10.3%</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大腸がん</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17.6%</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肺がん</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13.1%</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子宮頸がん</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9.9%</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乳がん</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16.0%</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l">
                        <a:lnSpc>
                          <a:spcPct val="100000"/>
                        </a:lnSpc>
                        <a:spcAft>
                          <a:spcPts val="600"/>
                        </a:spcAft>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胃がん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46.9%</a:t>
                      </a:r>
                      <a:b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b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大腸がん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59.0%</a:t>
                      </a:r>
                      <a:b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b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肺がん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55.3%</a:t>
                      </a:r>
                      <a:b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b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乳がん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51.6%</a:t>
                      </a:r>
                      <a:b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b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子宮頸がん･卵巣腫瘍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38.7%</a:t>
                      </a:r>
                      <a:b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b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前立腺がん</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57.4%</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spcAft>
                          <a:spcPts val="600"/>
                        </a:spcAft>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60.0%</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spcAft>
                          <a:spcPts val="600"/>
                        </a:spcAft>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72.6%</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4</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2672845"/>
                  </a:ext>
                </a:extLst>
              </a:tr>
              <a:tr h="759600">
                <a:tc>
                  <a:txBody>
                    <a:bodyPr/>
                    <a:lstStyle/>
                    <a:p>
                      <a:pPr indent="-904875">
                        <a:lnSpc>
                          <a:spcPct val="100000"/>
                        </a:lnSpc>
                        <a:spcAft>
                          <a:spcPts val="600"/>
                        </a:spcAft>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参加者数の増加</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spcAft>
                          <a:spcPts val="600"/>
                        </a:spcAft>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364</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人</a:t>
                      </a:r>
                      <a:b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b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14</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回</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BlToTr w="6350" cap="flat" cmpd="sng" algn="ctr">
                      <a:noFill/>
                      <a:prstDash val="solid"/>
                      <a:round/>
                      <a:headEnd type="none" w="med" len="med"/>
                      <a:tailEnd type="none" w="med" len="med"/>
                    </a:lnBlToTr>
                  </a:tcPr>
                </a:tc>
                <a:tc>
                  <a:txBody>
                    <a:bodyPr/>
                    <a:lstStyle/>
                    <a:p>
                      <a:pPr indent="-904875" algn="ctr">
                        <a:lnSpc>
                          <a:spcPct val="100000"/>
                        </a:lnSpc>
                        <a:spcAft>
                          <a:spcPts val="600"/>
                        </a:spcAft>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350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人</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spcAft>
                          <a:spcPts val="600"/>
                        </a:spcAft>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378</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人</a:t>
                      </a:r>
                      <a:b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b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14</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回</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1760778"/>
                  </a:ext>
                </a:extLst>
              </a:tr>
              <a:tr h="720000">
                <a:tc>
                  <a:txBody>
                    <a:bodyPr/>
                    <a:lstStyle/>
                    <a:p>
                      <a:pPr indent="-904875">
                        <a:lnSpc>
                          <a:spcPct val="100000"/>
                        </a:lnSpc>
                        <a:spcAft>
                          <a:spcPts val="600"/>
                        </a:spcAft>
                      </a:pPr>
                      <a:r>
                        <a:rPr lang="ja-JP" altLang="en-US" sz="900" dirty="0">
                          <a:solidFill>
                            <a:schemeClr val="tx1"/>
                          </a:solidFill>
                          <a:latin typeface="ＭＳ 明朝" panose="02020609040205080304" pitchFamily="17" charset="-128"/>
                          <a:ea typeface="ＭＳ 明朝" panose="02020609040205080304" pitchFamily="17" charset="-128"/>
                        </a:rPr>
                        <a:t>教室開催回数の増加</a:t>
                      </a: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spcAft>
                          <a:spcPts val="600"/>
                        </a:spcAft>
                      </a:pPr>
                      <a:r>
                        <a:rPr lang="en-US" altLang="ja-JP" sz="900" dirty="0">
                          <a:solidFill>
                            <a:schemeClr val="tx1"/>
                          </a:solidFill>
                          <a:latin typeface="ＭＳ 明朝" panose="02020609040205080304" pitchFamily="17" charset="-128"/>
                          <a:ea typeface="ＭＳ 明朝" panose="02020609040205080304" pitchFamily="17" charset="-128"/>
                        </a:rPr>
                        <a:t>538</a:t>
                      </a:r>
                      <a:r>
                        <a:rPr lang="ja-JP" altLang="en-US" sz="900" dirty="0">
                          <a:solidFill>
                            <a:schemeClr val="tx1"/>
                          </a:solidFill>
                          <a:latin typeface="ＭＳ 明朝" panose="02020609040205080304" pitchFamily="17" charset="-128"/>
                          <a:ea typeface="ＭＳ 明朝" panose="02020609040205080304" pitchFamily="17" charset="-128"/>
                        </a:rPr>
                        <a:t>人</a:t>
                      </a:r>
                      <a:br>
                        <a:rPr lang="en-US" altLang="ja-JP" sz="900" dirty="0">
                          <a:solidFill>
                            <a:schemeClr val="tx1"/>
                          </a:solidFill>
                          <a:latin typeface="ＭＳ 明朝" panose="02020609040205080304" pitchFamily="17" charset="-128"/>
                          <a:ea typeface="ＭＳ 明朝" panose="02020609040205080304" pitchFamily="17" charset="-128"/>
                        </a:rPr>
                      </a:br>
                      <a:r>
                        <a:rPr lang="en-US" altLang="ja-JP" sz="900" dirty="0">
                          <a:solidFill>
                            <a:schemeClr val="tx1"/>
                          </a:solidFill>
                          <a:latin typeface="ＭＳ 明朝" panose="02020609040205080304" pitchFamily="17" charset="-128"/>
                          <a:ea typeface="ＭＳ 明朝" panose="02020609040205080304" pitchFamily="17" charset="-128"/>
                        </a:rPr>
                        <a:t>46</a:t>
                      </a:r>
                      <a:r>
                        <a:rPr lang="ja-JP" altLang="en-US" sz="900" dirty="0">
                          <a:solidFill>
                            <a:schemeClr val="tx1"/>
                          </a:solidFill>
                          <a:latin typeface="ＭＳ 明朝" panose="02020609040205080304" pitchFamily="17" charset="-128"/>
                          <a:ea typeface="ＭＳ 明朝" panose="02020609040205080304" pitchFamily="17" charset="-128"/>
                        </a:rPr>
                        <a:t>回</a:t>
                      </a: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spcAft>
                          <a:spcPts val="600"/>
                        </a:spcAft>
                      </a:pPr>
                      <a:r>
                        <a:rPr lang="en-US" altLang="ja-JP" sz="900" dirty="0">
                          <a:solidFill>
                            <a:schemeClr val="tx1"/>
                          </a:solidFill>
                          <a:latin typeface="ＭＳ 明朝" panose="02020609040205080304" pitchFamily="17" charset="-128"/>
                          <a:ea typeface="ＭＳ 明朝" panose="02020609040205080304" pitchFamily="17" charset="-128"/>
                        </a:rPr>
                        <a:t>10</a:t>
                      </a:r>
                      <a:r>
                        <a:rPr lang="ja-JP" altLang="en-US" sz="900" dirty="0">
                          <a:solidFill>
                            <a:schemeClr val="tx1"/>
                          </a:solidFill>
                          <a:latin typeface="ＭＳ 明朝" panose="02020609040205080304" pitchFamily="17" charset="-128"/>
                          <a:ea typeface="ＭＳ 明朝" panose="02020609040205080304" pitchFamily="17" charset="-128"/>
                        </a:rPr>
                        <a:t>回</a:t>
                      </a: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spcAft>
                          <a:spcPts val="600"/>
                        </a:spcAft>
                      </a:pPr>
                      <a:r>
                        <a:rPr lang="en-US" altLang="ja-JP" sz="900" dirty="0">
                          <a:solidFill>
                            <a:schemeClr val="tx1"/>
                          </a:solidFill>
                          <a:latin typeface="ＭＳ 明朝" panose="02020609040205080304" pitchFamily="17" charset="-128"/>
                          <a:ea typeface="ＭＳ 明朝" panose="02020609040205080304" pitchFamily="17" charset="-128"/>
                        </a:rPr>
                        <a:t>8</a:t>
                      </a:r>
                      <a:r>
                        <a:rPr lang="ja-JP" altLang="en-US" sz="900" dirty="0">
                          <a:solidFill>
                            <a:schemeClr val="tx1"/>
                          </a:solidFill>
                          <a:latin typeface="ＭＳ 明朝" panose="02020609040205080304" pitchFamily="17" charset="-128"/>
                          <a:ea typeface="ＭＳ 明朝" panose="02020609040205080304" pitchFamily="17" charset="-128"/>
                        </a:rPr>
                        <a:t>回</a:t>
                      </a: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4</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9230859"/>
                  </a:ext>
                </a:extLst>
              </a:tr>
              <a:tr h="720000">
                <a:tc>
                  <a:txBody>
                    <a:bodyPr/>
                    <a:lstStyle/>
                    <a:p>
                      <a:pPr indent="-904875">
                        <a:lnSpc>
                          <a:spcPct val="100000"/>
                        </a:lnSpc>
                        <a:spcAft>
                          <a:spcPts val="600"/>
                        </a:spcAft>
                      </a:pPr>
                      <a:r>
                        <a:rPr lang="ja-JP" altLang="en-US" sz="900" dirty="0">
                          <a:solidFill>
                            <a:schemeClr val="tx1"/>
                          </a:solidFill>
                          <a:latin typeface="ＭＳ 明朝" panose="02020609040205080304" pitchFamily="17" charset="-128"/>
                          <a:ea typeface="ＭＳ 明朝" panose="02020609040205080304" pitchFamily="17" charset="-128"/>
                        </a:rPr>
                        <a:t>参加者数の増加</a:t>
                      </a: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spcAft>
                          <a:spcPts val="600"/>
                        </a:spcAft>
                      </a:pPr>
                      <a:r>
                        <a:rPr lang="en-US" altLang="ja-JP" sz="900" dirty="0">
                          <a:solidFill>
                            <a:schemeClr val="tx1"/>
                          </a:solidFill>
                          <a:latin typeface="ＭＳ 明朝" panose="02020609040205080304" pitchFamily="17" charset="-128"/>
                          <a:ea typeface="ＭＳ 明朝" panose="02020609040205080304" pitchFamily="17" charset="-128"/>
                        </a:rPr>
                        <a:t>1,091</a:t>
                      </a:r>
                      <a:r>
                        <a:rPr lang="ja-JP" altLang="en-US" sz="900" dirty="0">
                          <a:solidFill>
                            <a:schemeClr val="tx1"/>
                          </a:solidFill>
                          <a:latin typeface="ＭＳ 明朝" panose="02020609040205080304" pitchFamily="17" charset="-128"/>
                          <a:ea typeface="ＭＳ 明朝" panose="02020609040205080304" pitchFamily="17" charset="-128"/>
                        </a:rPr>
                        <a:t>人</a:t>
                      </a:r>
                      <a:br>
                        <a:rPr lang="en-US" altLang="ja-JP" sz="900" dirty="0">
                          <a:solidFill>
                            <a:schemeClr val="tx1"/>
                          </a:solidFill>
                          <a:latin typeface="ＭＳ 明朝" panose="02020609040205080304" pitchFamily="17" charset="-128"/>
                          <a:ea typeface="ＭＳ 明朝" panose="02020609040205080304" pitchFamily="17" charset="-128"/>
                        </a:rPr>
                      </a:br>
                      <a:r>
                        <a:rPr lang="en-US" altLang="ja-JP" sz="900" dirty="0">
                          <a:solidFill>
                            <a:schemeClr val="tx1"/>
                          </a:solidFill>
                          <a:latin typeface="ＭＳ 明朝" panose="02020609040205080304" pitchFamily="17" charset="-128"/>
                          <a:ea typeface="ＭＳ 明朝" panose="02020609040205080304" pitchFamily="17" charset="-128"/>
                        </a:rPr>
                        <a:t>57</a:t>
                      </a:r>
                      <a:r>
                        <a:rPr lang="ja-JP" altLang="en-US" sz="900" dirty="0">
                          <a:solidFill>
                            <a:schemeClr val="tx1"/>
                          </a:solidFill>
                          <a:latin typeface="ＭＳ 明朝" panose="02020609040205080304" pitchFamily="17" charset="-128"/>
                          <a:ea typeface="ＭＳ 明朝" panose="02020609040205080304" pitchFamily="17" charset="-128"/>
                        </a:rPr>
                        <a:t>回</a:t>
                      </a: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spcAft>
                          <a:spcPts val="600"/>
                        </a:spcAft>
                      </a:pPr>
                      <a:r>
                        <a:rPr lang="en-US" altLang="ja-JP" sz="900" dirty="0">
                          <a:solidFill>
                            <a:schemeClr val="tx1"/>
                          </a:solidFill>
                          <a:latin typeface="ＭＳ 明朝" panose="02020609040205080304" pitchFamily="17" charset="-128"/>
                          <a:ea typeface="ＭＳ 明朝" panose="02020609040205080304" pitchFamily="17" charset="-128"/>
                        </a:rPr>
                        <a:t>1,000</a:t>
                      </a:r>
                      <a:r>
                        <a:rPr lang="ja-JP" altLang="en-US" sz="900" dirty="0">
                          <a:solidFill>
                            <a:schemeClr val="tx1"/>
                          </a:solidFill>
                          <a:latin typeface="ＭＳ 明朝" panose="02020609040205080304" pitchFamily="17" charset="-128"/>
                          <a:ea typeface="ＭＳ 明朝" panose="02020609040205080304" pitchFamily="17" charset="-128"/>
                        </a:rPr>
                        <a:t>人</a:t>
                      </a: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spcAft>
                          <a:spcPts val="600"/>
                        </a:spcAft>
                      </a:pPr>
                      <a:r>
                        <a:rPr lang="en-US" altLang="ja-JP" sz="900" dirty="0">
                          <a:solidFill>
                            <a:schemeClr val="tx1"/>
                          </a:solidFill>
                          <a:latin typeface="ＭＳ 明朝" panose="02020609040205080304" pitchFamily="17" charset="-128"/>
                          <a:ea typeface="ＭＳ 明朝" panose="02020609040205080304" pitchFamily="17" charset="-128"/>
                        </a:rPr>
                        <a:t>1,109</a:t>
                      </a:r>
                      <a:r>
                        <a:rPr lang="ja-JP" altLang="en-US" sz="900" dirty="0">
                          <a:solidFill>
                            <a:schemeClr val="tx1"/>
                          </a:solidFill>
                          <a:latin typeface="ＭＳ 明朝" panose="02020609040205080304" pitchFamily="17" charset="-128"/>
                          <a:ea typeface="ＭＳ 明朝" panose="02020609040205080304" pitchFamily="17" charset="-128"/>
                        </a:rPr>
                        <a:t>人</a:t>
                      </a:r>
                      <a:br>
                        <a:rPr lang="en-US" altLang="ja-JP" sz="900" dirty="0">
                          <a:solidFill>
                            <a:schemeClr val="tx1"/>
                          </a:solidFill>
                          <a:latin typeface="ＭＳ 明朝" panose="02020609040205080304" pitchFamily="17" charset="-128"/>
                          <a:ea typeface="ＭＳ 明朝" panose="02020609040205080304" pitchFamily="17" charset="-128"/>
                        </a:rPr>
                      </a:br>
                      <a:r>
                        <a:rPr lang="en-US" altLang="ja-JP" sz="900" dirty="0">
                          <a:solidFill>
                            <a:schemeClr val="tx1"/>
                          </a:solidFill>
                          <a:latin typeface="ＭＳ 明朝" panose="02020609040205080304" pitchFamily="17" charset="-128"/>
                          <a:ea typeface="ＭＳ 明朝" panose="02020609040205080304" pitchFamily="17" charset="-128"/>
                        </a:rPr>
                        <a:t>43</a:t>
                      </a:r>
                      <a:r>
                        <a:rPr lang="ja-JP" altLang="en-US" sz="900" dirty="0">
                          <a:solidFill>
                            <a:schemeClr val="tx1"/>
                          </a:solidFill>
                          <a:latin typeface="ＭＳ 明朝" panose="02020609040205080304" pitchFamily="17" charset="-128"/>
                          <a:ea typeface="ＭＳ 明朝" panose="02020609040205080304" pitchFamily="17" charset="-128"/>
                        </a:rPr>
                        <a:t>回</a:t>
                      </a: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233970"/>
                  </a:ext>
                </a:extLst>
              </a:tr>
              <a:tr h="720000">
                <a:tc>
                  <a:txBody>
                    <a:bodyPr/>
                    <a:lstStyle/>
                    <a:p>
                      <a:pPr indent="-904875">
                        <a:lnSpc>
                          <a:spcPct val="100000"/>
                        </a:lnSpc>
                        <a:spcAft>
                          <a:spcPts val="600"/>
                        </a:spcAft>
                      </a:pPr>
                      <a:r>
                        <a:rPr lang="ja-JP" altLang="en-US" sz="900" dirty="0">
                          <a:solidFill>
                            <a:schemeClr val="tx1"/>
                          </a:solidFill>
                          <a:latin typeface="ＭＳ 明朝" panose="02020609040205080304" pitchFamily="17" charset="-128"/>
                          <a:ea typeface="ＭＳ 明朝" panose="02020609040205080304" pitchFamily="17" charset="-128"/>
                        </a:rPr>
                        <a:t>人材育成</a:t>
                      </a: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spcAft>
                          <a:spcPts val="600"/>
                        </a:spcAft>
                      </a:pP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tcPr>
                </a:tc>
                <a:tc>
                  <a:txBody>
                    <a:bodyPr/>
                    <a:lstStyle/>
                    <a:p>
                      <a:pPr indent="-904875" algn="ctr">
                        <a:lnSpc>
                          <a:spcPct val="100000"/>
                        </a:lnSpc>
                        <a:spcAft>
                          <a:spcPts val="600"/>
                        </a:spcAft>
                      </a:pPr>
                      <a:r>
                        <a:rPr lang="ja-JP" altLang="en-US" sz="900" dirty="0">
                          <a:solidFill>
                            <a:schemeClr val="tx1"/>
                          </a:solidFill>
                          <a:latin typeface="ＭＳ 明朝" panose="02020609040205080304" pitchFamily="17" charset="-128"/>
                          <a:ea typeface="ＭＳ 明朝" panose="02020609040205080304" pitchFamily="17" charset="-128"/>
                        </a:rPr>
                        <a:t>年間</a:t>
                      </a:r>
                      <a:r>
                        <a:rPr lang="en-US" altLang="ja-JP" sz="900" dirty="0">
                          <a:solidFill>
                            <a:schemeClr val="tx1"/>
                          </a:solidFill>
                          <a:latin typeface="ＭＳ 明朝" panose="02020609040205080304" pitchFamily="17" charset="-128"/>
                          <a:ea typeface="ＭＳ 明朝" panose="02020609040205080304" pitchFamily="17" charset="-128"/>
                        </a:rPr>
                        <a:t>50</a:t>
                      </a:r>
                      <a:r>
                        <a:rPr lang="ja-JP" altLang="en-US" sz="900" dirty="0">
                          <a:solidFill>
                            <a:schemeClr val="tx1"/>
                          </a:solidFill>
                          <a:latin typeface="ＭＳ 明朝" panose="02020609040205080304" pitchFamily="17" charset="-128"/>
                          <a:ea typeface="ＭＳ 明朝" panose="02020609040205080304" pitchFamily="17" charset="-128"/>
                        </a:rPr>
                        <a:t>人</a:t>
                      </a: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spcAft>
                          <a:spcPts val="600"/>
                        </a:spcAft>
                      </a:pPr>
                      <a:r>
                        <a:rPr lang="en-US" altLang="ja-JP" sz="900" dirty="0">
                          <a:solidFill>
                            <a:schemeClr val="tx1"/>
                          </a:solidFill>
                          <a:latin typeface="ＭＳ 明朝" panose="02020609040205080304" pitchFamily="17" charset="-128"/>
                          <a:ea typeface="ＭＳ 明朝" panose="02020609040205080304" pitchFamily="17" charset="-128"/>
                        </a:rPr>
                        <a:t>52</a:t>
                      </a:r>
                      <a:r>
                        <a:rPr lang="ja-JP" altLang="en-US" sz="900" dirty="0">
                          <a:solidFill>
                            <a:schemeClr val="tx1"/>
                          </a:solidFill>
                          <a:latin typeface="ＭＳ 明朝" panose="02020609040205080304" pitchFamily="17" charset="-128"/>
                          <a:ea typeface="ＭＳ 明朝" panose="02020609040205080304" pitchFamily="17" charset="-128"/>
                        </a:rPr>
                        <a:t>人</a:t>
                      </a: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834212"/>
                  </a:ext>
                </a:extLst>
              </a:tr>
              <a:tr h="759600">
                <a:tc>
                  <a:txBody>
                    <a:bodyPr/>
                    <a:lstStyle/>
                    <a:p>
                      <a:pPr indent="-904875">
                        <a:lnSpc>
                          <a:spcPct val="100000"/>
                        </a:lnSpc>
                        <a:spcAft>
                          <a:spcPts val="600"/>
                        </a:spcAft>
                      </a:pPr>
                      <a:r>
                        <a:rPr lang="ja-JP" altLang="en-US" sz="900" dirty="0">
                          <a:solidFill>
                            <a:schemeClr val="tx1"/>
                          </a:solidFill>
                          <a:latin typeface="ＭＳ 明朝" panose="02020609040205080304" pitchFamily="17" charset="-128"/>
                          <a:ea typeface="ＭＳ 明朝" panose="02020609040205080304" pitchFamily="17" charset="-128"/>
                        </a:rPr>
                        <a:t>受診者数の増加</a:t>
                      </a: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spcAft>
                          <a:spcPts val="600"/>
                        </a:spcAft>
                      </a:pPr>
                      <a:r>
                        <a:rPr lang="en-US" altLang="ja-JP" sz="900" dirty="0">
                          <a:solidFill>
                            <a:schemeClr val="tx1"/>
                          </a:solidFill>
                          <a:latin typeface="ＭＳ 明朝" panose="02020609040205080304" pitchFamily="17" charset="-128"/>
                          <a:ea typeface="ＭＳ 明朝" panose="02020609040205080304" pitchFamily="17" charset="-128"/>
                        </a:rPr>
                        <a:t>73</a:t>
                      </a:r>
                      <a:r>
                        <a:rPr lang="ja-JP" altLang="en-US" sz="900" dirty="0">
                          <a:solidFill>
                            <a:schemeClr val="tx1"/>
                          </a:solidFill>
                          <a:latin typeface="ＭＳ 明朝" panose="02020609040205080304" pitchFamily="17" charset="-128"/>
                          <a:ea typeface="ＭＳ 明朝" panose="02020609040205080304" pitchFamily="17" charset="-128"/>
                        </a:rPr>
                        <a:t>人</a:t>
                      </a: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BlToTr w="6350" cap="flat" cmpd="sng" algn="ctr">
                      <a:noFill/>
                      <a:prstDash val="solid"/>
                      <a:round/>
                      <a:headEnd type="none" w="med" len="med"/>
                      <a:tailEnd type="none" w="med" len="med"/>
                    </a:lnBlToTr>
                  </a:tcPr>
                </a:tc>
                <a:tc>
                  <a:txBody>
                    <a:bodyPr/>
                    <a:lstStyle/>
                    <a:p>
                      <a:pPr indent="-904875" algn="ctr">
                        <a:lnSpc>
                          <a:spcPct val="100000"/>
                        </a:lnSpc>
                        <a:spcAft>
                          <a:spcPts val="600"/>
                        </a:spcAft>
                      </a:pP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tcPr>
                </a:tc>
                <a:tc>
                  <a:txBody>
                    <a:bodyPr/>
                    <a:lstStyle/>
                    <a:p>
                      <a:pPr indent="-904875" algn="ctr">
                        <a:lnSpc>
                          <a:spcPct val="100000"/>
                        </a:lnSpc>
                        <a:spcAft>
                          <a:spcPts val="600"/>
                        </a:spcAft>
                      </a:pP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tcPr>
                </a:tc>
                <a:tc>
                  <a:txBody>
                    <a:bodyPr/>
                    <a:lstStyle/>
                    <a:p>
                      <a:pPr indent="-904875" algn="ctr">
                        <a:lnSpc>
                          <a:spcPct val="100000"/>
                        </a:lnSpc>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4766915"/>
                  </a:ext>
                </a:extLst>
              </a:tr>
            </a:tbl>
          </a:graphicData>
        </a:graphic>
      </p:graphicFrame>
      <p:sp>
        <p:nvSpPr>
          <p:cNvPr id="4" name="正方形/長方形 3">
            <a:extLst>
              <a:ext uri="{FF2B5EF4-FFF2-40B4-BE49-F238E27FC236}">
                <a16:creationId xmlns:a16="http://schemas.microsoft.com/office/drawing/2014/main" id="{1FE242F6-C33C-E46F-F6C6-F7D678170867}"/>
              </a:ext>
            </a:extLst>
          </p:cNvPr>
          <p:cNvSpPr/>
          <p:nvPr/>
        </p:nvSpPr>
        <p:spPr>
          <a:xfrm>
            <a:off x="168178" y="1219607"/>
            <a:ext cx="3741380" cy="27324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nSpc>
                <a:spcPct val="125000"/>
              </a:lnSpc>
            </a:pPr>
            <a:r>
              <a:rPr lang="ja-JP" altLang="en-US" sz="800" dirty="0">
                <a:solidFill>
                  <a:schemeClr val="tx1"/>
                </a:solidFill>
                <a:latin typeface="ＭＳ 明朝" panose="02020609040205080304" pitchFamily="17" charset="-128"/>
                <a:ea typeface="ＭＳ 明朝" panose="02020609040205080304" pitchFamily="17" charset="-128"/>
              </a:rPr>
              <a:t>アウトプット</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実施量、実施率を評価 </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 アウトカム</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事業の成果を評価</a:t>
            </a:r>
            <a:endParaRPr lang="en-US" altLang="ja-JP" sz="800"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851684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noChangeAspect="1"/>
          </p:cNvGraphicFramePr>
          <p:nvPr>
            <p:extLst>
              <p:ext uri="{D42A27DB-BD31-4B8C-83A1-F6EECF244321}">
                <p14:modId xmlns:p14="http://schemas.microsoft.com/office/powerpoint/2010/main" val="2309718093"/>
              </p:ext>
            </p:extLst>
          </p:nvPr>
        </p:nvGraphicFramePr>
        <p:xfrm>
          <a:off x="170546" y="467236"/>
          <a:ext cx="6237894" cy="7174115"/>
        </p:xfrm>
        <a:graphic>
          <a:graphicData uri="http://schemas.openxmlformats.org/drawingml/2006/table">
            <a:tbl>
              <a:tblPr/>
              <a:tblGrid>
                <a:gridCol w="635560">
                  <a:extLst>
                    <a:ext uri="{9D8B030D-6E8A-4147-A177-3AD203B41FA5}">
                      <a16:colId xmlns:a16="http://schemas.microsoft.com/office/drawing/2014/main" val="20000"/>
                    </a:ext>
                  </a:extLst>
                </a:gridCol>
                <a:gridCol w="4966774">
                  <a:extLst>
                    <a:ext uri="{9D8B030D-6E8A-4147-A177-3AD203B41FA5}">
                      <a16:colId xmlns:a16="http://schemas.microsoft.com/office/drawing/2014/main" val="20001"/>
                    </a:ext>
                  </a:extLst>
                </a:gridCol>
                <a:gridCol w="635560">
                  <a:extLst>
                    <a:ext uri="{9D8B030D-6E8A-4147-A177-3AD203B41FA5}">
                      <a16:colId xmlns:a16="http://schemas.microsoft.com/office/drawing/2014/main" val="20002"/>
                    </a:ext>
                  </a:extLst>
                </a:gridCol>
              </a:tblGrid>
              <a:tr h="193895">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latin typeface="ＭＳ 明朝" panose="02020609040205080304" pitchFamily="17" charset="-128"/>
                          <a:ea typeface="ＭＳ 明朝" panose="02020609040205080304" pitchFamily="17" charset="-128"/>
                        </a:rPr>
                        <a:t> </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　第</a:t>
                      </a:r>
                      <a:r>
                        <a:rPr lang="en-US" altLang="ja-JP" sz="1100" b="0" i="0" u="none" strike="noStrike" dirty="0">
                          <a:solidFill>
                            <a:schemeClr val="tx1"/>
                          </a:solidFill>
                          <a:latin typeface="ＭＳ 明朝" panose="02020609040205080304" pitchFamily="17" charset="-128"/>
                          <a:ea typeface="ＭＳ 明朝" panose="02020609040205080304" pitchFamily="17" charset="-128"/>
                        </a:rPr>
                        <a:t>3</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章　特定健康診査に係る詳細分析</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hMerge="1">
                  <a:txBody>
                    <a:bodyPr/>
                    <a:lstStyle/>
                    <a:p>
                      <a:pPr marL="0" indent="0" algn="l" rtl="0" fontAlgn="ctr"/>
                      <a:endParaRPr lang="zh-TW" altLang="en-US" sz="11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rtl="0"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extLst>
                  <a:ext uri="{0D108BD9-81ED-4DB2-BD59-A6C34878D82A}">
                    <a16:rowId xmlns:a16="http://schemas.microsoft.com/office/drawing/2014/main" val="2919581099"/>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800" marR="3800" marT="42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 1.</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特定健診の受診者と未受診者の生活習慣病治療状況</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99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406820397"/>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800" marR="3800" marT="42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 2.</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特定保健指導対象者に係る分析</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100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468479400"/>
                  </a:ext>
                </a:extLst>
              </a:tr>
              <a:tr h="193895">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latin typeface="ＭＳ 明朝" panose="02020609040205080304" pitchFamily="17" charset="-128"/>
                          <a:ea typeface="ＭＳ 明朝" panose="02020609040205080304" pitchFamily="17" charset="-128"/>
                        </a:rPr>
                        <a:t> </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　第</a:t>
                      </a:r>
                      <a:r>
                        <a:rPr lang="en-US" altLang="ja-JP" sz="1100" b="0" i="0" u="none" strike="noStrike" dirty="0">
                          <a:solidFill>
                            <a:schemeClr val="tx1"/>
                          </a:solidFill>
                          <a:latin typeface="ＭＳ 明朝" panose="02020609040205080304" pitchFamily="17" charset="-128"/>
                          <a:ea typeface="ＭＳ 明朝" panose="02020609040205080304" pitchFamily="17" charset="-128"/>
                        </a:rPr>
                        <a:t>4</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章　</a:t>
                      </a:r>
                      <a:r>
                        <a:rPr lang="zh-TW" altLang="en-US" sz="1100" b="0" i="0" u="none" strike="noStrike" dirty="0">
                          <a:solidFill>
                            <a:schemeClr val="tx1"/>
                          </a:solidFill>
                          <a:latin typeface="ＭＳ 明朝" panose="02020609040205080304" pitchFamily="17" charset="-128"/>
                          <a:ea typeface="ＭＳ 明朝" panose="02020609040205080304" pitchFamily="17" charset="-128"/>
                        </a:rPr>
                        <a:t>特定健康診査等実施計画</a:t>
                      </a: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hMerge="1">
                  <a:txBody>
                    <a:bodyPr/>
                    <a:lstStyle/>
                    <a:p>
                      <a:pPr marL="0" indent="0" algn="l" rtl="0" fontAlgn="ctr"/>
                      <a:endParaRPr lang="zh-TW" altLang="en-US" sz="11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rtl="0"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extLst>
                  <a:ext uri="{0D108BD9-81ED-4DB2-BD59-A6C34878D82A}">
                    <a16:rowId xmlns:a16="http://schemas.microsoft.com/office/drawing/2014/main" val="335206435"/>
                  </a:ext>
                </a:extLst>
              </a:tr>
              <a:tr h="193895">
                <a:tc>
                  <a:txBody>
                    <a:bodyPr/>
                    <a:lstStyle/>
                    <a:p>
                      <a:pPr algn="l" rtl="0" fontAlgn="ctr"/>
                      <a:endParaRPr lang="ja-JP" altLang="en-US" sz="1100" b="0" i="0" u="none" strike="sngStrike" baseline="0" dirty="0">
                        <a:solidFill>
                          <a:schemeClr val="tx1"/>
                        </a:solidFill>
                        <a:highlight>
                          <a:srgbClr val="D9D9D9"/>
                        </a:highlight>
                        <a:latin typeface="ＭＳ 明朝" panose="02020609040205080304" pitchFamily="17" charset="-128"/>
                        <a:ea typeface="ＭＳ 明朝" panose="02020609040205080304" pitchFamily="17" charset="-128"/>
                      </a:endParaRPr>
                    </a:p>
                  </a:txBody>
                  <a:tcPr marL="3800" marR="3800" marT="42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r>
                        <a:rPr lang="en-US" altLang="ja-JP" sz="1100" b="0" i="0" u="none" strike="noStrike" baseline="0" dirty="0">
                          <a:solidFill>
                            <a:schemeClr val="tx1"/>
                          </a:solidFill>
                          <a:effectLst/>
                          <a:latin typeface="ＭＳ 明朝" panose="02020609040205080304" pitchFamily="17" charset="-128"/>
                          <a:ea typeface="ＭＳ 明朝" panose="02020609040205080304" pitchFamily="17" charset="-128"/>
                        </a:rPr>
                        <a:t> 1.</a:t>
                      </a:r>
                      <a:r>
                        <a:rPr lang="ja-JP" altLang="en-US" sz="1100" b="0" i="0" u="none" strike="noStrike" baseline="0" dirty="0">
                          <a:solidFill>
                            <a:schemeClr val="tx1"/>
                          </a:solidFill>
                          <a:effectLst/>
                          <a:latin typeface="ＭＳ 明朝" panose="02020609040205080304" pitchFamily="17" charset="-128"/>
                          <a:ea typeface="ＭＳ 明朝" panose="02020609040205080304" pitchFamily="17" charset="-128"/>
                        </a:rPr>
                        <a:t>目標</a:t>
                      </a:r>
                      <a:endParaRPr lang="zh-TW" altLang="en-US" sz="1100" b="0" i="0" u="none" strike="noStrike" baseline="0"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105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844900615"/>
                  </a:ext>
                </a:extLst>
              </a:tr>
              <a:tr h="193895">
                <a:tc>
                  <a:txBody>
                    <a:bodyPr/>
                    <a:lstStyle/>
                    <a:p>
                      <a:pPr algn="l" rtl="0" fontAlgn="ctr"/>
                      <a:endParaRPr lang="ja-JP" altLang="en-US" sz="1100" b="0" i="0" u="none" strike="sngStrike" baseline="0" dirty="0">
                        <a:solidFill>
                          <a:schemeClr val="tx1"/>
                        </a:solidFill>
                        <a:highlight>
                          <a:srgbClr val="D9D9D9"/>
                        </a:highlight>
                        <a:latin typeface="ＭＳ 明朝" panose="02020609040205080304" pitchFamily="17" charset="-128"/>
                        <a:ea typeface="ＭＳ 明朝" panose="02020609040205080304" pitchFamily="17" charset="-128"/>
                      </a:endParaRPr>
                    </a:p>
                  </a:txBody>
                  <a:tcPr marL="3800" marR="3800" marT="42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2.</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対象者数推計</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105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136353586"/>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800" marR="3800" marT="42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3.</a:t>
                      </a:r>
                      <a:r>
                        <a:rPr lang="ja-JP" altLang="en-US" sz="1100" dirty="0">
                          <a:solidFill>
                            <a:schemeClr val="tx1"/>
                          </a:solidFill>
                          <a:latin typeface="ＭＳ 明朝"/>
                          <a:ea typeface="ＭＳ 明朝"/>
                          <a:cs typeface="Times New Roman" pitchFamily="18" charset="0"/>
                        </a:rPr>
                        <a:t>実施方法</a:t>
                      </a:r>
                      <a:endParaRPr lang="ja-JP"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106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775225019"/>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800" marR="3800" marT="42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cs typeface="Times New Roman" pitchFamily="18" charset="0"/>
                        </a:rPr>
                        <a:t> </a:t>
                      </a:r>
                      <a:r>
                        <a:rPr lang="en-US" altLang="ja-JP" sz="1100" dirty="0">
                          <a:solidFill>
                            <a:schemeClr val="tx1"/>
                          </a:solidFill>
                          <a:latin typeface="ＭＳ 明朝"/>
                          <a:ea typeface="ＭＳ 明朝"/>
                          <a:cs typeface="Times New Roman" pitchFamily="18" charset="0"/>
                        </a:rPr>
                        <a:t>4.</a:t>
                      </a:r>
                      <a:r>
                        <a:rPr lang="ja-JP" altLang="en-US" sz="1100" dirty="0">
                          <a:solidFill>
                            <a:schemeClr val="tx1"/>
                          </a:solidFill>
                          <a:latin typeface="ＭＳ 明朝"/>
                          <a:ea typeface="ＭＳ 明朝"/>
                          <a:cs typeface="Times New Roman" pitchFamily="18" charset="0"/>
                        </a:rPr>
                        <a:t>目標達成に向けての取り組み</a:t>
                      </a:r>
                      <a:endParaRPr lang="en-US" altLang="ja-JP" sz="1100" dirty="0">
                        <a:solidFill>
                          <a:schemeClr val="tx1"/>
                        </a:solidFill>
                        <a:latin typeface="ＭＳ 明朝"/>
                        <a:ea typeface="ＭＳ 明朝"/>
                        <a:cs typeface="Times New Roman" pitchFamily="18" charset="0"/>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110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258894748"/>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800" marR="3800" marT="42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cs typeface="Times New Roman" pitchFamily="18" charset="0"/>
                        </a:rPr>
                        <a:t> </a:t>
                      </a:r>
                      <a:r>
                        <a:rPr lang="en-US" altLang="ja-JP" sz="1100" b="0" i="0" u="none" strike="noStrike" dirty="0">
                          <a:solidFill>
                            <a:schemeClr val="tx1"/>
                          </a:solidFill>
                          <a:effectLst/>
                          <a:latin typeface="ＭＳ 明朝"/>
                          <a:ea typeface="ＭＳ 明朝"/>
                          <a:cs typeface="Times New Roman" pitchFamily="18" charset="0"/>
                        </a:rPr>
                        <a:t>5</a:t>
                      </a:r>
                      <a:r>
                        <a:rPr lang="en-US" altLang="ja-JP" sz="1100" dirty="0">
                          <a:solidFill>
                            <a:schemeClr val="tx1"/>
                          </a:solidFill>
                          <a:latin typeface="ＭＳ 明朝"/>
                          <a:ea typeface="ＭＳ 明朝"/>
                          <a:cs typeface="Times New Roman" pitchFamily="18" charset="0"/>
                        </a:rPr>
                        <a:t>.</a:t>
                      </a:r>
                      <a:r>
                        <a:rPr lang="ja-JP" altLang="en-US" sz="1100" dirty="0">
                          <a:solidFill>
                            <a:schemeClr val="tx1"/>
                          </a:solidFill>
                          <a:latin typeface="ＭＳ 明朝"/>
                          <a:ea typeface="ＭＳ 明朝"/>
                          <a:cs typeface="Times New Roman" pitchFamily="18" charset="0"/>
                        </a:rPr>
                        <a:t>実施スケジュール</a:t>
                      </a:r>
                      <a:endParaRPr lang="en-US" altLang="ja-JP" sz="1100" dirty="0">
                        <a:solidFill>
                          <a:schemeClr val="tx1"/>
                        </a:solidFill>
                        <a:latin typeface="ＭＳ 明朝"/>
                        <a:ea typeface="ＭＳ 明朝"/>
                        <a:cs typeface="Times New Roman" pitchFamily="18" charset="0"/>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111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660622506"/>
                  </a:ext>
                </a:extLst>
              </a:tr>
              <a:tr h="193895">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latin typeface="ＭＳ 明朝" panose="02020609040205080304" pitchFamily="17" charset="-128"/>
                          <a:ea typeface="ＭＳ 明朝" panose="02020609040205080304" pitchFamily="17" charset="-128"/>
                        </a:rPr>
                        <a:t> </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　第</a:t>
                      </a:r>
                      <a:r>
                        <a:rPr lang="en-US" altLang="ja-JP" sz="1100" b="0" i="0" u="none" strike="noStrike" dirty="0">
                          <a:solidFill>
                            <a:schemeClr val="tx1"/>
                          </a:solidFill>
                          <a:latin typeface="ＭＳ 明朝" panose="02020609040205080304" pitchFamily="17" charset="-128"/>
                          <a:ea typeface="ＭＳ 明朝" panose="02020609040205080304" pitchFamily="17" charset="-128"/>
                        </a:rPr>
                        <a:t>5</a:t>
                      </a:r>
                      <a:r>
                        <a:rPr lang="ja-JP" altLang="en-US" sz="1100" b="0" i="0" u="none" strike="noStrike" dirty="0">
                          <a:solidFill>
                            <a:schemeClr val="tx1"/>
                          </a:solidFill>
                          <a:latin typeface="ＭＳ 明朝" panose="02020609040205080304" pitchFamily="17" charset="-128"/>
                          <a:ea typeface="ＭＳ 明朝" panose="02020609040205080304" pitchFamily="17" charset="-128"/>
                        </a:rPr>
                        <a:t>章　その他</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hMerge="1">
                  <a:txBody>
                    <a:bodyPr/>
                    <a:lstStyle/>
                    <a:p>
                      <a:pPr marL="0" indent="0" algn="l" rtl="0" fontAlgn="ctr"/>
                      <a:endParaRPr lang="zh-TW" altLang="en-US" sz="11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rtl="0" fontAlgn="ctr"/>
                      <a:r>
                        <a:rPr lang="ja-JP" altLang="en-US" sz="11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extLst>
                  <a:ext uri="{0D108BD9-81ED-4DB2-BD59-A6C34878D82A}">
                    <a16:rowId xmlns:a16="http://schemas.microsoft.com/office/drawing/2014/main" val="1065832202"/>
                  </a:ext>
                </a:extLst>
              </a:tr>
              <a:tr h="19389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800" marR="3800" marT="42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1.</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個人情報の保護</a:t>
                      </a:r>
                      <a:endParaRPr lang="zh-TW"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800" marR="3800" marT="422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112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84367636"/>
                  </a:ext>
                </a:extLst>
              </a:tr>
              <a:tr h="19389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2.</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特定健康診査等実施計画の公表及び周知</a:t>
                      </a:r>
                      <a:endParaRPr lang="zh-TW"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112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910677875"/>
                  </a:ext>
                </a:extLst>
              </a:tr>
              <a:tr h="19389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1100" b="0" i="0" u="none" strike="noStrike" dirty="0">
                          <a:solidFill>
                            <a:schemeClr val="tx1"/>
                          </a:solidFill>
                          <a:effectLst/>
                          <a:latin typeface="ＭＳ 明朝" panose="02020609040205080304" pitchFamily="17" charset="-128"/>
                          <a:ea typeface="ＭＳ 明朝" panose="02020609040205080304" pitchFamily="17" charset="-128"/>
                        </a:rPr>
                        <a:t>3.</a:t>
                      </a:r>
                      <a:r>
                        <a:rPr lang="ja-JP" altLang="en-US" sz="1100" b="0" i="0" u="none" strike="noStrike" dirty="0">
                          <a:solidFill>
                            <a:schemeClr val="tx1"/>
                          </a:solidFill>
                          <a:effectLst/>
                          <a:latin typeface="ＭＳ 明朝" panose="02020609040205080304" pitchFamily="17" charset="-128"/>
                          <a:ea typeface="ＭＳ 明朝" panose="02020609040205080304" pitchFamily="17" charset="-128"/>
                        </a:rPr>
                        <a:t>特定健康診査等実施計画の評価及び見直し</a:t>
                      </a:r>
                      <a:endParaRPr lang="zh-TW"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112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215561038"/>
                  </a:ext>
                </a:extLst>
              </a:tr>
              <a:tr h="19389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r>
                        <a:rPr kumimoji="1" lang="en-US" altLang="ja-JP" sz="1100" dirty="0">
                          <a:solidFill>
                            <a:schemeClr val="tx1"/>
                          </a:solidFill>
                          <a:latin typeface="ＭＳ 明朝" panose="02020609040205080304" pitchFamily="17" charset="-128"/>
                          <a:ea typeface="ＭＳ 明朝" panose="02020609040205080304" pitchFamily="17" charset="-128"/>
                        </a:rPr>
                        <a:t> 4.</a:t>
                      </a:r>
                      <a:r>
                        <a:rPr kumimoji="1" lang="ja-JP" altLang="en-US" sz="1100" dirty="0">
                          <a:solidFill>
                            <a:schemeClr val="tx1"/>
                          </a:solidFill>
                          <a:latin typeface="ＭＳ 明朝" panose="02020609040205080304" pitchFamily="17" charset="-128"/>
                          <a:ea typeface="ＭＳ 明朝" panose="02020609040205080304" pitchFamily="17" charset="-128"/>
                        </a:rPr>
                        <a:t>他の健診との連携</a:t>
                      </a: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113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70250717"/>
                  </a:ext>
                </a:extLst>
              </a:tr>
              <a:tr h="19389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r>
                        <a:rPr kumimoji="1" lang="en-US" altLang="ja-JP" sz="1100" dirty="0">
                          <a:solidFill>
                            <a:schemeClr val="tx1"/>
                          </a:solidFill>
                          <a:latin typeface="ＭＳ 明朝" panose="02020609040205080304" pitchFamily="17" charset="-128"/>
                          <a:ea typeface="ＭＳ 明朝" panose="02020609040205080304" pitchFamily="17" charset="-128"/>
                        </a:rPr>
                        <a:t> 5.</a:t>
                      </a:r>
                      <a:r>
                        <a:rPr kumimoji="1" lang="ja-JP" altLang="en-US" sz="1100" dirty="0">
                          <a:solidFill>
                            <a:schemeClr val="tx1"/>
                          </a:solidFill>
                          <a:latin typeface="ＭＳ 明朝" panose="02020609040205080304" pitchFamily="17" charset="-128"/>
                          <a:ea typeface="ＭＳ 明朝" panose="02020609040205080304" pitchFamily="17" charset="-128"/>
                        </a:rPr>
                        <a:t>実施体制の確保及び実施方法の改善</a:t>
                      </a: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ＭＳ 明朝" panose="02020609040205080304" pitchFamily="17" charset="-128"/>
                          <a:ea typeface="ＭＳ 明朝" panose="02020609040205080304" pitchFamily="17" charset="-128"/>
                        </a:rPr>
                        <a:t>113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398859752"/>
                  </a:ext>
                </a:extLst>
              </a:tr>
              <a:tr h="193895">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hMerge="1">
                  <a:txBody>
                    <a:bodyPr/>
                    <a:lstStyle/>
                    <a:p>
                      <a:pPr algn="l" rtl="0" fontAlgn="ctr"/>
                      <a:endParaRPr lang="ja-JP" altLang="en-US" sz="11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rtl="0" fontAlgn="ctr"/>
                      <a:endParaRPr lang="ja-JP" altLang="en-US" sz="11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2337242302"/>
                  </a:ext>
                </a:extLst>
              </a:tr>
              <a:tr h="193895">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hMerge="1">
                  <a:txBody>
                    <a:bodyPr/>
                    <a:lstStyle/>
                    <a:p>
                      <a:endParaRPr kumimoji="1" lang="ja-JP" altLang="en-US"/>
                    </a:p>
                  </a:txBody>
                  <a:tcPr/>
                </a:tc>
                <a:tc>
                  <a:txBody>
                    <a:bodyPr/>
                    <a:lstStyle/>
                    <a:p>
                      <a:pPr algn="ctr" rtl="0" fontAlgn="ctr"/>
                      <a:endParaRPr lang="ja-JP" altLang="en-US" sz="11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extLst>
                  <a:ext uri="{0D108BD9-81ED-4DB2-BD59-A6C34878D82A}">
                    <a16:rowId xmlns:a16="http://schemas.microsoft.com/office/drawing/2014/main" val="31274521"/>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endParaRPr lang="ja-JP"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en-US" altLang="ja-JP" sz="11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850425405"/>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endParaRPr lang="ja-JP"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en-US" altLang="ja-JP" sz="11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473740934"/>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zh-TW"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en-US" altLang="ja-JP" sz="11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679507663"/>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zh-TW"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en-US" altLang="ja-JP" sz="11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887614067"/>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100" b="0" dirty="0">
                        <a:solidFill>
                          <a:schemeClr val="tx1"/>
                        </a:solidFill>
                        <a:latin typeface="ＭＳ 明朝" panose="02020609040205080304" pitchFamily="17" charset="-128"/>
                        <a:ea typeface="ＭＳ 明朝" panose="02020609040205080304" pitchFamily="17" charset="-128"/>
                        <a:cs typeface="Times New Roman" pitchFamily="18" charset="0"/>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en-US" altLang="ja-JP" sz="11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894076185"/>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100" b="0" dirty="0">
                        <a:solidFill>
                          <a:schemeClr val="tx1"/>
                        </a:solidFill>
                        <a:latin typeface="ＭＳ 明朝" panose="02020609040205080304" pitchFamily="17" charset="-128"/>
                        <a:ea typeface="ＭＳ 明朝" panose="02020609040205080304" pitchFamily="17" charset="-128"/>
                        <a:cs typeface="Times New Roman" pitchFamily="18" charset="0"/>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en-US" altLang="ja-JP" sz="11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683211118"/>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endParaRPr lang="ja-JP"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en-US" altLang="ja-JP" sz="11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668999321"/>
                  </a:ext>
                </a:extLst>
              </a:tr>
              <a:tr h="193895">
                <a:tc gridSpan="2">
                  <a:txBody>
                    <a:bodyPr/>
                    <a:lstStyle/>
                    <a:p>
                      <a:pPr algn="l" rtl="0" fontAlgn="ctr"/>
                      <a:endParaRPr lang="ja-JP"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4185" marR="4185"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hMerge="1">
                  <a:txBody>
                    <a:bodyPr/>
                    <a:lstStyle/>
                    <a:p>
                      <a:pPr algn="l" rtl="0" fontAlgn="ct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3.</a:t>
                      </a:r>
                      <a:r>
                        <a:rPr lang="ja-JP" altLang="en-US" sz="1100" b="0" i="0" u="none" strike="noStrike" dirty="0">
                          <a:solidFill>
                            <a:srgbClr val="000000"/>
                          </a:solidFill>
                          <a:effectLst/>
                          <a:latin typeface="ＭＳ 明朝"/>
                          <a:ea typeface="ＭＳ 明朝"/>
                        </a:rPr>
                        <a:t>保健事業実施に係る分析結果</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rtl="0" fontAlgn="ctr"/>
                      <a:endParaRPr lang="ja-JP" altLang="en-US" sz="11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extLst>
                  <a:ext uri="{0D108BD9-81ED-4DB2-BD59-A6C34878D82A}">
                    <a16:rowId xmlns:a16="http://schemas.microsoft.com/office/drawing/2014/main" val="391807224"/>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4185" marR="4185"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en-US" altLang="ja-JP" sz="11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663923078"/>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endParaRPr lang="ja-JP"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9000" marR="9000" marT="90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en-US" altLang="ja-JP" sz="11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836807387"/>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endParaRPr lang="ja-JP"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9000" marR="9000" marT="90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en-US" altLang="ja-JP" sz="11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798897951"/>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endParaRPr lang="ja-JP"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9000" marR="9000" marT="90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en-US" altLang="ja-JP" sz="11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898636042"/>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endParaRPr lang="ja-JP"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9000" marR="9000" marT="90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en-US" altLang="ja-JP" sz="11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957214793"/>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3954" marR="3954"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endParaRPr lang="ja-JP"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9000" marR="9000" marT="900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en-US" altLang="ja-JP" sz="11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043195770"/>
                  </a:ext>
                </a:extLst>
              </a:tr>
              <a:tr h="193895">
                <a:tc gridSpan="2">
                  <a:txBody>
                    <a:bodyPr/>
                    <a:lstStyle/>
                    <a:p>
                      <a:pPr algn="l" rtl="0" fontAlgn="ctr"/>
                      <a:endParaRPr lang="ja-JP"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4185" marR="4185" marT="418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hMerge="1">
                  <a:txBody>
                    <a:bodyPr/>
                    <a:lstStyle/>
                    <a:p>
                      <a:pPr algn="l" rtl="0" fontAlgn="ctr"/>
                      <a:r>
                        <a:rPr lang="ja-JP" altLang="en-US" sz="1100" b="0" i="0" u="none" strike="noStrike" dirty="0">
                          <a:solidFill>
                            <a:srgbClr val="000000"/>
                          </a:solidFill>
                          <a:effectLst/>
                          <a:latin typeface="ＭＳ 明朝"/>
                          <a:ea typeface="ＭＳ 明朝"/>
                        </a:rPr>
                        <a:t> </a:t>
                      </a:r>
                      <a:r>
                        <a:rPr lang="en-US" altLang="ja-JP" sz="1100" b="0" i="0" u="none" strike="noStrike" dirty="0">
                          <a:solidFill>
                            <a:srgbClr val="000000"/>
                          </a:solidFill>
                          <a:effectLst/>
                          <a:latin typeface="ＭＳ 明朝"/>
                          <a:ea typeface="ＭＳ 明朝"/>
                        </a:rPr>
                        <a:t>3.</a:t>
                      </a:r>
                      <a:r>
                        <a:rPr lang="ja-JP" altLang="en-US" sz="1100" b="0" i="0" u="none" strike="noStrike" dirty="0">
                          <a:solidFill>
                            <a:srgbClr val="000000"/>
                          </a:solidFill>
                          <a:effectLst/>
                          <a:latin typeface="ＭＳ 明朝"/>
                          <a:ea typeface="ＭＳ 明朝"/>
                        </a:rPr>
                        <a:t>保健事業実施に係る分析結果</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en-US" altLang="ja-JP" sz="11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extLst>
                  <a:ext uri="{0D108BD9-81ED-4DB2-BD59-A6C34878D82A}">
                    <a16:rowId xmlns:a16="http://schemas.microsoft.com/office/drawing/2014/main" val="3646372531"/>
                  </a:ext>
                </a:extLst>
              </a:tr>
              <a:tr h="193895">
                <a:tc gridSpan="2">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4301" marR="4301" marT="430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hMerge="1">
                  <a:txBody>
                    <a:bodyPr/>
                    <a:lstStyle/>
                    <a:p>
                      <a:endParaRPr lang="en-US" altLang="ja-JP" sz="1100" b="0" dirty="0">
                        <a:latin typeface="ＭＳ 明朝" panose="02020609040205080304" pitchFamily="17" charset="-128"/>
                        <a:ea typeface="ＭＳ 明朝" panose="02020609040205080304" pitchFamily="17" charset="-128"/>
                      </a:endParaRPr>
                    </a:p>
                  </a:txBody>
                  <a:tcPr marL="4301" marR="4301" marT="430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en-US" altLang="ja-JP" sz="11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extLst>
                  <a:ext uri="{0D108BD9-81ED-4DB2-BD59-A6C34878D82A}">
                    <a16:rowId xmlns:a16="http://schemas.microsoft.com/office/drawing/2014/main" val="568415534"/>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4301" marR="4301" marT="430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endParaRPr lang="en-US" altLang="ja-JP" sz="1100" b="0" dirty="0">
                        <a:solidFill>
                          <a:schemeClr val="tx1"/>
                        </a:solidFill>
                        <a:latin typeface="ＭＳ 明朝" panose="02020609040205080304" pitchFamily="17" charset="-128"/>
                        <a:ea typeface="ＭＳ 明朝" panose="02020609040205080304" pitchFamily="17" charset="-128"/>
                      </a:endParaRPr>
                    </a:p>
                  </a:txBody>
                  <a:tcPr marL="4301" marR="4301" marT="430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en-US" altLang="ja-JP" sz="11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817320867"/>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4301" marR="4301" marT="430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endParaRPr kumimoji="1" lang="ja-JP" altLang="en-US" sz="1100" b="0" dirty="0">
                        <a:solidFill>
                          <a:schemeClr val="tx1"/>
                        </a:solidFill>
                        <a:latin typeface="ＭＳ 明朝" panose="02020609040205080304" pitchFamily="17" charset="-128"/>
                        <a:ea typeface="ＭＳ 明朝" panose="02020609040205080304" pitchFamily="17" charset="-128"/>
                      </a:endParaRPr>
                    </a:p>
                  </a:txBody>
                  <a:tcPr marL="4301" marR="4301" marT="430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en-US" altLang="ja-JP" sz="11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832916421"/>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4301" marR="4301" marT="430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endParaRPr lang="ja-JP"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en-US" altLang="ja-JP" sz="1100" b="0" i="0" u="none" strike="noStrike">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922621046"/>
                  </a:ext>
                </a:extLst>
              </a:tr>
              <a:tr h="193895">
                <a:tc>
                  <a:txBody>
                    <a:bodyPr/>
                    <a:lstStyle/>
                    <a:p>
                      <a:pPr algn="l" rtl="0" fontAlgn="ctr"/>
                      <a:endParaRPr lang="ja-JP" altLang="en-US" sz="1100" b="0" i="0" u="none" strike="noStrike" dirty="0">
                        <a:solidFill>
                          <a:schemeClr val="tx1"/>
                        </a:solidFill>
                        <a:latin typeface="ＭＳ 明朝" panose="02020609040205080304" pitchFamily="17" charset="-128"/>
                        <a:ea typeface="ＭＳ 明朝" panose="02020609040205080304" pitchFamily="17" charset="-128"/>
                      </a:endParaRPr>
                    </a:p>
                  </a:txBody>
                  <a:tcPr marL="4301" marR="4301" marT="4301"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l" rtl="0" fontAlgn="ctr"/>
                      <a:endParaRPr lang="ja-JP" altLang="en-US" sz="11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ctr" fontAlgn="ctr"/>
                      <a:endParaRPr lang="en-US" altLang="ja-JP" sz="11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396627336"/>
                  </a:ext>
                </a:extLst>
              </a:tr>
            </a:tbl>
          </a:graphicData>
        </a:graphic>
      </p:graphicFrame>
      <p:sp>
        <p:nvSpPr>
          <p:cNvPr id="5" name="Rectangle 4">
            <a:extLst>
              <a:ext uri="{FF2B5EF4-FFF2-40B4-BE49-F238E27FC236}">
                <a16:creationId xmlns:a16="http://schemas.microsoft.com/office/drawing/2014/main" id="{471CE351-989B-32D6-9C9E-F4538993347E}"/>
              </a:ext>
            </a:extLst>
          </p:cNvPr>
          <p:cNvSpPr>
            <a:spLocks noChangeArrowheads="1"/>
          </p:cNvSpPr>
          <p:nvPr/>
        </p:nvSpPr>
        <p:spPr bwMode="auto">
          <a:xfrm>
            <a:off x="2934834" y="128405"/>
            <a:ext cx="610508" cy="261781"/>
          </a:xfrm>
          <a:prstGeom prst="rect">
            <a:avLst/>
          </a:prstGeom>
          <a:noFill/>
          <a:ln w="9525">
            <a:noFill/>
            <a:miter lim="800000"/>
            <a:headEnd/>
            <a:tailEnd/>
          </a:ln>
          <a:effectLst/>
        </p:spPr>
        <p:txBody>
          <a:bodyPr vert="horz" wrap="none" lIns="86402" tIns="43201" rIns="86402" bIns="43201" numCol="1" anchor="ctr" anchorCtr="0" compatLnSpc="1">
            <a:prstTxWarp prst="textNoShape">
              <a:avLst/>
            </a:prstTxWarp>
            <a:spAutoFit/>
          </a:bodyPr>
          <a:lstStyle/>
          <a:p>
            <a:pPr algn="ctr" fontAlgn="base">
              <a:spcBef>
                <a:spcPct val="0"/>
              </a:spcBef>
              <a:spcAft>
                <a:spcPct val="0"/>
              </a:spcAft>
            </a:pPr>
            <a:r>
              <a:rPr lang="en-US" altLang="ja-JP" sz="1134" dirty="0">
                <a:solidFill>
                  <a:srgbClr val="000000"/>
                </a:solidFill>
                <a:latin typeface="ＭＳ 明朝"/>
                <a:ea typeface="ＭＳ 明朝"/>
                <a:cs typeface="ＭＳ Ｐゴシック" pitchFamily="50" charset="-128"/>
              </a:rPr>
              <a:t>-</a:t>
            </a:r>
            <a:r>
              <a:rPr lang="ja-JP" altLang="en-US" sz="1134" dirty="0">
                <a:solidFill>
                  <a:srgbClr val="000000"/>
                </a:solidFill>
                <a:latin typeface="ＭＳ 明朝"/>
                <a:ea typeface="ＭＳ 明朝"/>
                <a:cs typeface="ＭＳ Ｐゴシック" pitchFamily="50" charset="-128"/>
              </a:rPr>
              <a:t>目次</a:t>
            </a:r>
            <a:r>
              <a:rPr lang="en-US" altLang="ja-JP" sz="1134" dirty="0">
                <a:solidFill>
                  <a:srgbClr val="000000"/>
                </a:solidFill>
                <a:latin typeface="ＭＳ 明朝"/>
                <a:ea typeface="ＭＳ 明朝"/>
                <a:cs typeface="ＭＳ Ｐゴシック" pitchFamily="50" charset="-128"/>
              </a:rPr>
              <a:t>-</a:t>
            </a:r>
            <a:endParaRPr lang="en-US" altLang="ja-JP" sz="1701" dirty="0">
              <a:latin typeface="ＭＳ 明朝"/>
              <a:ea typeface="ＭＳ 明朝"/>
              <a:cs typeface="ＭＳ Ｐゴシック" pitchFamily="50" charset="-128"/>
            </a:endParaRPr>
          </a:p>
        </p:txBody>
      </p:sp>
    </p:spTree>
    <p:extLst>
      <p:ext uri="{BB962C8B-B14F-4D97-AF65-F5344CB8AC3E}">
        <p14:creationId xmlns:p14="http://schemas.microsoft.com/office/powerpoint/2010/main" val="1628024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C0482E1-9B55-F74B-0D65-895D3F6B0C4E}"/>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29</a:t>
            </a:fld>
            <a:endParaRPr lang="ja-JP" altLang="en-US" dirty="0">
              <a:latin typeface="ＭＳ 明朝" panose="02020609040205080304" pitchFamily="17" charset="-128"/>
              <a:ea typeface="ＭＳ 明朝" panose="02020609040205080304" pitchFamily="17" charset="-128"/>
            </a:endParaRPr>
          </a:p>
        </p:txBody>
      </p:sp>
      <p:graphicFrame>
        <p:nvGraphicFramePr>
          <p:cNvPr id="4" name="表 3">
            <a:extLst>
              <a:ext uri="{FF2B5EF4-FFF2-40B4-BE49-F238E27FC236}">
                <a16:creationId xmlns:a16="http://schemas.microsoft.com/office/drawing/2014/main" id="{9BD597C9-D1F3-7498-5065-46C6927BA634}"/>
              </a:ext>
            </a:extLst>
          </p:cNvPr>
          <p:cNvGraphicFramePr>
            <a:graphicFrameLocks noGrp="1"/>
          </p:cNvGraphicFramePr>
          <p:nvPr>
            <p:extLst>
              <p:ext uri="{D42A27DB-BD31-4B8C-83A1-F6EECF244321}">
                <p14:modId xmlns:p14="http://schemas.microsoft.com/office/powerpoint/2010/main" val="3821699253"/>
              </p:ext>
            </p:extLst>
          </p:nvPr>
        </p:nvGraphicFramePr>
        <p:xfrm>
          <a:off x="165100" y="1485930"/>
          <a:ext cx="6120000" cy="3945600"/>
        </p:xfrm>
        <a:graphic>
          <a:graphicData uri="http://schemas.openxmlformats.org/drawingml/2006/table">
            <a:tbl>
              <a:tblPr/>
              <a:tblGrid>
                <a:gridCol w="1224000">
                  <a:extLst>
                    <a:ext uri="{9D8B030D-6E8A-4147-A177-3AD203B41FA5}">
                      <a16:colId xmlns:a16="http://schemas.microsoft.com/office/drawing/2014/main" val="1306148135"/>
                    </a:ext>
                  </a:extLst>
                </a:gridCol>
                <a:gridCol w="648000">
                  <a:extLst>
                    <a:ext uri="{9D8B030D-6E8A-4147-A177-3AD203B41FA5}">
                      <a16:colId xmlns:a16="http://schemas.microsoft.com/office/drawing/2014/main" val="20000"/>
                    </a:ext>
                  </a:extLst>
                </a:gridCol>
                <a:gridCol w="1620000">
                  <a:extLst>
                    <a:ext uri="{9D8B030D-6E8A-4147-A177-3AD203B41FA5}">
                      <a16:colId xmlns:a16="http://schemas.microsoft.com/office/drawing/2014/main" val="20002"/>
                    </a:ext>
                  </a:extLst>
                </a:gridCol>
                <a:gridCol w="2628000">
                  <a:extLst>
                    <a:ext uri="{9D8B030D-6E8A-4147-A177-3AD203B41FA5}">
                      <a16:colId xmlns:a16="http://schemas.microsoft.com/office/drawing/2014/main" val="1614910224"/>
                    </a:ext>
                  </a:extLst>
                </a:gridCol>
              </a:tblGrid>
              <a:tr h="3456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事業名</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実施年度</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algn="ct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事業目的</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algn="ct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実施内容</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extLst>
                  <a:ext uri="{0D108BD9-81ED-4DB2-BD59-A6C34878D82A}">
                    <a16:rowId xmlns:a16="http://schemas.microsoft.com/office/drawing/2014/main" val="10000"/>
                  </a:ext>
                </a:extLst>
              </a:tr>
              <a:tr h="720000">
                <a:tc>
                  <a:txBody>
                    <a:bodyPr/>
                    <a:lstStyle/>
                    <a:p>
                      <a:pPr algn="ctr" fontAlgn="ct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食生活講習会</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平成</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令和</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rtl="0"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食生活改善推進員に対して講習会を行い、地域での食育活動を推進する</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rtl="0"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食生活改善推進員に対して講習会を行い、地域での食育活動を推進する</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1085348"/>
                  </a:ext>
                </a:extLst>
              </a:tr>
              <a:tr h="720000">
                <a:tc>
                  <a:txBody>
                    <a:bodyPr/>
                    <a:lstStyle/>
                    <a:p>
                      <a:pPr algn="ctr" fontAlgn="ct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食生活改善推進員</a:t>
                      </a:r>
                      <a:endParaRPr lang="en-US" altLang="zh-TW" sz="900" b="0" i="0" u="none" strike="noStrike" dirty="0">
                        <a:solidFill>
                          <a:schemeClr val="tx1"/>
                        </a:solidFill>
                        <a:effectLst/>
                        <a:latin typeface="ＭＳ 明朝" panose="02020609040205080304" pitchFamily="17" charset="-128"/>
                        <a:ea typeface="ＭＳ 明朝" panose="02020609040205080304" pitchFamily="17" charset="-128"/>
                      </a:endParaRPr>
                    </a:p>
                    <a:p>
                      <a:pPr algn="ctr" fontAlgn="ct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養成講座</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平成</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令和</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地域での食生活を中心とした健康づくりボランティアを行うための推進員を養成する</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defTabSz="864017" fontAlgn="ctr">
                        <a:defRPr/>
                      </a:pPr>
                      <a:r>
                        <a:rPr lang="ja-JP" altLang="en-US" sz="900" b="0" dirty="0">
                          <a:solidFill>
                            <a:schemeClr val="tx1"/>
                          </a:solidFill>
                          <a:latin typeface="ＭＳ 明朝" panose="02020609040205080304" pitchFamily="17" charset="-128"/>
                          <a:ea typeface="ＭＳ 明朝" panose="02020609040205080304" pitchFamily="17" charset="-128"/>
                        </a:rPr>
                        <a:t>地域での食生活を中心とした健康づくりボランティアを行うための推進員を養成する</a:t>
                      </a:r>
                      <a:endParaRPr lang="en-US" altLang="ja-JP" sz="9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720000">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健康づくり食育教室</a:t>
                      </a:r>
                    </a:p>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家庭訪問</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平成</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令和</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健康づくりと生活習慣予防のため、「食」について考えるきっかけづくりを行い、食育を推進する</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defTabSz="864017" fontAlgn="ctr">
                        <a:defRPr/>
                      </a:pPr>
                      <a:r>
                        <a:rPr lang="ja-JP" altLang="en-US" sz="900" b="0" dirty="0">
                          <a:solidFill>
                            <a:schemeClr val="tx1"/>
                          </a:solidFill>
                          <a:latin typeface="ＭＳ 明朝" panose="02020609040205080304" pitchFamily="17" charset="-128"/>
                          <a:ea typeface="ＭＳ 明朝" panose="02020609040205080304" pitchFamily="17" charset="-128"/>
                        </a:rPr>
                        <a:t>健康づくりと生活習慣予防のため、「食」について考えるきっかけづくりを行い、食育を推進する</a:t>
                      </a:r>
                      <a:endParaRPr lang="en-US" altLang="ja-JP" sz="9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1545968"/>
                  </a:ext>
                </a:extLst>
              </a:tr>
              <a:tr h="720000">
                <a:tc>
                  <a:txBody>
                    <a:bodyPr/>
                    <a:lstStyle/>
                    <a:p>
                      <a:pPr algn="ctr" fontAlgn="ct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生活習慣病重症化</a:t>
                      </a:r>
                      <a:endParaRPr lang="en-US" altLang="zh-TW" sz="900" b="0" i="0" u="none" strike="noStrike" dirty="0">
                        <a:solidFill>
                          <a:schemeClr val="tx1"/>
                        </a:solidFill>
                        <a:effectLst/>
                        <a:latin typeface="ＭＳ 明朝" panose="02020609040205080304" pitchFamily="17" charset="-128"/>
                        <a:ea typeface="ＭＳ 明朝" panose="02020609040205080304" pitchFamily="17" charset="-128"/>
                      </a:endParaRPr>
                    </a:p>
                    <a:p>
                      <a:pPr algn="ctr" fontAlgn="ct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予防対策</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平成</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令和</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糖尿病が重症化するリスクの高い未受診者・受診中断者を健診データから抽出し、受診勧奨を行う</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defTabSz="864017" fontAlgn="ctr">
                        <a:defRPr/>
                      </a:pPr>
                      <a:r>
                        <a:rPr lang="ja-JP" altLang="en-US" sz="900" b="0" dirty="0">
                          <a:solidFill>
                            <a:schemeClr val="tx1"/>
                          </a:solidFill>
                          <a:latin typeface="ＭＳ 明朝" panose="02020609040205080304" pitchFamily="17" charset="-128"/>
                          <a:ea typeface="ＭＳ 明朝" panose="02020609040205080304" pitchFamily="17" charset="-128"/>
                        </a:rPr>
                        <a:t>糖尿病が重症化するリスクの高い未受診者・受診中断者を健診データから抽出し、受診勧奨を行う</a:t>
                      </a:r>
                      <a:endParaRPr lang="en-US" altLang="ja-JP" sz="9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1117441"/>
                  </a:ext>
                </a:extLst>
              </a:tr>
              <a:tr h="720000">
                <a:tc>
                  <a:txBody>
                    <a:bodyPr/>
                    <a:lstStyle/>
                    <a:p>
                      <a:pPr algn="ctr" fontAlgn="ct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生活習慣病</a:t>
                      </a:r>
                      <a:endParaRPr lang="en-US" altLang="zh-TW" sz="900" b="0" i="0" u="none" strike="noStrike" dirty="0">
                        <a:solidFill>
                          <a:schemeClr val="tx1"/>
                        </a:solidFill>
                        <a:effectLst/>
                        <a:latin typeface="ＭＳ 明朝" panose="02020609040205080304" pitchFamily="17" charset="-128"/>
                        <a:ea typeface="ＭＳ 明朝" panose="02020609040205080304" pitchFamily="17" charset="-128"/>
                      </a:endParaRPr>
                    </a:p>
                    <a:p>
                      <a:pPr algn="ctr" fontAlgn="ctr"/>
                      <a:r>
                        <a:rPr lang="en-US" altLang="zh-TW" sz="900" b="0" i="0" u="none" strike="noStrike" dirty="0">
                          <a:solidFill>
                            <a:schemeClr val="tx1"/>
                          </a:solidFill>
                          <a:effectLst/>
                          <a:latin typeface="ＭＳ 明朝" panose="02020609040205080304" pitchFamily="17" charset="-128"/>
                          <a:ea typeface="ＭＳ 明朝" panose="02020609040205080304" pitchFamily="17" charset="-128"/>
                        </a:rPr>
                        <a:t>(</a:t>
                      </a: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糖尿病等）</a:t>
                      </a:r>
                      <a:endParaRPr lang="en-US" altLang="zh-TW" sz="900" b="0" i="0" u="none" strike="noStrike" dirty="0">
                        <a:solidFill>
                          <a:schemeClr val="tx1"/>
                        </a:solidFill>
                        <a:effectLst/>
                        <a:latin typeface="ＭＳ 明朝" panose="02020609040205080304" pitchFamily="17" charset="-128"/>
                        <a:ea typeface="ＭＳ 明朝" panose="02020609040205080304" pitchFamily="17" charset="-128"/>
                      </a:endParaRPr>
                    </a:p>
                    <a:p>
                      <a:pPr algn="ctr" fontAlgn="ct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訪問指導</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平成</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令和</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高血糖による要医療判定者（未治療者）に対し受診勧奨や訪問保健指導を行い、早期受診、早期治療を促進する。</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defTabSz="864017" fontAlgn="ctr">
                        <a:defRPr/>
                      </a:pPr>
                      <a:r>
                        <a:rPr lang="ja-JP" altLang="en-US" sz="900" b="0" dirty="0">
                          <a:solidFill>
                            <a:schemeClr val="tx1"/>
                          </a:solidFill>
                          <a:latin typeface="ＭＳ 明朝" panose="02020609040205080304" pitchFamily="17" charset="-128"/>
                          <a:ea typeface="ＭＳ 明朝" panose="02020609040205080304" pitchFamily="17" charset="-128"/>
                        </a:rPr>
                        <a:t>高血糖による要医療判定者（未治療者）に対し受診勧奨や訪問保健指導を行い、早期受診、早期治療を促進する。</a:t>
                      </a:r>
                      <a:endParaRPr lang="en-US" altLang="ja-JP" sz="9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4309142"/>
                  </a:ext>
                </a:extLst>
              </a:tr>
            </a:tbl>
          </a:graphicData>
        </a:graphic>
      </p:graphicFrame>
      <p:graphicFrame>
        <p:nvGraphicFramePr>
          <p:cNvPr id="7" name="表 6">
            <a:extLst>
              <a:ext uri="{FF2B5EF4-FFF2-40B4-BE49-F238E27FC236}">
                <a16:creationId xmlns:a16="http://schemas.microsoft.com/office/drawing/2014/main" id="{BF94F7BA-8A18-DEF4-4343-BB3FC13A9707}"/>
              </a:ext>
            </a:extLst>
          </p:cNvPr>
          <p:cNvGraphicFramePr>
            <a:graphicFrameLocks noGrp="1"/>
          </p:cNvGraphicFramePr>
          <p:nvPr>
            <p:extLst>
              <p:ext uri="{D42A27DB-BD31-4B8C-83A1-F6EECF244321}">
                <p14:modId xmlns:p14="http://schemas.microsoft.com/office/powerpoint/2010/main" val="2644650156"/>
              </p:ext>
            </p:extLst>
          </p:nvPr>
        </p:nvGraphicFramePr>
        <p:xfrm>
          <a:off x="165100" y="5796136"/>
          <a:ext cx="6120000" cy="2917800"/>
        </p:xfrm>
        <a:graphic>
          <a:graphicData uri="http://schemas.openxmlformats.org/drawingml/2006/table">
            <a:tbl>
              <a:tblPr/>
              <a:tblGrid>
                <a:gridCol w="1224000">
                  <a:extLst>
                    <a:ext uri="{9D8B030D-6E8A-4147-A177-3AD203B41FA5}">
                      <a16:colId xmlns:a16="http://schemas.microsoft.com/office/drawing/2014/main" val="3044000556"/>
                    </a:ext>
                  </a:extLst>
                </a:gridCol>
                <a:gridCol w="648000">
                  <a:extLst>
                    <a:ext uri="{9D8B030D-6E8A-4147-A177-3AD203B41FA5}">
                      <a16:colId xmlns:a16="http://schemas.microsoft.com/office/drawing/2014/main" val="4201385599"/>
                    </a:ext>
                  </a:extLst>
                </a:gridCol>
                <a:gridCol w="1620000">
                  <a:extLst>
                    <a:ext uri="{9D8B030D-6E8A-4147-A177-3AD203B41FA5}">
                      <a16:colId xmlns:a16="http://schemas.microsoft.com/office/drawing/2014/main" val="3037193267"/>
                    </a:ext>
                  </a:extLst>
                </a:gridCol>
                <a:gridCol w="2628000">
                  <a:extLst>
                    <a:ext uri="{9D8B030D-6E8A-4147-A177-3AD203B41FA5}">
                      <a16:colId xmlns:a16="http://schemas.microsoft.com/office/drawing/2014/main" val="3091357197"/>
                    </a:ext>
                  </a:extLst>
                </a:gridCol>
              </a:tblGrid>
              <a:tr h="720000">
                <a:tc>
                  <a:txBody>
                    <a:bodyPr/>
                    <a:lstStyle/>
                    <a:p>
                      <a:pPr algn="ctr" fontAlgn="ct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特定健診結果説明会</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平成</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令和</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4</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個別に健診結果について説明。特定保健指導への勧奨・受診状況の確認・食事や運動等の生活指導を実施</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defTabSz="864017" fontAlgn="ctr">
                        <a:defRPr/>
                      </a:pPr>
                      <a:r>
                        <a:rPr lang="ja-JP" altLang="en-US" sz="900" b="0" strike="noStrike" dirty="0">
                          <a:solidFill>
                            <a:schemeClr val="tx1"/>
                          </a:solidFill>
                          <a:latin typeface="ＭＳ 明朝" panose="02020609040205080304" pitchFamily="17" charset="-128"/>
                          <a:ea typeface="ＭＳ 明朝" panose="02020609040205080304" pitchFamily="17" charset="-128"/>
                        </a:rPr>
                        <a:t>個別に健診結果について説明。特定保健指導への勧奨・受診状況の確認・食事や運動等の生活指導を実施</a:t>
                      </a:r>
                      <a:endParaRPr lang="en-US" altLang="ja-JP" sz="900" b="0" strike="noStrike"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4013266"/>
                  </a:ext>
                </a:extLst>
              </a:tr>
              <a:tr h="720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健康ポイント制事業</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平成</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令和</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4</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自らの健康づくりに積極的に取り組み、健康管理に対する意識を高めていくこと</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defTabSz="864017" fontAlgn="ctr">
                        <a:defRPr/>
                      </a:pPr>
                      <a:r>
                        <a:rPr lang="ja-JP" altLang="en-US" sz="900" b="0" dirty="0">
                          <a:solidFill>
                            <a:schemeClr val="tx1"/>
                          </a:solidFill>
                          <a:latin typeface="ＭＳ 明朝" panose="02020609040205080304" pitchFamily="17" charset="-128"/>
                          <a:ea typeface="ＭＳ 明朝" panose="02020609040205080304" pitchFamily="17" charset="-128"/>
                        </a:rPr>
                        <a:t>健康ポイントカードを発行する</a:t>
                      </a:r>
                      <a:endParaRPr lang="en-US" altLang="ja-JP" sz="9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20000">
                <a:tc>
                  <a:txBody>
                    <a:bodyPr/>
                    <a:lstStyle/>
                    <a:p>
                      <a:pPr algn="ctr" fontAlgn="ctr"/>
                      <a:r>
                        <a:rPr lang="ja-JP" altLang="en-US" sz="900" b="0" i="0" u="none" strike="noStrike" dirty="0" err="1">
                          <a:solidFill>
                            <a:schemeClr val="tx1"/>
                          </a:solidFill>
                          <a:effectLst/>
                          <a:latin typeface="ＭＳ 明朝" panose="02020609040205080304" pitchFamily="17" charset="-128"/>
                          <a:ea typeface="ＭＳ 明朝" panose="02020609040205080304" pitchFamily="17" charset="-128"/>
                        </a:rPr>
                        <a:t>にか</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歩まちなか</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ウ</a:t>
                      </a:r>
                      <a:r>
                        <a:rPr lang="ja-JP" altLang="en-US" sz="900" b="0" strike="noStrike" dirty="0">
                          <a:solidFill>
                            <a:schemeClr val="tx1"/>
                          </a:solidFill>
                          <a:latin typeface="ＭＳ 明朝" panose="02020609040205080304" pitchFamily="17" charset="-128"/>
                          <a:ea typeface="ＭＳ 明朝" panose="02020609040205080304" pitchFamily="17" charset="-128"/>
                        </a:rPr>
                        <a:t>ォ</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ーキング事業</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平成</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ウォーキングを生活の中に取り入れ習慣化することにより、生活習慣病の予防に役立てるとともに、心身の健康維持増進を図る</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defTabSz="864017" fontAlgn="ctr">
                        <a:defRPr/>
                      </a:pPr>
                      <a:r>
                        <a:rPr lang="ja-JP" altLang="en-US" sz="900" b="0" strike="noStrike" dirty="0">
                          <a:solidFill>
                            <a:schemeClr val="tx1"/>
                          </a:solidFill>
                          <a:latin typeface="ＭＳ 明朝" panose="02020609040205080304" pitchFamily="17" charset="-128"/>
                          <a:ea typeface="ＭＳ 明朝" panose="02020609040205080304" pitchFamily="17" charset="-128"/>
                        </a:rPr>
                        <a:t>ウォーキングを生活の中に取り入れ習慣化することにより、生活習慣病の予防に役立てるとともに、心身の健康維持増進を図る</a:t>
                      </a:r>
                      <a:endParaRPr lang="en-US" altLang="ja-JP" sz="900" b="0" strike="noStrike"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9650035"/>
                  </a:ext>
                </a:extLst>
              </a:tr>
              <a:tr h="720000">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メタボさよなら</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運動教室事業</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平成</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運動指導士による運動マシンを使用しての個別トレーニング及びマシンなしでの運動を実施</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defTabSz="864017" fontAlgn="ctr">
                        <a:defRPr/>
                      </a:pPr>
                      <a:r>
                        <a:rPr lang="ja-JP" altLang="en-US" sz="900" b="0" strike="noStrike" dirty="0">
                          <a:solidFill>
                            <a:schemeClr val="tx1"/>
                          </a:solidFill>
                          <a:latin typeface="ＭＳ 明朝" panose="02020609040205080304" pitchFamily="17" charset="-128"/>
                          <a:ea typeface="ＭＳ 明朝" panose="02020609040205080304" pitchFamily="17" charset="-128"/>
                        </a:rPr>
                        <a:t>運動指導士による運動マシンを使用しての個別トレーニング及びマシンなしでの運動を実施</a:t>
                      </a:r>
                      <a:endParaRPr lang="en-US" altLang="ja-JP" sz="900" b="0" strike="noStrike"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1539229"/>
                  </a:ext>
                </a:extLst>
              </a:tr>
            </a:tbl>
          </a:graphicData>
        </a:graphic>
      </p:graphicFrame>
      <p:sp>
        <p:nvSpPr>
          <p:cNvPr id="8" name="テキスト ボックス 7">
            <a:extLst>
              <a:ext uri="{FF2B5EF4-FFF2-40B4-BE49-F238E27FC236}">
                <a16:creationId xmlns:a16="http://schemas.microsoft.com/office/drawing/2014/main" id="{CD8E6AC4-8C03-0BB8-F768-3C1CF33ADB92}"/>
              </a:ext>
            </a:extLst>
          </p:cNvPr>
          <p:cNvSpPr txBox="1"/>
          <p:nvPr/>
        </p:nvSpPr>
        <p:spPr>
          <a:xfrm>
            <a:off x="165100" y="5549915"/>
            <a:ext cx="1885676" cy="246221"/>
          </a:xfrm>
          <a:prstGeom prst="rect">
            <a:avLst/>
          </a:prstGeom>
          <a:noFill/>
          <a:ln>
            <a:noFill/>
          </a:ln>
        </p:spPr>
        <p:txBody>
          <a:bodyPr wrap="square" lIns="0" rtlCol="0">
            <a:spAutoFit/>
          </a:bodyPr>
          <a:lstStyle/>
          <a:p>
            <a:r>
              <a:rPr lang="en-US" altLang="ja-JP" sz="1000" dirty="0">
                <a:latin typeface="ＭＳ 明朝" panose="02020609040205080304" pitchFamily="17" charset="-128"/>
                <a:ea typeface="ＭＳ 明朝" panose="02020609040205080304" pitchFamily="17" charset="-128"/>
              </a:rPr>
              <a:t>【</a:t>
            </a:r>
            <a:r>
              <a:rPr kumimoji="1" lang="ja-JP" altLang="en-US" sz="1000" dirty="0">
                <a:latin typeface="ＭＳ 明朝" panose="02020609040205080304" pitchFamily="17" charset="-128"/>
                <a:ea typeface="ＭＳ 明朝" panose="02020609040205080304" pitchFamily="17" charset="-128"/>
              </a:rPr>
              <a:t>廃止事業について</a:t>
            </a:r>
            <a:r>
              <a:rPr lang="en-US" altLang="ja-JP" sz="1000" dirty="0">
                <a:latin typeface="ＭＳ 明朝" panose="02020609040205080304" pitchFamily="17" charset="-128"/>
                <a:ea typeface="ＭＳ 明朝" panose="02020609040205080304" pitchFamily="17" charset="-128"/>
              </a:rPr>
              <a:t>】</a:t>
            </a:r>
            <a:endParaRPr kumimoji="1" lang="ja-JP" altLang="en-US" sz="10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619829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5100534" y="467544"/>
            <a:ext cx="1258757" cy="891911"/>
          </a:xfrm>
          <a:prstGeom prst="rect">
            <a:avLst/>
          </a:prstGeom>
          <a:ln>
            <a:solidFill>
              <a:schemeClr val="tx1"/>
            </a:solidFill>
          </a:ln>
        </p:spPr>
        <p:txBody>
          <a:bodyPr wrap="square">
            <a:spAutoFit/>
          </a:bodyPr>
          <a:lstStyle/>
          <a:p>
            <a:r>
              <a:rPr kumimoji="0" lang="en-US" altLang="ja-JP" sz="1039" kern="0" dirty="0">
                <a:latin typeface="ＭＳ 明朝" panose="02020609040205080304" pitchFamily="17" charset="-128"/>
                <a:ea typeface="ＭＳ 明朝" panose="02020609040205080304" pitchFamily="17" charset="-128"/>
              </a:rPr>
              <a:t>5:</a:t>
            </a:r>
            <a:r>
              <a:rPr kumimoji="0" lang="ja-JP" altLang="en-US" sz="1039" kern="0" dirty="0">
                <a:latin typeface="ＭＳ 明朝" panose="02020609040205080304" pitchFamily="17" charset="-128"/>
                <a:ea typeface="ＭＳ 明朝" panose="02020609040205080304" pitchFamily="17" charset="-128"/>
              </a:rPr>
              <a:t>目標達成</a:t>
            </a:r>
            <a:endParaRPr kumimoji="0" lang="en-US" altLang="ja-JP" sz="1039" kern="0" dirty="0">
              <a:latin typeface="ＭＳ 明朝" panose="02020609040205080304" pitchFamily="17" charset="-128"/>
              <a:ea typeface="ＭＳ 明朝" panose="02020609040205080304" pitchFamily="17" charset="-128"/>
            </a:endParaRPr>
          </a:p>
          <a:p>
            <a:r>
              <a:rPr kumimoji="0" lang="en-US" altLang="ja-JP" sz="1039" kern="0" dirty="0">
                <a:latin typeface="ＭＳ 明朝" panose="02020609040205080304" pitchFamily="17" charset="-128"/>
                <a:ea typeface="ＭＳ 明朝" panose="02020609040205080304" pitchFamily="17" charset="-128"/>
              </a:rPr>
              <a:t>4:</a:t>
            </a:r>
            <a:r>
              <a:rPr kumimoji="0" lang="ja-JP" altLang="en-US" sz="1039" kern="0" dirty="0">
                <a:latin typeface="ＭＳ 明朝" panose="02020609040205080304" pitchFamily="17" charset="-128"/>
                <a:ea typeface="ＭＳ 明朝" panose="02020609040205080304" pitchFamily="17" charset="-128"/>
              </a:rPr>
              <a:t>改善している</a:t>
            </a:r>
            <a:endParaRPr kumimoji="0" lang="en-US" altLang="ja-JP" sz="1039" kern="0" dirty="0">
              <a:latin typeface="ＭＳ 明朝" panose="02020609040205080304" pitchFamily="17" charset="-128"/>
              <a:ea typeface="ＭＳ 明朝" panose="02020609040205080304" pitchFamily="17" charset="-128"/>
            </a:endParaRPr>
          </a:p>
          <a:p>
            <a:r>
              <a:rPr kumimoji="0" lang="en-US" altLang="ja-JP" sz="1039" kern="0" dirty="0">
                <a:latin typeface="ＭＳ 明朝" panose="02020609040205080304" pitchFamily="17" charset="-128"/>
                <a:ea typeface="ＭＳ 明朝" panose="02020609040205080304" pitchFamily="17" charset="-128"/>
              </a:rPr>
              <a:t>3:</a:t>
            </a:r>
            <a:r>
              <a:rPr kumimoji="0" lang="ja-JP" altLang="en-US" sz="1039" kern="0" dirty="0">
                <a:latin typeface="ＭＳ 明朝" panose="02020609040205080304" pitchFamily="17" charset="-128"/>
                <a:ea typeface="ＭＳ 明朝" panose="02020609040205080304" pitchFamily="17" charset="-128"/>
              </a:rPr>
              <a:t>横ばい</a:t>
            </a:r>
            <a:endParaRPr kumimoji="0" lang="en-US" altLang="ja-JP" sz="1039" kern="0" dirty="0">
              <a:latin typeface="ＭＳ 明朝" panose="02020609040205080304" pitchFamily="17" charset="-128"/>
              <a:ea typeface="ＭＳ 明朝" panose="02020609040205080304" pitchFamily="17" charset="-128"/>
            </a:endParaRPr>
          </a:p>
          <a:p>
            <a:r>
              <a:rPr kumimoji="0" lang="en-US" altLang="ja-JP" sz="1039" kern="0" dirty="0">
                <a:latin typeface="ＭＳ 明朝" panose="02020609040205080304" pitchFamily="17" charset="-128"/>
                <a:ea typeface="ＭＳ 明朝" panose="02020609040205080304" pitchFamily="17" charset="-128"/>
              </a:rPr>
              <a:t>2:</a:t>
            </a:r>
            <a:r>
              <a:rPr kumimoji="0" lang="ja-JP" altLang="en-US" sz="1039" kern="0" dirty="0">
                <a:latin typeface="ＭＳ 明朝" panose="02020609040205080304" pitchFamily="17" charset="-128"/>
                <a:ea typeface="ＭＳ 明朝" panose="02020609040205080304" pitchFamily="17" charset="-128"/>
              </a:rPr>
              <a:t>悪化している</a:t>
            </a:r>
            <a:endParaRPr kumimoji="0" lang="en-US" altLang="ja-JP" sz="1039" kern="0" dirty="0">
              <a:latin typeface="ＭＳ 明朝" panose="02020609040205080304" pitchFamily="17" charset="-128"/>
              <a:ea typeface="ＭＳ 明朝" panose="02020609040205080304" pitchFamily="17" charset="-128"/>
            </a:endParaRPr>
          </a:p>
          <a:p>
            <a:r>
              <a:rPr kumimoji="0" lang="en-US" altLang="ja-JP" sz="1039" kern="0" dirty="0">
                <a:latin typeface="ＭＳ 明朝" panose="02020609040205080304" pitchFamily="17" charset="-128"/>
                <a:ea typeface="ＭＳ 明朝" panose="02020609040205080304" pitchFamily="17" charset="-128"/>
              </a:rPr>
              <a:t>1:</a:t>
            </a:r>
            <a:r>
              <a:rPr kumimoji="0" lang="ja-JP" altLang="en-US" sz="1039" kern="0" dirty="0">
                <a:latin typeface="ＭＳ 明朝" panose="02020609040205080304" pitchFamily="17" charset="-128"/>
                <a:ea typeface="ＭＳ 明朝" panose="02020609040205080304" pitchFamily="17" charset="-128"/>
              </a:rPr>
              <a:t>評価できない</a:t>
            </a:r>
            <a:endParaRPr lang="ja-JP" altLang="en-US" sz="1039" dirty="0">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0EA737ED-E130-5D4E-492B-A6284053D339}"/>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30</a:t>
            </a:fld>
            <a:endParaRPr lang="ja-JP" altLang="en-US" dirty="0">
              <a:latin typeface="ＭＳ 明朝" panose="02020609040205080304" pitchFamily="17" charset="-128"/>
              <a:ea typeface="ＭＳ 明朝" panose="02020609040205080304" pitchFamily="17" charset="-128"/>
            </a:endParaRPr>
          </a:p>
        </p:txBody>
      </p:sp>
      <p:graphicFrame>
        <p:nvGraphicFramePr>
          <p:cNvPr id="3" name="表 2">
            <a:extLst>
              <a:ext uri="{FF2B5EF4-FFF2-40B4-BE49-F238E27FC236}">
                <a16:creationId xmlns:a16="http://schemas.microsoft.com/office/drawing/2014/main" id="{A399BB8A-15E4-F8F7-9E3D-A3028C992593}"/>
              </a:ext>
            </a:extLst>
          </p:cNvPr>
          <p:cNvGraphicFramePr>
            <a:graphicFrameLocks noGrp="1"/>
          </p:cNvGraphicFramePr>
          <p:nvPr>
            <p:extLst>
              <p:ext uri="{D42A27DB-BD31-4B8C-83A1-F6EECF244321}">
                <p14:modId xmlns:p14="http://schemas.microsoft.com/office/powerpoint/2010/main" val="2111844414"/>
              </p:ext>
            </p:extLst>
          </p:nvPr>
        </p:nvGraphicFramePr>
        <p:xfrm>
          <a:off x="143743" y="1486758"/>
          <a:ext cx="6219624" cy="3945600"/>
        </p:xfrm>
        <a:graphic>
          <a:graphicData uri="http://schemas.openxmlformats.org/drawingml/2006/table">
            <a:tbl>
              <a:tblPr/>
              <a:tblGrid>
                <a:gridCol w="3132000">
                  <a:extLst>
                    <a:ext uri="{9D8B030D-6E8A-4147-A177-3AD203B41FA5}">
                      <a16:colId xmlns:a16="http://schemas.microsoft.com/office/drawing/2014/main" val="3645995025"/>
                    </a:ext>
                  </a:extLst>
                </a:gridCol>
                <a:gridCol w="936000">
                  <a:extLst>
                    <a:ext uri="{9D8B030D-6E8A-4147-A177-3AD203B41FA5}">
                      <a16:colId xmlns:a16="http://schemas.microsoft.com/office/drawing/2014/main" val="20001"/>
                    </a:ext>
                  </a:extLst>
                </a:gridCol>
                <a:gridCol w="936000">
                  <a:extLst>
                    <a:ext uri="{9D8B030D-6E8A-4147-A177-3AD203B41FA5}">
                      <a16:colId xmlns:a16="http://schemas.microsoft.com/office/drawing/2014/main" val="690504050"/>
                    </a:ext>
                  </a:extLst>
                </a:gridCol>
                <a:gridCol w="936000">
                  <a:extLst>
                    <a:ext uri="{9D8B030D-6E8A-4147-A177-3AD203B41FA5}">
                      <a16:colId xmlns:a16="http://schemas.microsoft.com/office/drawing/2014/main" val="20002"/>
                    </a:ext>
                  </a:extLst>
                </a:gridCol>
                <a:gridCol w="279624">
                  <a:extLst>
                    <a:ext uri="{9D8B030D-6E8A-4147-A177-3AD203B41FA5}">
                      <a16:colId xmlns:a16="http://schemas.microsoft.com/office/drawing/2014/main" val="20003"/>
                    </a:ext>
                  </a:extLst>
                </a:gridCol>
              </a:tblGrid>
              <a:tr h="345600">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1" lang="ja-JP" altLang="en-US" sz="900" dirty="0">
                          <a:solidFill>
                            <a:schemeClr val="tx1"/>
                          </a:solidFill>
                          <a:latin typeface="ＭＳ 明朝" panose="02020609040205080304" pitchFamily="17" charset="-128"/>
                          <a:ea typeface="ＭＳ 明朝" panose="02020609040205080304" pitchFamily="17" charset="-128"/>
                        </a:rPr>
                        <a:t>評価指標</a:t>
                      </a:r>
                      <a:endParaRPr kumimoji="1" lang="en-US" altLang="ja-JP" sz="900" dirty="0">
                        <a:solidFill>
                          <a:schemeClr val="tx1"/>
                        </a:solidFill>
                        <a:latin typeface="ＭＳ 明朝" panose="02020609040205080304" pitchFamily="17" charset="-128"/>
                        <a:ea typeface="ＭＳ 明朝" panose="02020609040205080304" pitchFamily="17"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ＭＳ 明朝" panose="02020609040205080304" pitchFamily="17" charset="-128"/>
                          <a:ea typeface="ＭＳ 明朝" panose="02020609040205080304" pitchFamily="17" charset="-128"/>
                        </a:rPr>
                        <a:t>(</a:t>
                      </a:r>
                      <a:r>
                        <a:rPr kumimoji="1" lang="ja-JP" altLang="en-US" sz="900" dirty="0">
                          <a:solidFill>
                            <a:schemeClr val="tx1"/>
                          </a:solidFill>
                          <a:latin typeface="ＭＳ 明朝" panose="02020609040205080304" pitchFamily="17" charset="-128"/>
                          <a:ea typeface="ＭＳ 明朝" panose="02020609040205080304" pitchFamily="17" charset="-128"/>
                        </a:rPr>
                        <a:t>上段：アウトプット、下段：アウトカム</a:t>
                      </a:r>
                      <a:r>
                        <a:rPr kumimoji="1" lang="en-US" altLang="ja-JP" sz="900" dirty="0">
                          <a:solidFill>
                            <a:schemeClr val="tx1"/>
                          </a:solidFill>
                          <a:latin typeface="ＭＳ 明朝" panose="02020609040205080304" pitchFamily="17" charset="-128"/>
                          <a:ea typeface="ＭＳ 明朝" panose="02020609040205080304" pitchFamily="17" charset="-128"/>
                        </a:rPr>
                        <a:t>)</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計画策定時実績</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2016</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(H28)</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ＭＳ 明朝" panose="02020609040205080304" pitchFamily="17" charset="-128"/>
                          <a:ea typeface="ＭＳ 明朝" panose="02020609040205080304" pitchFamily="17" charset="-128"/>
                        </a:rPr>
                        <a:t>目標値</a:t>
                      </a:r>
                      <a:endParaRPr kumimoji="1" lang="en-US" altLang="ja-JP" sz="900" dirty="0">
                        <a:solidFill>
                          <a:schemeClr val="tx1"/>
                        </a:solidFill>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2023</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(R5)</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達成状況</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評価</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extLst>
                  <a:ext uri="{0D108BD9-81ED-4DB2-BD59-A6C34878D82A}">
                    <a16:rowId xmlns:a16="http://schemas.microsoft.com/office/drawing/2014/main" val="10000"/>
                  </a:ext>
                </a:extLst>
              </a:tr>
              <a:tr h="720000">
                <a:tc>
                  <a:txBody>
                    <a:bodyPr/>
                    <a:lstStyle/>
                    <a:p>
                      <a:pPr indent="-904875">
                        <a:lnSpc>
                          <a:spcPct val="100000"/>
                        </a:lnSpc>
                        <a:spcAft>
                          <a:spcPts val="600"/>
                        </a:spcAft>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参加者数の増加</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spcAft>
                          <a:spcPts val="600"/>
                        </a:spcAft>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114</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人</a:t>
                      </a:r>
                      <a:b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b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9</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回</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spcAft>
                          <a:spcPts val="600"/>
                        </a:spcAft>
                      </a:pP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tcPr>
                </a:tc>
                <a:tc>
                  <a:txBody>
                    <a:bodyPr/>
                    <a:lstStyle/>
                    <a:p>
                      <a:pPr indent="-904875" algn="ctr">
                        <a:lnSpc>
                          <a:spcPct val="100000"/>
                        </a:lnSpc>
                        <a:spcAft>
                          <a:spcPts val="600"/>
                        </a:spcAft>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100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人</a:t>
                      </a:r>
                      <a:b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b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12</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回</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2672845"/>
                  </a:ext>
                </a:extLst>
              </a:tr>
              <a:tr h="720000">
                <a:tc>
                  <a:txBody>
                    <a:bodyPr/>
                    <a:lstStyle/>
                    <a:p>
                      <a:pPr indent="-904875">
                        <a:lnSpc>
                          <a:spcPct val="100000"/>
                        </a:lnSpc>
                        <a:spcAft>
                          <a:spcPts val="600"/>
                        </a:spcAft>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参加者数の増加</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spcAft>
                          <a:spcPts val="600"/>
                        </a:spcAft>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33</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人</a:t>
                      </a:r>
                      <a:b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b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12</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回</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BlToTr w="6350" cap="flat" cmpd="sng" algn="ctr">
                      <a:noFill/>
                      <a:prstDash val="solid"/>
                      <a:round/>
                      <a:headEnd type="none" w="med" len="med"/>
                      <a:tailEnd type="none" w="med" len="med"/>
                    </a:lnBlToTr>
                  </a:tcPr>
                </a:tc>
                <a:tc>
                  <a:txBody>
                    <a:bodyPr/>
                    <a:lstStyle/>
                    <a:p>
                      <a:pPr indent="-904875" algn="ctr">
                        <a:lnSpc>
                          <a:spcPct val="100000"/>
                        </a:lnSpc>
                        <a:spcAft>
                          <a:spcPts val="600"/>
                        </a:spcAft>
                      </a:pP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tcPr>
                </a:tc>
                <a:tc>
                  <a:txBody>
                    <a:bodyPr/>
                    <a:lstStyle/>
                    <a:p>
                      <a:pPr indent="-904875" algn="ctr">
                        <a:lnSpc>
                          <a:spcPct val="100000"/>
                        </a:lnSpc>
                        <a:spcAft>
                          <a:spcPts val="600"/>
                        </a:spcAft>
                      </a:pP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tcPr>
                </a:tc>
                <a:tc>
                  <a:txBody>
                    <a:bodyPr/>
                    <a:lstStyle/>
                    <a:p>
                      <a:pPr indent="-904875" algn="ctr">
                        <a:lnSpc>
                          <a:spcPct val="100000"/>
                        </a:lnSpc>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1760778"/>
                  </a:ext>
                </a:extLst>
              </a:tr>
              <a:tr h="720000">
                <a:tc>
                  <a:txBody>
                    <a:bodyPr/>
                    <a:lstStyle/>
                    <a:p>
                      <a:pPr indent="-904875">
                        <a:lnSpc>
                          <a:spcPct val="100000"/>
                        </a:lnSpc>
                        <a:spcAft>
                          <a:spcPts val="600"/>
                        </a:spcAft>
                      </a:pPr>
                      <a:r>
                        <a:rPr lang="ja-JP" altLang="en-US" sz="900" dirty="0">
                          <a:solidFill>
                            <a:schemeClr val="tx1"/>
                          </a:solidFill>
                          <a:latin typeface="ＭＳ 明朝" panose="02020609040205080304" pitchFamily="17" charset="-128"/>
                          <a:ea typeface="ＭＳ 明朝" panose="02020609040205080304" pitchFamily="17" charset="-128"/>
                        </a:rPr>
                        <a:t>参加者数の増加</a:t>
                      </a: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spcAft>
                          <a:spcPts val="600"/>
                        </a:spcAft>
                      </a:pPr>
                      <a:r>
                        <a:rPr lang="en-US" altLang="zh-CN" sz="900" dirty="0">
                          <a:solidFill>
                            <a:schemeClr val="tx1"/>
                          </a:solidFill>
                          <a:latin typeface="ＭＳ 明朝" panose="02020609040205080304" pitchFamily="17" charset="-128"/>
                          <a:ea typeface="ＭＳ 明朝" panose="02020609040205080304" pitchFamily="17" charset="-128"/>
                        </a:rPr>
                        <a:t>226</a:t>
                      </a:r>
                      <a:r>
                        <a:rPr lang="zh-CN" altLang="en-US" sz="900" dirty="0">
                          <a:solidFill>
                            <a:schemeClr val="tx1"/>
                          </a:solidFill>
                          <a:latin typeface="ＭＳ 明朝" panose="02020609040205080304" pitchFamily="17" charset="-128"/>
                          <a:ea typeface="ＭＳ 明朝" panose="02020609040205080304" pitchFamily="17" charset="-128"/>
                        </a:rPr>
                        <a:t>人（対象者）</a:t>
                      </a:r>
                      <a:br>
                        <a:rPr lang="en-US" altLang="zh-CN" sz="900" dirty="0">
                          <a:solidFill>
                            <a:schemeClr val="tx1"/>
                          </a:solidFill>
                          <a:latin typeface="ＭＳ 明朝" panose="02020609040205080304" pitchFamily="17" charset="-128"/>
                          <a:ea typeface="ＭＳ 明朝" panose="02020609040205080304" pitchFamily="17" charset="-128"/>
                        </a:rPr>
                      </a:br>
                      <a:r>
                        <a:rPr lang="en-US" altLang="zh-CN" sz="900" dirty="0">
                          <a:solidFill>
                            <a:schemeClr val="tx1"/>
                          </a:solidFill>
                          <a:latin typeface="ＭＳ 明朝" panose="02020609040205080304" pitchFamily="17" charset="-128"/>
                          <a:ea typeface="ＭＳ 明朝" panose="02020609040205080304" pitchFamily="17" charset="-128"/>
                        </a:rPr>
                        <a:t>141</a:t>
                      </a:r>
                      <a:r>
                        <a:rPr lang="zh-CN" altLang="en-US" sz="900" dirty="0">
                          <a:solidFill>
                            <a:schemeClr val="tx1"/>
                          </a:solidFill>
                          <a:latin typeface="ＭＳ 明朝" panose="02020609040205080304" pitchFamily="17" charset="-128"/>
                          <a:ea typeface="ＭＳ 明朝" panose="02020609040205080304" pitchFamily="17" charset="-128"/>
                        </a:rPr>
                        <a:t>人（実人数）</a:t>
                      </a: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BlToTr w="6350" cap="flat" cmpd="sng" algn="ctr">
                      <a:noFill/>
                      <a:prstDash val="solid"/>
                      <a:round/>
                      <a:headEnd type="none" w="med" len="med"/>
                      <a:tailEnd type="none" w="med" len="med"/>
                    </a:lnBlToTr>
                  </a:tcPr>
                </a:tc>
                <a:tc>
                  <a:txBody>
                    <a:bodyPr/>
                    <a:lstStyle/>
                    <a:p>
                      <a:pPr indent="-904875" algn="ctr">
                        <a:lnSpc>
                          <a:spcPct val="100000"/>
                        </a:lnSpc>
                        <a:spcAft>
                          <a:spcPts val="600"/>
                        </a:spcAft>
                      </a:pP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tcPr>
                </a:tc>
                <a:tc>
                  <a:txBody>
                    <a:bodyPr/>
                    <a:lstStyle/>
                    <a:p>
                      <a:pPr indent="-904875" algn="ctr">
                        <a:lnSpc>
                          <a:spcPct val="100000"/>
                        </a:lnSpc>
                        <a:spcAft>
                          <a:spcPts val="600"/>
                        </a:spcAft>
                      </a:pPr>
                      <a:r>
                        <a:rPr lang="en-US" altLang="ja-JP" sz="900" dirty="0">
                          <a:solidFill>
                            <a:schemeClr val="tx1"/>
                          </a:solidFill>
                          <a:latin typeface="ＭＳ 明朝" panose="02020609040205080304" pitchFamily="17" charset="-128"/>
                          <a:ea typeface="ＭＳ 明朝" panose="02020609040205080304" pitchFamily="17" charset="-128"/>
                        </a:rPr>
                        <a:t>138</a:t>
                      </a:r>
                      <a:r>
                        <a:rPr lang="ja-JP" altLang="en-US" sz="900" dirty="0">
                          <a:solidFill>
                            <a:schemeClr val="tx1"/>
                          </a:solidFill>
                          <a:latin typeface="ＭＳ 明朝" panose="02020609040205080304" pitchFamily="17" charset="-128"/>
                          <a:ea typeface="ＭＳ 明朝" panose="02020609040205080304" pitchFamily="17" charset="-128"/>
                        </a:rPr>
                        <a:t>人</a:t>
                      </a:r>
                      <a:br>
                        <a:rPr lang="en-US" altLang="ja-JP" sz="900" dirty="0">
                          <a:solidFill>
                            <a:schemeClr val="tx1"/>
                          </a:solidFill>
                          <a:latin typeface="ＭＳ 明朝" panose="02020609040205080304" pitchFamily="17" charset="-128"/>
                          <a:ea typeface="ＭＳ 明朝" panose="02020609040205080304" pitchFamily="17" charset="-128"/>
                        </a:rPr>
                      </a:br>
                      <a:r>
                        <a:rPr lang="en-US" altLang="ja-JP" sz="900" dirty="0">
                          <a:solidFill>
                            <a:schemeClr val="tx1"/>
                          </a:solidFill>
                          <a:latin typeface="ＭＳ 明朝" panose="02020609040205080304" pitchFamily="17" charset="-128"/>
                          <a:ea typeface="ＭＳ 明朝" panose="02020609040205080304" pitchFamily="17" charset="-128"/>
                        </a:rPr>
                        <a:t>15</a:t>
                      </a:r>
                      <a:r>
                        <a:rPr lang="ja-JP" altLang="en-US" sz="900" dirty="0">
                          <a:solidFill>
                            <a:schemeClr val="tx1"/>
                          </a:solidFill>
                          <a:latin typeface="ＭＳ 明朝" panose="02020609040205080304" pitchFamily="17" charset="-128"/>
                          <a:ea typeface="ＭＳ 明朝" panose="02020609040205080304" pitchFamily="17" charset="-128"/>
                        </a:rPr>
                        <a:t>回</a:t>
                      </a: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720000">
                <a:tc>
                  <a:txBody>
                    <a:bodyPr/>
                    <a:lstStyle/>
                    <a:p>
                      <a:pPr indent="-904875">
                        <a:lnSpc>
                          <a:spcPct val="100000"/>
                        </a:lnSpc>
                        <a:spcAft>
                          <a:spcPts val="600"/>
                        </a:spcAft>
                      </a:pPr>
                      <a:r>
                        <a:rPr lang="ja-JP" altLang="en-US" sz="900" dirty="0">
                          <a:solidFill>
                            <a:schemeClr val="tx1"/>
                          </a:solidFill>
                          <a:latin typeface="ＭＳ 明朝" panose="02020609040205080304" pitchFamily="17" charset="-128"/>
                          <a:ea typeface="ＭＳ 明朝" panose="02020609040205080304" pitchFamily="17" charset="-128"/>
                        </a:rPr>
                        <a:t>受診勧奨数値</a:t>
                      </a: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spcAft>
                          <a:spcPts val="600"/>
                        </a:spcAft>
                      </a:pP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tcPr>
                </a:tc>
                <a:tc>
                  <a:txBody>
                    <a:bodyPr/>
                    <a:lstStyle/>
                    <a:p>
                      <a:pPr indent="-904875" algn="ctr">
                        <a:lnSpc>
                          <a:spcPct val="100000"/>
                        </a:lnSpc>
                        <a:spcAft>
                          <a:spcPts val="600"/>
                        </a:spcAft>
                      </a:pP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tcPr>
                </a:tc>
                <a:tc>
                  <a:txBody>
                    <a:bodyPr/>
                    <a:lstStyle/>
                    <a:p>
                      <a:pPr indent="-904875" algn="ctr">
                        <a:lnSpc>
                          <a:spcPct val="100000"/>
                        </a:lnSpc>
                        <a:spcAft>
                          <a:spcPts val="600"/>
                        </a:spcAft>
                      </a:pPr>
                      <a:r>
                        <a:rPr lang="en-US" altLang="ja-JP" sz="900" dirty="0">
                          <a:solidFill>
                            <a:schemeClr val="tx1"/>
                          </a:solidFill>
                          <a:latin typeface="ＭＳ 明朝" panose="02020609040205080304" pitchFamily="17" charset="-128"/>
                          <a:ea typeface="ＭＳ 明朝" panose="02020609040205080304" pitchFamily="17" charset="-128"/>
                        </a:rPr>
                        <a:t>13</a:t>
                      </a:r>
                      <a:r>
                        <a:rPr lang="ja-JP" altLang="en-US" sz="900" dirty="0">
                          <a:solidFill>
                            <a:schemeClr val="tx1"/>
                          </a:solidFill>
                          <a:latin typeface="ＭＳ 明朝" panose="02020609040205080304" pitchFamily="17" charset="-128"/>
                          <a:ea typeface="ＭＳ 明朝" panose="02020609040205080304" pitchFamily="17" charset="-128"/>
                        </a:rPr>
                        <a:t>人</a:t>
                      </a: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9230859"/>
                  </a:ext>
                </a:extLst>
              </a:tr>
              <a:tr h="720000">
                <a:tc>
                  <a:txBody>
                    <a:bodyPr/>
                    <a:lstStyle/>
                    <a:p>
                      <a:pPr indent="-904875">
                        <a:lnSpc>
                          <a:spcPct val="100000"/>
                        </a:lnSpc>
                        <a:spcAft>
                          <a:spcPts val="600"/>
                        </a:spcAft>
                      </a:pPr>
                      <a:r>
                        <a:rPr lang="ja-JP" altLang="en-US" sz="900" dirty="0">
                          <a:solidFill>
                            <a:schemeClr val="tx1"/>
                          </a:solidFill>
                          <a:latin typeface="ＭＳ 明朝" panose="02020609040205080304" pitchFamily="17" charset="-128"/>
                          <a:ea typeface="ＭＳ 明朝" panose="02020609040205080304" pitchFamily="17" charset="-128"/>
                        </a:rPr>
                        <a:t>重症化するリスクの高い者（医療機関から連絡があった者も含む）に対しての迅速できめ細かい指導の実施</a:t>
                      </a: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spcAft>
                          <a:spcPts val="600"/>
                        </a:spcAft>
                      </a:pPr>
                      <a:r>
                        <a:rPr lang="en-US" altLang="ja-JP" sz="900" dirty="0">
                          <a:solidFill>
                            <a:schemeClr val="tx1"/>
                          </a:solidFill>
                          <a:latin typeface="ＭＳ 明朝" panose="02020609040205080304" pitchFamily="17" charset="-128"/>
                          <a:ea typeface="ＭＳ 明朝" panose="02020609040205080304" pitchFamily="17" charset="-128"/>
                        </a:rPr>
                        <a:t>100%</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spcAft>
                          <a:spcPts val="600"/>
                        </a:spcAft>
                      </a:pPr>
                      <a:r>
                        <a:rPr lang="en-US" altLang="ja-JP" sz="900" dirty="0">
                          <a:solidFill>
                            <a:schemeClr val="tx1"/>
                          </a:solidFill>
                          <a:latin typeface="ＭＳ 明朝" panose="02020609040205080304" pitchFamily="17" charset="-128"/>
                          <a:ea typeface="ＭＳ 明朝" panose="02020609040205080304" pitchFamily="17" charset="-128"/>
                        </a:rPr>
                        <a:t>100%</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spcAft>
                          <a:spcPts val="600"/>
                        </a:spcAft>
                      </a:pPr>
                      <a:r>
                        <a:rPr lang="en-US" altLang="ja-JP" sz="900" dirty="0">
                          <a:solidFill>
                            <a:schemeClr val="tx1"/>
                          </a:solidFill>
                          <a:latin typeface="ＭＳ 明朝" panose="02020609040205080304" pitchFamily="17" charset="-128"/>
                          <a:ea typeface="ＭＳ 明朝" panose="02020609040205080304" pitchFamily="17" charset="-128"/>
                        </a:rPr>
                        <a:t>100%</a:t>
                      </a:r>
                      <a:br>
                        <a:rPr lang="en-US" altLang="ja-JP" sz="900" dirty="0">
                          <a:solidFill>
                            <a:schemeClr val="tx1"/>
                          </a:solidFill>
                          <a:latin typeface="ＭＳ 明朝" panose="02020609040205080304" pitchFamily="17" charset="-128"/>
                          <a:ea typeface="ＭＳ 明朝" panose="02020609040205080304" pitchFamily="17" charset="-128"/>
                        </a:rPr>
                      </a:br>
                      <a:r>
                        <a:rPr lang="en-US" altLang="ja-JP" sz="900" dirty="0">
                          <a:solidFill>
                            <a:schemeClr val="tx1"/>
                          </a:solidFill>
                          <a:latin typeface="ＭＳ 明朝" panose="02020609040205080304" pitchFamily="17" charset="-128"/>
                          <a:ea typeface="ＭＳ 明朝" panose="02020609040205080304" pitchFamily="17" charset="-128"/>
                        </a:rPr>
                        <a:t>17/17</a:t>
                      </a:r>
                      <a:r>
                        <a:rPr lang="ja-JP" altLang="en-US" sz="900" dirty="0">
                          <a:solidFill>
                            <a:schemeClr val="tx1"/>
                          </a:solidFill>
                          <a:latin typeface="ＭＳ 明朝" panose="02020609040205080304" pitchFamily="17" charset="-128"/>
                          <a:ea typeface="ＭＳ 明朝" panose="02020609040205080304" pitchFamily="17" charset="-128"/>
                        </a:rPr>
                        <a:t>人</a:t>
                      </a: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233970"/>
                  </a:ext>
                </a:extLst>
              </a:tr>
            </a:tbl>
          </a:graphicData>
        </a:graphic>
      </p:graphicFrame>
      <p:sp>
        <p:nvSpPr>
          <p:cNvPr id="4" name="正方形/長方形 3">
            <a:extLst>
              <a:ext uri="{FF2B5EF4-FFF2-40B4-BE49-F238E27FC236}">
                <a16:creationId xmlns:a16="http://schemas.microsoft.com/office/drawing/2014/main" id="{1FE242F6-C33C-E46F-F6C6-F7D678170867}"/>
              </a:ext>
            </a:extLst>
          </p:cNvPr>
          <p:cNvSpPr/>
          <p:nvPr/>
        </p:nvSpPr>
        <p:spPr>
          <a:xfrm>
            <a:off x="168178" y="1219607"/>
            <a:ext cx="3741380" cy="27324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nSpc>
                <a:spcPct val="125000"/>
              </a:lnSpc>
            </a:pPr>
            <a:r>
              <a:rPr lang="ja-JP" altLang="en-US" sz="800" dirty="0">
                <a:solidFill>
                  <a:schemeClr val="tx1"/>
                </a:solidFill>
                <a:latin typeface="ＭＳ 明朝" panose="02020609040205080304" pitchFamily="17" charset="-128"/>
                <a:ea typeface="ＭＳ 明朝" panose="02020609040205080304" pitchFamily="17" charset="-128"/>
              </a:rPr>
              <a:t>アウトプット</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実施量、実施率を評価 </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 アウトカム</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事業の成果を評価</a:t>
            </a:r>
            <a:endParaRPr lang="en-US" altLang="ja-JP" sz="800" dirty="0">
              <a:solidFill>
                <a:schemeClr val="tx1"/>
              </a:solidFill>
              <a:latin typeface="ＭＳ 明朝" panose="02020609040205080304" pitchFamily="17" charset="-128"/>
              <a:ea typeface="ＭＳ 明朝" panose="02020609040205080304" pitchFamily="17" charset="-128"/>
            </a:endParaRPr>
          </a:p>
        </p:txBody>
      </p:sp>
      <p:graphicFrame>
        <p:nvGraphicFramePr>
          <p:cNvPr id="5" name="表 4">
            <a:extLst>
              <a:ext uri="{FF2B5EF4-FFF2-40B4-BE49-F238E27FC236}">
                <a16:creationId xmlns:a16="http://schemas.microsoft.com/office/drawing/2014/main" id="{0E1DB010-0C4E-9E27-15FB-D59BF0984B0E}"/>
              </a:ext>
            </a:extLst>
          </p:cNvPr>
          <p:cNvGraphicFramePr>
            <a:graphicFrameLocks noGrp="1"/>
          </p:cNvGraphicFramePr>
          <p:nvPr>
            <p:extLst>
              <p:ext uri="{D42A27DB-BD31-4B8C-83A1-F6EECF244321}">
                <p14:modId xmlns:p14="http://schemas.microsoft.com/office/powerpoint/2010/main" val="3705524515"/>
              </p:ext>
            </p:extLst>
          </p:nvPr>
        </p:nvGraphicFramePr>
        <p:xfrm>
          <a:off x="130275" y="5764393"/>
          <a:ext cx="6219624" cy="2880000"/>
        </p:xfrm>
        <a:graphic>
          <a:graphicData uri="http://schemas.openxmlformats.org/drawingml/2006/table">
            <a:tbl>
              <a:tblPr/>
              <a:tblGrid>
                <a:gridCol w="3132000">
                  <a:extLst>
                    <a:ext uri="{9D8B030D-6E8A-4147-A177-3AD203B41FA5}">
                      <a16:colId xmlns:a16="http://schemas.microsoft.com/office/drawing/2014/main" val="159717597"/>
                    </a:ext>
                  </a:extLst>
                </a:gridCol>
                <a:gridCol w="936000">
                  <a:extLst>
                    <a:ext uri="{9D8B030D-6E8A-4147-A177-3AD203B41FA5}">
                      <a16:colId xmlns:a16="http://schemas.microsoft.com/office/drawing/2014/main" val="3968844446"/>
                    </a:ext>
                  </a:extLst>
                </a:gridCol>
                <a:gridCol w="936000">
                  <a:extLst>
                    <a:ext uri="{9D8B030D-6E8A-4147-A177-3AD203B41FA5}">
                      <a16:colId xmlns:a16="http://schemas.microsoft.com/office/drawing/2014/main" val="389708902"/>
                    </a:ext>
                  </a:extLst>
                </a:gridCol>
                <a:gridCol w="936000">
                  <a:extLst>
                    <a:ext uri="{9D8B030D-6E8A-4147-A177-3AD203B41FA5}">
                      <a16:colId xmlns:a16="http://schemas.microsoft.com/office/drawing/2014/main" val="2953326618"/>
                    </a:ext>
                  </a:extLst>
                </a:gridCol>
                <a:gridCol w="279624">
                  <a:extLst>
                    <a:ext uri="{9D8B030D-6E8A-4147-A177-3AD203B41FA5}">
                      <a16:colId xmlns:a16="http://schemas.microsoft.com/office/drawing/2014/main" val="1967520980"/>
                    </a:ext>
                  </a:extLst>
                </a:gridCol>
              </a:tblGrid>
              <a:tr h="720000">
                <a:tc>
                  <a:txBody>
                    <a:bodyPr/>
                    <a:lstStyle/>
                    <a:p>
                      <a:pPr indent="-904875">
                        <a:lnSpc>
                          <a:spcPct val="100000"/>
                        </a:lnSpc>
                        <a:spcAft>
                          <a:spcPts val="600"/>
                        </a:spcAft>
                      </a:pPr>
                      <a:r>
                        <a:rPr lang="ja-JP" altLang="en-US" sz="900" dirty="0">
                          <a:solidFill>
                            <a:schemeClr val="tx1"/>
                          </a:solidFill>
                          <a:latin typeface="ＭＳ 明朝" panose="02020609040205080304" pitchFamily="17" charset="-128"/>
                          <a:ea typeface="ＭＳ 明朝" panose="02020609040205080304" pitchFamily="17" charset="-128"/>
                        </a:rPr>
                        <a:t>結果説明者の増加</a:t>
                      </a: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spcAft>
                          <a:spcPts val="600"/>
                        </a:spcAft>
                      </a:pPr>
                      <a:r>
                        <a:rPr lang="zh-CN" altLang="en-US" sz="900" dirty="0">
                          <a:solidFill>
                            <a:schemeClr val="tx1"/>
                          </a:solidFill>
                          <a:latin typeface="ＭＳ 明朝" panose="02020609040205080304" pitchFamily="17" charset="-128"/>
                          <a:ea typeface="ＭＳ 明朝" panose="02020609040205080304" pitchFamily="17" charset="-128"/>
                        </a:rPr>
                        <a:t>実施回数</a:t>
                      </a:r>
                      <a:r>
                        <a:rPr lang="en-US" altLang="zh-CN" sz="900" dirty="0">
                          <a:solidFill>
                            <a:schemeClr val="tx1"/>
                          </a:solidFill>
                          <a:latin typeface="ＭＳ 明朝" panose="02020609040205080304" pitchFamily="17" charset="-128"/>
                          <a:ea typeface="ＭＳ 明朝" panose="02020609040205080304" pitchFamily="17" charset="-128"/>
                        </a:rPr>
                        <a:t>9</a:t>
                      </a:r>
                      <a:r>
                        <a:rPr lang="zh-CN" altLang="en-US" sz="900" dirty="0">
                          <a:solidFill>
                            <a:schemeClr val="tx1"/>
                          </a:solidFill>
                          <a:latin typeface="ＭＳ 明朝" panose="02020609040205080304" pitchFamily="17" charset="-128"/>
                          <a:ea typeface="ＭＳ 明朝" panose="02020609040205080304" pitchFamily="17" charset="-128"/>
                        </a:rPr>
                        <a:t>回</a:t>
                      </a:r>
                      <a:br>
                        <a:rPr lang="en-US" altLang="zh-CN" sz="900" dirty="0">
                          <a:solidFill>
                            <a:schemeClr val="tx1"/>
                          </a:solidFill>
                          <a:latin typeface="ＭＳ 明朝" panose="02020609040205080304" pitchFamily="17" charset="-128"/>
                          <a:ea typeface="ＭＳ 明朝" panose="02020609040205080304" pitchFamily="17" charset="-128"/>
                        </a:rPr>
                      </a:br>
                      <a:r>
                        <a:rPr lang="zh-CN" altLang="en-US" sz="900" dirty="0">
                          <a:solidFill>
                            <a:schemeClr val="tx1"/>
                          </a:solidFill>
                          <a:latin typeface="ＭＳ 明朝" panose="02020609040205080304" pitchFamily="17" charset="-128"/>
                          <a:ea typeface="ＭＳ 明朝" panose="02020609040205080304" pitchFamily="17" charset="-128"/>
                        </a:rPr>
                        <a:t>参加者</a:t>
                      </a:r>
                      <a:r>
                        <a:rPr lang="en-US" altLang="zh-CN" sz="900" dirty="0">
                          <a:solidFill>
                            <a:schemeClr val="tx1"/>
                          </a:solidFill>
                          <a:latin typeface="ＭＳ 明朝" panose="02020609040205080304" pitchFamily="17" charset="-128"/>
                          <a:ea typeface="ＭＳ 明朝" panose="02020609040205080304" pitchFamily="17" charset="-128"/>
                        </a:rPr>
                        <a:t>69</a:t>
                      </a:r>
                      <a:r>
                        <a:rPr lang="zh-CN" altLang="en-US" sz="900" dirty="0">
                          <a:solidFill>
                            <a:schemeClr val="tx1"/>
                          </a:solidFill>
                          <a:latin typeface="ＭＳ 明朝" panose="02020609040205080304" pitchFamily="17" charset="-128"/>
                          <a:ea typeface="ＭＳ 明朝" panose="02020609040205080304" pitchFamily="17" charset="-128"/>
                        </a:rPr>
                        <a:t>名</a:t>
                      </a: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BlToTr w="6350" cap="flat" cmpd="sng" algn="ctr">
                      <a:noFill/>
                      <a:prstDash val="solid"/>
                      <a:round/>
                      <a:headEnd type="none" w="med" len="med"/>
                      <a:tailEnd type="none" w="med" len="med"/>
                    </a:lnBlToTr>
                  </a:tcPr>
                </a:tc>
                <a:tc>
                  <a:txBody>
                    <a:bodyPr/>
                    <a:lstStyle/>
                    <a:p>
                      <a:pPr indent="-904875" algn="ctr">
                        <a:lnSpc>
                          <a:spcPct val="100000"/>
                        </a:lnSpc>
                        <a:spcAft>
                          <a:spcPts val="600"/>
                        </a:spcAft>
                      </a:pP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tcPr>
                </a:tc>
                <a:tc>
                  <a:txBody>
                    <a:bodyPr/>
                    <a:lstStyle/>
                    <a:p>
                      <a:pPr indent="-904875" algn="ctr">
                        <a:lnSpc>
                          <a:spcPct val="100000"/>
                        </a:lnSpc>
                        <a:spcAft>
                          <a:spcPts val="600"/>
                        </a:spcAft>
                      </a:pPr>
                      <a:r>
                        <a:rPr lang="en-US" altLang="ja-JP" sz="900" dirty="0">
                          <a:solidFill>
                            <a:schemeClr val="tx1"/>
                          </a:solidFill>
                          <a:latin typeface="ＭＳ 明朝" panose="02020609040205080304" pitchFamily="17" charset="-128"/>
                          <a:ea typeface="ＭＳ 明朝" panose="02020609040205080304" pitchFamily="17" charset="-128"/>
                        </a:rPr>
                        <a:t>R4</a:t>
                      </a:r>
                      <a:r>
                        <a:rPr lang="ja-JP" altLang="en-US" sz="900" dirty="0">
                          <a:solidFill>
                            <a:schemeClr val="tx1"/>
                          </a:solidFill>
                          <a:latin typeface="ＭＳ 明朝" panose="02020609040205080304" pitchFamily="17" charset="-128"/>
                          <a:ea typeface="ＭＳ 明朝" panose="02020609040205080304" pitchFamily="17" charset="-128"/>
                        </a:rPr>
                        <a:t>まで</a:t>
                      </a: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見直し</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151263"/>
                  </a:ext>
                </a:extLst>
              </a:tr>
              <a:tr h="720000">
                <a:tc>
                  <a:txBody>
                    <a:bodyPr/>
                    <a:lstStyle/>
                    <a:p>
                      <a:pPr indent="-904875">
                        <a:lnSpc>
                          <a:spcPct val="100000"/>
                        </a:lnSpc>
                        <a:spcAft>
                          <a:spcPts val="600"/>
                        </a:spcAft>
                      </a:pPr>
                      <a:r>
                        <a:rPr lang="ja-JP" altLang="en-US" sz="900" dirty="0">
                          <a:solidFill>
                            <a:schemeClr val="tx1"/>
                          </a:solidFill>
                          <a:latin typeface="ＭＳ 明朝" panose="02020609040205080304" pitchFamily="17" charset="-128"/>
                          <a:ea typeface="ＭＳ 明朝" panose="02020609040205080304" pitchFamily="17" charset="-128"/>
                        </a:rPr>
                        <a:t>参加者数の増加</a:t>
                      </a: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spcAft>
                          <a:spcPts val="600"/>
                        </a:spcAft>
                      </a:pPr>
                      <a:r>
                        <a:rPr lang="en-US" altLang="ja-JP" sz="900" dirty="0">
                          <a:solidFill>
                            <a:schemeClr val="tx1"/>
                          </a:solidFill>
                          <a:latin typeface="ＭＳ 明朝" panose="02020609040205080304" pitchFamily="17" charset="-128"/>
                          <a:ea typeface="ＭＳ 明朝" panose="02020609040205080304" pitchFamily="17" charset="-128"/>
                        </a:rPr>
                        <a:t>47.8%</a:t>
                      </a: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BlToTr w="6350" cap="flat" cmpd="sng" algn="ctr">
                      <a:noFill/>
                      <a:prstDash val="solid"/>
                      <a:round/>
                      <a:headEnd type="none" w="med" len="med"/>
                      <a:tailEnd type="none" w="med" len="med"/>
                    </a:lnBlToTr>
                  </a:tcPr>
                </a:tc>
                <a:tc>
                  <a:txBody>
                    <a:bodyPr/>
                    <a:lstStyle/>
                    <a:p>
                      <a:pPr indent="-904875" algn="ctr">
                        <a:lnSpc>
                          <a:spcPct val="100000"/>
                        </a:lnSpc>
                        <a:spcAft>
                          <a:spcPts val="600"/>
                        </a:spcAft>
                      </a:pP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tcPr>
                </a:tc>
                <a:tc>
                  <a:txBody>
                    <a:bodyPr/>
                    <a:lstStyle/>
                    <a:p>
                      <a:pPr marL="0" marR="0" indent="-904875" algn="ctr" defTabSz="914400" rtl="0" eaLnBrk="1" fontAlgn="auto" latinLnBrk="0" hangingPunct="1">
                        <a:lnSpc>
                          <a:spcPct val="100000"/>
                        </a:lnSpc>
                        <a:spcBef>
                          <a:spcPts val="0"/>
                        </a:spcBef>
                        <a:spcAft>
                          <a:spcPts val="600"/>
                        </a:spcAft>
                        <a:buClrTx/>
                        <a:buSzTx/>
                        <a:buFontTx/>
                        <a:buNone/>
                        <a:tabLst/>
                        <a:defRPr/>
                      </a:pPr>
                      <a:r>
                        <a:rPr lang="en-US" altLang="ja-JP" sz="900" dirty="0">
                          <a:solidFill>
                            <a:schemeClr val="tx1"/>
                          </a:solidFill>
                          <a:latin typeface="ＭＳ 明朝" panose="02020609040205080304" pitchFamily="17" charset="-128"/>
                          <a:ea typeface="ＭＳ 明朝" panose="02020609040205080304" pitchFamily="17" charset="-128"/>
                        </a:rPr>
                        <a:t>R4</a:t>
                      </a:r>
                      <a:r>
                        <a:rPr lang="ja-JP" altLang="en-US" sz="900" dirty="0">
                          <a:solidFill>
                            <a:schemeClr val="tx1"/>
                          </a:solidFill>
                          <a:latin typeface="ＭＳ 明朝" panose="02020609040205080304" pitchFamily="17" charset="-128"/>
                          <a:ea typeface="ＭＳ 明朝" panose="02020609040205080304" pitchFamily="17" charset="-128"/>
                        </a:rPr>
                        <a:t>まで</a:t>
                      </a: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見直し</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20000">
                <a:tc>
                  <a:txBody>
                    <a:bodyPr/>
                    <a:lstStyle/>
                    <a:p>
                      <a:pPr indent="-904875">
                        <a:lnSpc>
                          <a:spcPct val="100000"/>
                        </a:lnSpc>
                        <a:spcAft>
                          <a:spcPts val="600"/>
                        </a:spcAft>
                      </a:pPr>
                      <a:r>
                        <a:rPr lang="ja-JP" altLang="en-US" sz="900" dirty="0">
                          <a:solidFill>
                            <a:schemeClr val="tx1"/>
                          </a:solidFill>
                          <a:latin typeface="ＭＳ 明朝" panose="02020609040205080304" pitchFamily="17" charset="-128"/>
                          <a:ea typeface="ＭＳ 明朝" panose="02020609040205080304" pitchFamily="17" charset="-128"/>
                        </a:rPr>
                        <a:t>参加者数の増加</a:t>
                      </a: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spcAft>
                          <a:spcPts val="600"/>
                        </a:spcAft>
                      </a:pP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tcPr>
                </a:tc>
                <a:tc>
                  <a:txBody>
                    <a:bodyPr/>
                    <a:lstStyle/>
                    <a:p>
                      <a:pPr indent="-904875" algn="ctr">
                        <a:lnSpc>
                          <a:spcPct val="100000"/>
                        </a:lnSpc>
                        <a:spcAft>
                          <a:spcPts val="600"/>
                        </a:spcAft>
                      </a:pP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tcPr>
                </a:tc>
                <a:tc>
                  <a:txBody>
                    <a:bodyPr/>
                    <a:lstStyle/>
                    <a:p>
                      <a:pPr indent="-904875" algn="ctr">
                        <a:lnSpc>
                          <a:spcPct val="100000"/>
                        </a:lnSpc>
                        <a:spcAft>
                          <a:spcPts val="600"/>
                        </a:spcAft>
                      </a:pPr>
                      <a:r>
                        <a:rPr lang="en-US" altLang="ja-JP" sz="900" dirty="0">
                          <a:solidFill>
                            <a:schemeClr val="tx1"/>
                          </a:solidFill>
                          <a:latin typeface="ＭＳ 明朝" panose="02020609040205080304" pitchFamily="17" charset="-128"/>
                          <a:ea typeface="ＭＳ 明朝" panose="02020609040205080304" pitchFamily="17" charset="-128"/>
                        </a:rPr>
                        <a:t>H30</a:t>
                      </a:r>
                      <a:r>
                        <a:rPr lang="ja-JP" altLang="en-US" sz="900" dirty="0">
                          <a:solidFill>
                            <a:schemeClr val="tx1"/>
                          </a:solidFill>
                          <a:latin typeface="ＭＳ 明朝" panose="02020609040205080304" pitchFamily="17" charset="-128"/>
                          <a:ea typeface="ＭＳ 明朝" panose="02020609040205080304" pitchFamily="17" charset="-128"/>
                        </a:rPr>
                        <a:t>まで</a:t>
                      </a: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見直し</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8242633"/>
                  </a:ext>
                </a:extLst>
              </a:tr>
              <a:tr h="720000">
                <a:tc>
                  <a:txBody>
                    <a:bodyPr/>
                    <a:lstStyle/>
                    <a:p>
                      <a:pPr algn="l" rtl="0"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参加者数の増加</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tcPr>
                </a:tc>
                <a:tc>
                  <a:txBody>
                    <a:bodyPr/>
                    <a:lstStyle/>
                    <a:p>
                      <a:pPr algn="ct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BlToTr w="6350" cap="flat" cmpd="sng" algn="ctr">
                      <a:solidFill>
                        <a:schemeClr val="tx1"/>
                      </a:solidFill>
                      <a:prstDash val="solid"/>
                      <a:round/>
                      <a:headEnd type="none" w="med" len="med"/>
                      <a:tailEnd type="none" w="med" len="med"/>
                    </a:lnBlToTr>
                  </a:tcPr>
                </a:tc>
                <a:tc>
                  <a:txBody>
                    <a:bodyPr/>
                    <a:lstStyle/>
                    <a:p>
                      <a:pPr indent="-904875" algn="ctr">
                        <a:lnSpc>
                          <a:spcPct val="100000"/>
                        </a:lnSpc>
                        <a:spcAft>
                          <a:spcPts val="600"/>
                        </a:spcAft>
                      </a:pPr>
                      <a:r>
                        <a:rPr lang="en-US" altLang="ja-JP" sz="900" dirty="0">
                          <a:solidFill>
                            <a:schemeClr val="tx1"/>
                          </a:solidFill>
                          <a:latin typeface="ＭＳ 明朝" panose="02020609040205080304" pitchFamily="17" charset="-128"/>
                          <a:ea typeface="ＭＳ 明朝" panose="02020609040205080304" pitchFamily="17" charset="-128"/>
                        </a:rPr>
                        <a:t>H30</a:t>
                      </a:r>
                      <a:r>
                        <a:rPr lang="ja-JP" altLang="en-US" sz="900" dirty="0">
                          <a:solidFill>
                            <a:schemeClr val="tx1"/>
                          </a:solidFill>
                          <a:latin typeface="ＭＳ 明朝" panose="02020609040205080304" pitchFamily="17" charset="-128"/>
                          <a:ea typeface="ＭＳ 明朝" panose="02020609040205080304" pitchFamily="17" charset="-128"/>
                        </a:rPr>
                        <a:t>まで</a:t>
                      </a:r>
                      <a:endParaRPr lang="en-US" altLang="ja-JP" sz="900" dirty="0">
                        <a:solidFill>
                          <a:schemeClr val="tx1"/>
                        </a:solidFill>
                        <a:latin typeface="ＭＳ 明朝" panose="02020609040205080304" pitchFamily="17" charset="-128"/>
                        <a:ea typeface="ＭＳ 明朝" panose="02020609040205080304" pitchFamily="17" charset="-128"/>
                      </a:endParaRPr>
                    </a:p>
                  </a:txBody>
                  <a:tcPr marL="36000" marR="36000" marT="18000" marB="18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904875" algn="ctr">
                        <a:lnSpc>
                          <a:spcPct val="100000"/>
                        </a:lnSpc>
                      </a:pP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見直し</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3299797"/>
                  </a:ext>
                </a:extLst>
              </a:tr>
            </a:tbl>
          </a:graphicData>
        </a:graphic>
      </p:graphicFrame>
      <p:sp>
        <p:nvSpPr>
          <p:cNvPr id="6" name="テキスト ボックス 5">
            <a:extLst>
              <a:ext uri="{FF2B5EF4-FFF2-40B4-BE49-F238E27FC236}">
                <a16:creationId xmlns:a16="http://schemas.microsoft.com/office/drawing/2014/main" id="{ED4920BE-AEBE-8220-9B70-B6A11A406A87}"/>
              </a:ext>
            </a:extLst>
          </p:cNvPr>
          <p:cNvSpPr txBox="1"/>
          <p:nvPr/>
        </p:nvSpPr>
        <p:spPr>
          <a:xfrm>
            <a:off x="165100" y="5549915"/>
            <a:ext cx="1885676" cy="246221"/>
          </a:xfrm>
          <a:prstGeom prst="rect">
            <a:avLst/>
          </a:prstGeom>
          <a:noFill/>
          <a:ln>
            <a:noFill/>
          </a:ln>
        </p:spPr>
        <p:txBody>
          <a:bodyPr wrap="square" lIns="0" rtlCol="0">
            <a:spAutoFit/>
          </a:bodyPr>
          <a:lstStyle/>
          <a:p>
            <a:r>
              <a:rPr lang="en-US" altLang="ja-JP" sz="1000" dirty="0">
                <a:latin typeface="ＭＳ 明朝" panose="02020609040205080304" pitchFamily="17" charset="-128"/>
                <a:ea typeface="ＭＳ 明朝" panose="02020609040205080304" pitchFamily="17" charset="-128"/>
              </a:rPr>
              <a:t>【</a:t>
            </a:r>
            <a:r>
              <a:rPr kumimoji="1" lang="ja-JP" altLang="en-US" sz="1000" dirty="0">
                <a:latin typeface="ＭＳ 明朝" panose="02020609040205080304" pitchFamily="17" charset="-128"/>
                <a:ea typeface="ＭＳ 明朝" panose="02020609040205080304" pitchFamily="17" charset="-128"/>
              </a:rPr>
              <a:t>廃止事業について</a:t>
            </a:r>
            <a:r>
              <a:rPr lang="en-US" altLang="ja-JP" sz="1000" dirty="0">
                <a:latin typeface="ＭＳ 明朝" panose="02020609040205080304" pitchFamily="17" charset="-128"/>
                <a:ea typeface="ＭＳ 明朝" panose="02020609040205080304" pitchFamily="17" charset="-128"/>
              </a:rPr>
              <a:t>】</a:t>
            </a:r>
            <a:endParaRPr kumimoji="1" lang="ja-JP" altLang="en-US" sz="10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225543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noChangeAspect="1"/>
          </p:cNvSpPr>
          <p:nvPr/>
        </p:nvSpPr>
        <p:spPr>
          <a:xfrm>
            <a:off x="205270" y="360494"/>
            <a:ext cx="6238800" cy="319553"/>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zh-TW" altLang="en-US" sz="1400" b="1" u="sng" dirty="0">
                <a:latin typeface="ＭＳ 明朝" panose="02020609040205080304" pitchFamily="17" charset="-128"/>
                <a:ea typeface="ＭＳ 明朝" panose="02020609040205080304" pitchFamily="17" charset="-128"/>
                <a:cs typeface="+mj-cs"/>
              </a:rPr>
              <a:t>医療費通知</a:t>
            </a:r>
            <a:endParaRPr lang="en-US" altLang="ja-JP" sz="1400" b="1" u="sng" dirty="0">
              <a:latin typeface="ＭＳ 明朝" panose="02020609040205080304" pitchFamily="17" charset="-128"/>
              <a:ea typeface="ＭＳ 明朝" panose="02020609040205080304" pitchFamily="17" charset="-128"/>
              <a:cs typeface="+mj-cs"/>
            </a:endParaRPr>
          </a:p>
        </p:txBody>
      </p:sp>
      <p:graphicFrame>
        <p:nvGraphicFramePr>
          <p:cNvPr id="13" name="表 12"/>
          <p:cNvGraphicFramePr>
            <a:graphicFrameLocks noGrp="1"/>
          </p:cNvGraphicFramePr>
          <p:nvPr>
            <p:extLst>
              <p:ext uri="{D42A27DB-BD31-4B8C-83A1-F6EECF244321}">
                <p14:modId xmlns:p14="http://schemas.microsoft.com/office/powerpoint/2010/main" val="3615041334"/>
              </p:ext>
            </p:extLst>
          </p:nvPr>
        </p:nvGraphicFramePr>
        <p:xfrm>
          <a:off x="165100" y="3313852"/>
          <a:ext cx="6192000" cy="828000"/>
        </p:xfrm>
        <a:graphic>
          <a:graphicData uri="http://schemas.openxmlformats.org/drawingml/2006/table">
            <a:tbl>
              <a:tblPr/>
              <a:tblGrid>
                <a:gridCol w="648000">
                  <a:extLst>
                    <a:ext uri="{9D8B030D-6E8A-4147-A177-3AD203B41FA5}">
                      <a16:colId xmlns:a16="http://schemas.microsoft.com/office/drawing/2014/main" val="20000"/>
                    </a:ext>
                  </a:extLst>
                </a:gridCol>
                <a:gridCol w="792000">
                  <a:extLst>
                    <a:ext uri="{9D8B030D-6E8A-4147-A177-3AD203B41FA5}">
                      <a16:colId xmlns:a16="http://schemas.microsoft.com/office/drawing/2014/main" val="245322609"/>
                    </a:ext>
                  </a:extLst>
                </a:gridCol>
                <a:gridCol w="792000">
                  <a:extLst>
                    <a:ext uri="{9D8B030D-6E8A-4147-A177-3AD203B41FA5}">
                      <a16:colId xmlns:a16="http://schemas.microsoft.com/office/drawing/2014/main" val="20001"/>
                    </a:ext>
                  </a:extLst>
                </a:gridCol>
                <a:gridCol w="792000">
                  <a:extLst>
                    <a:ext uri="{9D8B030D-6E8A-4147-A177-3AD203B41FA5}">
                      <a16:colId xmlns:a16="http://schemas.microsoft.com/office/drawing/2014/main" val="20002"/>
                    </a:ext>
                  </a:extLst>
                </a:gridCol>
                <a:gridCol w="792000">
                  <a:extLst>
                    <a:ext uri="{9D8B030D-6E8A-4147-A177-3AD203B41FA5}">
                      <a16:colId xmlns:a16="http://schemas.microsoft.com/office/drawing/2014/main" val="20003"/>
                    </a:ext>
                  </a:extLst>
                </a:gridCol>
                <a:gridCol w="792000">
                  <a:extLst>
                    <a:ext uri="{9D8B030D-6E8A-4147-A177-3AD203B41FA5}">
                      <a16:colId xmlns:a16="http://schemas.microsoft.com/office/drawing/2014/main" val="881114496"/>
                    </a:ext>
                  </a:extLst>
                </a:gridCol>
                <a:gridCol w="792000">
                  <a:extLst>
                    <a:ext uri="{9D8B030D-6E8A-4147-A177-3AD203B41FA5}">
                      <a16:colId xmlns:a16="http://schemas.microsoft.com/office/drawing/2014/main" val="378542291"/>
                    </a:ext>
                  </a:extLst>
                </a:gridCol>
                <a:gridCol w="792000">
                  <a:extLst>
                    <a:ext uri="{9D8B030D-6E8A-4147-A177-3AD203B41FA5}">
                      <a16:colId xmlns:a16="http://schemas.microsoft.com/office/drawing/2014/main" val="1290694854"/>
                    </a:ext>
                  </a:extLst>
                </a:gridCol>
              </a:tblGrid>
              <a:tr h="324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marL="0" marR="0" lvl="0" indent="0" algn="ctr" defTabSz="914400" rtl="0" eaLnBrk="1" fontAlgn="ctr" latinLnBrk="0" hangingPunct="1">
                        <a:lnSpc>
                          <a:spcPct val="8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計画策定時点</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80000"/>
                        </a:lnSpc>
                        <a:spcBef>
                          <a:spcPts val="0"/>
                        </a:spcBef>
                        <a:spcAft>
                          <a:spcPts val="0"/>
                        </a:spcAft>
                        <a:buClrTx/>
                        <a:buSzTx/>
                        <a:buFontTx/>
                        <a:buNone/>
                        <a:tabLst/>
                        <a:defRPr/>
                      </a:pPr>
                      <a:r>
                        <a:rPr lang="en-US" altLang="ja-JP" sz="850" b="0" i="0" u="none" strike="noStrike" dirty="0">
                          <a:solidFill>
                            <a:srgbClr val="000000"/>
                          </a:solidFill>
                          <a:effectLst/>
                          <a:latin typeface="ＭＳ 明朝" panose="02020609040205080304" pitchFamily="17" charset="-128"/>
                          <a:ea typeface="ＭＳ 明朝" panose="02020609040205080304" pitchFamily="17" charset="-128"/>
                        </a:rPr>
                        <a:t>2016</a:t>
                      </a:r>
                      <a:r>
                        <a:rPr lang="ja-JP" altLang="en-US" sz="850" b="0" i="0" u="none" strike="noStrike" dirty="0">
                          <a:solidFill>
                            <a:srgbClr val="000000"/>
                          </a:solidFill>
                          <a:effectLst/>
                          <a:latin typeface="ＭＳ 明朝" panose="02020609040205080304" pitchFamily="17" charset="-128"/>
                          <a:ea typeface="ＭＳ 明朝" panose="02020609040205080304" pitchFamily="17" charset="-128"/>
                        </a:rPr>
                        <a:t>年度</a:t>
                      </a:r>
                      <a:r>
                        <a:rPr lang="en-US" altLang="ja-JP" sz="850" b="0" i="0" u="none" strike="noStrike" dirty="0">
                          <a:solidFill>
                            <a:srgbClr val="000000"/>
                          </a:solidFill>
                          <a:effectLst/>
                          <a:latin typeface="ＭＳ 明朝" panose="02020609040205080304" pitchFamily="17" charset="-128"/>
                          <a:ea typeface="ＭＳ 明朝" panose="02020609040205080304" pitchFamily="17" charset="-128"/>
                        </a:rPr>
                        <a:t>(H28)</a:t>
                      </a:r>
                    </a:p>
                  </a:txBody>
                  <a:tcPr marL="18000" marR="18000" marT="9000" marB="1020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2018</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(H30)</a:t>
                      </a:r>
                    </a:p>
                  </a:txBody>
                  <a:tcPr marL="34017" marR="34017" marT="9000" marB="10205"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2019</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(H31)</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(R2)</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2021</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(R3)</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2023</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(R5)</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0000"/>
                  </a:ext>
                </a:extLst>
              </a:tr>
              <a:tr h="252000">
                <a:tc>
                  <a:txBody>
                    <a:bodyPr/>
                    <a:lstStyle/>
                    <a:p>
                      <a:pPr algn="l" fontAlgn="ct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目標値</a:t>
                      </a:r>
                      <a:r>
                        <a:rPr lang="en-US" altLang="zh-TW" sz="900" b="0" i="0" u="none" strike="noStrike" dirty="0">
                          <a:solidFill>
                            <a:schemeClr val="tx1"/>
                          </a:solidFill>
                          <a:effectLst/>
                          <a:latin typeface="ＭＳ 明朝" panose="02020609040205080304" pitchFamily="17" charset="-128"/>
                          <a:ea typeface="ＭＳ 明朝" panose="02020609040205080304" pitchFamily="17" charset="-128"/>
                        </a:rPr>
                        <a:t> </a:t>
                      </a:r>
                      <a:endParaRPr lang="zh-TW"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solidFill>
                      <a:srgbClr val="B7DEE8"/>
                    </a:solidFill>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extLst>
                  <a:ext uri="{0D108BD9-81ED-4DB2-BD59-A6C34878D82A}">
                    <a16:rowId xmlns:a16="http://schemas.microsoft.com/office/drawing/2014/main" val="49318003"/>
                  </a:ext>
                </a:extLst>
              </a:tr>
              <a:tr h="252000">
                <a:tc>
                  <a:txBody>
                    <a:bodyPr/>
                    <a:lstStyle/>
                    <a:p>
                      <a:pPr algn="l" fontAlgn="ct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達成状況</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solidFill>
                      <a:srgbClr val="B7DEE8"/>
                    </a:solid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実施済</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実施済</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実施済</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実施済</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実施済</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実施済</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extLst>
                  <a:ext uri="{0D108BD9-81ED-4DB2-BD59-A6C34878D82A}">
                    <a16:rowId xmlns:a16="http://schemas.microsoft.com/office/drawing/2014/main" val="10001"/>
                  </a:ext>
                </a:extLst>
              </a:tr>
            </a:tbl>
          </a:graphicData>
        </a:graphic>
      </p:graphicFrame>
      <p:sp>
        <p:nvSpPr>
          <p:cNvPr id="2" name="スライド番号プレースホルダー 1">
            <a:extLst>
              <a:ext uri="{FF2B5EF4-FFF2-40B4-BE49-F238E27FC236}">
                <a16:creationId xmlns:a16="http://schemas.microsoft.com/office/drawing/2014/main" id="{87CEEF89-609E-DE00-B30B-C058CA8AB2BD}"/>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31</a:t>
            </a:fld>
            <a:endParaRPr lang="ja-JP" altLang="en-US" dirty="0">
              <a:latin typeface="ＭＳ 明朝" panose="02020609040205080304" pitchFamily="17" charset="-128"/>
              <a:ea typeface="ＭＳ 明朝" panose="02020609040205080304" pitchFamily="17" charset="-128"/>
            </a:endParaRPr>
          </a:p>
        </p:txBody>
      </p:sp>
      <p:graphicFrame>
        <p:nvGraphicFramePr>
          <p:cNvPr id="3" name="表 3">
            <a:extLst>
              <a:ext uri="{FF2B5EF4-FFF2-40B4-BE49-F238E27FC236}">
                <a16:creationId xmlns:a16="http://schemas.microsoft.com/office/drawing/2014/main" id="{EA1E015D-EEC1-5F4A-7344-EE118E30072F}"/>
              </a:ext>
            </a:extLst>
          </p:cNvPr>
          <p:cNvGraphicFramePr>
            <a:graphicFrameLocks noGrp="1"/>
          </p:cNvGraphicFramePr>
          <p:nvPr>
            <p:extLst>
              <p:ext uri="{D42A27DB-BD31-4B8C-83A1-F6EECF244321}">
                <p14:modId xmlns:p14="http://schemas.microsoft.com/office/powerpoint/2010/main" val="870947059"/>
              </p:ext>
            </p:extLst>
          </p:nvPr>
        </p:nvGraphicFramePr>
        <p:xfrm>
          <a:off x="165100" y="1077898"/>
          <a:ext cx="6190573" cy="1483360"/>
        </p:xfrm>
        <a:graphic>
          <a:graphicData uri="http://schemas.openxmlformats.org/drawingml/2006/table">
            <a:tbl>
              <a:tblPr firstRow="1" bandRow="1">
                <a:tableStyleId>{5C22544A-7EE6-4342-B048-85BDC9FD1C3A}</a:tableStyleId>
              </a:tblPr>
              <a:tblGrid>
                <a:gridCol w="1150573">
                  <a:extLst>
                    <a:ext uri="{9D8B030D-6E8A-4147-A177-3AD203B41FA5}">
                      <a16:colId xmlns:a16="http://schemas.microsoft.com/office/drawing/2014/main" val="1478241689"/>
                    </a:ext>
                  </a:extLst>
                </a:gridCol>
                <a:gridCol w="5040000">
                  <a:extLst>
                    <a:ext uri="{9D8B030D-6E8A-4147-A177-3AD203B41FA5}">
                      <a16:colId xmlns:a16="http://schemas.microsoft.com/office/drawing/2014/main" val="70025591"/>
                    </a:ext>
                  </a:extLst>
                </a:gridCol>
              </a:tblGrid>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事業目的</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被保険者の医療費に対する意識の向上を図る</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3851816"/>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対象者</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全受診世帯</a:t>
                      </a:r>
                      <a:endParaRPr kumimoji="1" lang="en-US" altLang="ja-JP" sz="105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2065039"/>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事業実施年度</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平成</a:t>
                      </a:r>
                      <a:r>
                        <a:rPr kumimoji="1" lang="en-US" altLang="ja-JP" sz="1050" b="0" dirty="0">
                          <a:solidFill>
                            <a:schemeClr val="tx1"/>
                          </a:solidFill>
                          <a:latin typeface="ＭＳ 明朝" panose="02020609040205080304" pitchFamily="17" charset="-128"/>
                          <a:ea typeface="ＭＳ 明朝" panose="02020609040205080304" pitchFamily="17" charset="-128"/>
                        </a:rPr>
                        <a:t>30</a:t>
                      </a:r>
                      <a:r>
                        <a:rPr kumimoji="1" lang="ja-JP" altLang="en-US" sz="1050" b="0" dirty="0">
                          <a:solidFill>
                            <a:schemeClr val="tx1"/>
                          </a:solidFill>
                          <a:latin typeface="ＭＳ 明朝" panose="02020609040205080304" pitchFamily="17" charset="-128"/>
                          <a:ea typeface="ＭＳ 明朝" panose="02020609040205080304" pitchFamily="17" charset="-128"/>
                        </a:rPr>
                        <a:t>年度～令和</a:t>
                      </a:r>
                      <a:r>
                        <a:rPr kumimoji="1" lang="en-US" altLang="ja-JP" sz="1050" b="0" dirty="0">
                          <a:solidFill>
                            <a:schemeClr val="tx1"/>
                          </a:solidFill>
                          <a:latin typeface="ＭＳ 明朝" panose="02020609040205080304" pitchFamily="17" charset="-128"/>
                          <a:ea typeface="ＭＳ 明朝" panose="02020609040205080304" pitchFamily="17" charset="-128"/>
                        </a:rPr>
                        <a:t>5</a:t>
                      </a:r>
                      <a:r>
                        <a:rPr kumimoji="1" lang="ja-JP" altLang="en-US" sz="1050" b="0" dirty="0">
                          <a:solidFill>
                            <a:schemeClr val="tx1"/>
                          </a:solidFill>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7412915"/>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実施内容</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marL="0" indent="0" defTabSz="864017" fontAlgn="ctr">
                        <a:defRPr/>
                      </a:pPr>
                      <a:r>
                        <a:rPr lang="ja-JP" altLang="en-US" sz="1050" b="0" dirty="0">
                          <a:solidFill>
                            <a:schemeClr val="tx1"/>
                          </a:solidFill>
                          <a:latin typeface="ＭＳ 明朝" panose="02020609040205080304" pitchFamily="17" charset="-128"/>
                          <a:ea typeface="ＭＳ 明朝" panose="02020609040205080304" pitchFamily="17" charset="-128"/>
                        </a:rPr>
                        <a:t>医療費通知を</a:t>
                      </a:r>
                      <a:r>
                        <a:rPr lang="en-US" altLang="ja-JP" sz="1050" b="0" dirty="0">
                          <a:solidFill>
                            <a:schemeClr val="tx1"/>
                          </a:solidFill>
                          <a:latin typeface="ＭＳ 明朝" panose="02020609040205080304" pitchFamily="17" charset="-128"/>
                          <a:ea typeface="ＭＳ 明朝" panose="02020609040205080304" pitchFamily="17" charset="-128"/>
                        </a:rPr>
                        <a:t>2</a:t>
                      </a:r>
                      <a:r>
                        <a:rPr lang="ja-JP" altLang="en-US" sz="1050" b="0" dirty="0">
                          <a:solidFill>
                            <a:schemeClr val="tx1"/>
                          </a:solidFill>
                          <a:latin typeface="ＭＳ 明朝" panose="02020609040205080304" pitchFamily="17" charset="-128"/>
                          <a:ea typeface="ＭＳ 明朝" panose="02020609040205080304" pitchFamily="17" charset="-128"/>
                        </a:rPr>
                        <a:t>ヵ月ごとに</a:t>
                      </a:r>
                      <a:r>
                        <a:rPr lang="en-US" altLang="ja-JP" sz="1050" b="0" dirty="0">
                          <a:solidFill>
                            <a:schemeClr val="tx1"/>
                          </a:solidFill>
                          <a:latin typeface="ＭＳ 明朝" panose="02020609040205080304" pitchFamily="17" charset="-128"/>
                          <a:ea typeface="ＭＳ 明朝" panose="02020609040205080304" pitchFamily="17" charset="-128"/>
                        </a:rPr>
                        <a:t>6</a:t>
                      </a:r>
                      <a:r>
                        <a:rPr lang="ja-JP" altLang="en-US" sz="1050" b="0" dirty="0">
                          <a:solidFill>
                            <a:schemeClr val="tx1"/>
                          </a:solidFill>
                          <a:latin typeface="ＭＳ 明朝" panose="02020609040205080304" pitchFamily="17" charset="-128"/>
                          <a:ea typeface="ＭＳ 明朝" panose="02020609040205080304" pitchFamily="17" charset="-128"/>
                        </a:rPr>
                        <a:t>回および年間</a:t>
                      </a:r>
                      <a:r>
                        <a:rPr lang="en-US" altLang="ja-JP" sz="1050" b="0" dirty="0">
                          <a:solidFill>
                            <a:schemeClr val="tx1"/>
                          </a:solidFill>
                          <a:latin typeface="ＭＳ 明朝" panose="02020609040205080304" pitchFamily="17" charset="-128"/>
                          <a:ea typeface="ＭＳ 明朝" panose="02020609040205080304" pitchFamily="17" charset="-128"/>
                        </a:rPr>
                        <a:t>1</a:t>
                      </a:r>
                      <a:r>
                        <a:rPr lang="ja-JP" altLang="en-US" sz="1050" b="0" dirty="0">
                          <a:solidFill>
                            <a:schemeClr val="tx1"/>
                          </a:solidFill>
                          <a:latin typeface="ＭＳ 明朝" panose="02020609040205080304" pitchFamily="17" charset="-128"/>
                          <a:ea typeface="ＭＳ 明朝" panose="02020609040205080304" pitchFamily="17" charset="-128"/>
                        </a:rPr>
                        <a:t>回発送</a:t>
                      </a:r>
                      <a:endParaRPr lang="en-US" altLang="ja-JP" sz="105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6961231"/>
                  </a:ext>
                </a:extLst>
              </a:tr>
            </a:tbl>
          </a:graphicData>
        </a:graphic>
      </p:graphicFrame>
      <p:graphicFrame>
        <p:nvGraphicFramePr>
          <p:cNvPr id="4" name="表 3">
            <a:extLst>
              <a:ext uri="{FF2B5EF4-FFF2-40B4-BE49-F238E27FC236}">
                <a16:creationId xmlns:a16="http://schemas.microsoft.com/office/drawing/2014/main" id="{A3726B2A-D595-68A3-1AEC-04977B06C398}"/>
              </a:ext>
            </a:extLst>
          </p:cNvPr>
          <p:cNvGraphicFramePr>
            <a:graphicFrameLocks noGrp="1"/>
          </p:cNvGraphicFramePr>
          <p:nvPr>
            <p:extLst>
              <p:ext uri="{D42A27DB-BD31-4B8C-83A1-F6EECF244321}">
                <p14:modId xmlns:p14="http://schemas.microsoft.com/office/powerpoint/2010/main" val="3023067046"/>
              </p:ext>
            </p:extLst>
          </p:nvPr>
        </p:nvGraphicFramePr>
        <p:xfrm>
          <a:off x="165100" y="4555841"/>
          <a:ext cx="6192000" cy="546641"/>
        </p:xfrm>
        <a:graphic>
          <a:graphicData uri="http://schemas.openxmlformats.org/drawingml/2006/table">
            <a:tbl>
              <a:tblPr firstRow="1" bandRow="1">
                <a:tableStyleId>{5C22544A-7EE6-4342-B048-85BDC9FD1C3A}</a:tableStyleId>
              </a:tblPr>
              <a:tblGrid>
                <a:gridCol w="6192000">
                  <a:extLst>
                    <a:ext uri="{9D8B030D-6E8A-4147-A177-3AD203B41FA5}">
                      <a16:colId xmlns:a16="http://schemas.microsoft.com/office/drawing/2014/main" val="1478241689"/>
                    </a:ext>
                  </a:extLst>
                </a:gridCol>
              </a:tblGrid>
              <a:tr h="546641">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900" b="0" dirty="0">
                          <a:solidFill>
                            <a:schemeClr val="tx1"/>
                          </a:solidFill>
                          <a:latin typeface="ＭＳ 明朝" panose="02020609040205080304" pitchFamily="17" charset="-128"/>
                          <a:ea typeface="ＭＳ 明朝" panose="02020609040205080304" pitchFamily="17" charset="-128"/>
                        </a:rPr>
                        <a:t>地味な取組ながらも継続して行っていることを評価する。医療費適正化の基となる取組であり、通知により改めて医療費を見える化し、被保険者自らが医療費に対して意識を持つことに繋がっている。</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3851816"/>
                  </a:ext>
                </a:extLst>
              </a:tr>
            </a:tbl>
          </a:graphicData>
        </a:graphic>
      </p:graphicFrame>
      <p:sp>
        <p:nvSpPr>
          <p:cNvPr id="5" name="Rectangle 5">
            <a:extLst>
              <a:ext uri="{FF2B5EF4-FFF2-40B4-BE49-F238E27FC236}">
                <a16:creationId xmlns:a16="http://schemas.microsoft.com/office/drawing/2014/main" id="{701A2E98-895A-8807-45D1-A3EA763D0268}"/>
              </a:ext>
            </a:extLst>
          </p:cNvPr>
          <p:cNvSpPr>
            <a:spLocks noChangeAspect="1" noChangeArrowheads="1"/>
          </p:cNvSpPr>
          <p:nvPr/>
        </p:nvSpPr>
        <p:spPr bwMode="auto">
          <a:xfrm>
            <a:off x="170434" y="4283930"/>
            <a:ext cx="5783475" cy="271912"/>
          </a:xfrm>
          <a:prstGeom prst="rect">
            <a:avLst/>
          </a:prstGeom>
          <a:noFill/>
          <a:ln w="9525">
            <a:noFill/>
            <a:miter lim="800000"/>
            <a:headEnd/>
            <a:tailEnd/>
          </a:ln>
          <a:effectLst/>
        </p:spPr>
        <p:txBody>
          <a:bodyPr vert="horz" wrap="square" lIns="0" tIns="43201" rIns="86402" bIns="43201" numCol="1" anchor="ctr" anchorCtr="0" compatLnSpc="1">
            <a:prstTxWarp prst="textNoShape">
              <a:avLst/>
            </a:prstTxWarp>
            <a:spAutoFit/>
          </a:bodyPr>
          <a:lstStyle/>
          <a:p>
            <a:pPr lvl="0" fontAlgn="base">
              <a:spcBef>
                <a:spcPct val="0"/>
              </a:spcBef>
              <a:spcAft>
                <a:spcPct val="0"/>
              </a:spcAft>
            </a:pP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ストラクチャー、プロセスによる評価</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8" name="タイトル 1">
            <a:extLst>
              <a:ext uri="{FF2B5EF4-FFF2-40B4-BE49-F238E27FC236}">
                <a16:creationId xmlns:a16="http://schemas.microsoft.com/office/drawing/2014/main" id="{669E03A9-6FC2-44C6-AF4B-32377C2A5622}"/>
              </a:ext>
            </a:extLst>
          </p:cNvPr>
          <p:cNvSpPr txBox="1">
            <a:spLocks noChangeAspect="1"/>
          </p:cNvSpPr>
          <p:nvPr/>
        </p:nvSpPr>
        <p:spPr>
          <a:xfrm>
            <a:off x="165100" y="3036629"/>
            <a:ext cx="6238800" cy="261461"/>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ja-JP" altLang="en-US" sz="1050" dirty="0">
                <a:latin typeface="ＭＳ 明朝" panose="02020609040205080304" pitchFamily="17" charset="-128"/>
                <a:ea typeface="ＭＳ 明朝" panose="02020609040205080304" pitchFamily="17" charset="-128"/>
                <a:cs typeface="+mj-cs"/>
              </a:rPr>
              <a:t>医療費通知の発送</a:t>
            </a:r>
            <a:endParaRPr lang="en-US" altLang="ja-JP" sz="1050" dirty="0">
              <a:latin typeface="ＭＳ 明朝" panose="02020609040205080304" pitchFamily="17" charset="-128"/>
              <a:ea typeface="ＭＳ 明朝" panose="02020609040205080304" pitchFamily="17" charset="-128"/>
              <a:cs typeface="+mj-cs"/>
            </a:endParaRPr>
          </a:p>
        </p:txBody>
      </p:sp>
      <p:sp>
        <p:nvSpPr>
          <p:cNvPr id="11" name="Rectangle 5">
            <a:extLst>
              <a:ext uri="{FF2B5EF4-FFF2-40B4-BE49-F238E27FC236}">
                <a16:creationId xmlns:a16="http://schemas.microsoft.com/office/drawing/2014/main" id="{D48B56B7-6363-90DB-F8F6-6C126097F7F0}"/>
              </a:ext>
            </a:extLst>
          </p:cNvPr>
          <p:cNvSpPr>
            <a:spLocks noChangeAspect="1" noChangeArrowheads="1"/>
          </p:cNvSpPr>
          <p:nvPr/>
        </p:nvSpPr>
        <p:spPr bwMode="auto">
          <a:xfrm>
            <a:off x="170434" y="2768263"/>
            <a:ext cx="5783475" cy="271912"/>
          </a:xfrm>
          <a:prstGeom prst="rect">
            <a:avLst/>
          </a:prstGeom>
          <a:noFill/>
          <a:ln w="9525">
            <a:noFill/>
            <a:miter lim="800000"/>
            <a:headEnd/>
            <a:tailEnd/>
          </a:ln>
          <a:effectLst/>
        </p:spPr>
        <p:txBody>
          <a:bodyPr vert="horz" wrap="square" lIns="0" tIns="43201" rIns="86402" bIns="43201" numCol="1" anchor="ctr" anchorCtr="0" compatLnSpc="1">
            <a:prstTxWarp prst="textNoShape">
              <a:avLst/>
            </a:prstTxWarp>
            <a:spAutoFit/>
          </a:bodyPr>
          <a:lstStyle/>
          <a:p>
            <a:pPr lvl="0" fontAlgn="base">
              <a:spcBef>
                <a:spcPct val="0"/>
              </a:spcBef>
              <a:spcAft>
                <a:spcPct val="0"/>
              </a:spcAft>
            </a:pP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アウトプット･アウトカム評価</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12" name="正方形/長方形 11">
            <a:extLst>
              <a:ext uri="{FF2B5EF4-FFF2-40B4-BE49-F238E27FC236}">
                <a16:creationId xmlns:a16="http://schemas.microsoft.com/office/drawing/2014/main" id="{FA25D0E6-4A84-5F49-E62E-91C93E2EFD19}"/>
              </a:ext>
            </a:extLst>
          </p:cNvPr>
          <p:cNvSpPr/>
          <p:nvPr/>
        </p:nvSpPr>
        <p:spPr>
          <a:xfrm>
            <a:off x="3240087" y="4283929"/>
            <a:ext cx="3110904" cy="28157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lnSpc>
                <a:spcPct val="125000"/>
              </a:lnSpc>
            </a:pPr>
            <a:r>
              <a:rPr kumimoji="1" lang="ja-JP" altLang="en-US" sz="800" dirty="0">
                <a:solidFill>
                  <a:schemeClr val="tx1"/>
                </a:solidFill>
                <a:latin typeface="ＭＳ 明朝" panose="02020609040205080304" pitchFamily="17" charset="-128"/>
                <a:ea typeface="ＭＳ 明朝" panose="02020609040205080304" pitchFamily="17" charset="-128"/>
              </a:rPr>
              <a:t>ストラクチャー</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実施</a:t>
            </a:r>
            <a:r>
              <a:rPr kumimoji="1" lang="ja-JP" altLang="en-US" sz="800" dirty="0">
                <a:solidFill>
                  <a:schemeClr val="tx1"/>
                </a:solidFill>
                <a:latin typeface="ＭＳ 明朝" panose="02020609040205080304" pitchFamily="17" charset="-128"/>
                <a:ea typeface="ＭＳ 明朝" panose="02020609040205080304" pitchFamily="17" charset="-128"/>
              </a:rPr>
              <a:t>体制を評価 </a:t>
            </a:r>
            <a:r>
              <a:rPr lang="en-US" altLang="ja-JP" sz="800" dirty="0">
                <a:solidFill>
                  <a:schemeClr val="tx1"/>
                </a:solidFill>
                <a:latin typeface="ＭＳ 明朝" panose="02020609040205080304" pitchFamily="17" charset="-128"/>
                <a:ea typeface="ＭＳ 明朝" panose="02020609040205080304" pitchFamily="17" charset="-128"/>
              </a:rPr>
              <a:t>/ </a:t>
            </a:r>
            <a:r>
              <a:rPr lang="ja-JP" altLang="en-US" sz="800" dirty="0">
                <a:solidFill>
                  <a:schemeClr val="tx1"/>
                </a:solidFill>
                <a:latin typeface="ＭＳ 明朝" panose="02020609040205080304" pitchFamily="17" charset="-128"/>
                <a:ea typeface="ＭＳ 明朝" panose="02020609040205080304" pitchFamily="17" charset="-128"/>
              </a:rPr>
              <a:t>プロセス</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実施方法を評価</a:t>
            </a:r>
            <a:endParaRPr lang="en-US" altLang="ja-JP" sz="800" dirty="0">
              <a:solidFill>
                <a:schemeClr val="tx1"/>
              </a:solidFill>
              <a:latin typeface="ＭＳ 明朝" panose="02020609040205080304" pitchFamily="17" charset="-128"/>
              <a:ea typeface="ＭＳ 明朝" panose="02020609040205080304" pitchFamily="17" charset="-128"/>
            </a:endParaRPr>
          </a:p>
        </p:txBody>
      </p:sp>
      <p:graphicFrame>
        <p:nvGraphicFramePr>
          <p:cNvPr id="21" name="表 20">
            <a:extLst>
              <a:ext uri="{FF2B5EF4-FFF2-40B4-BE49-F238E27FC236}">
                <a16:creationId xmlns:a16="http://schemas.microsoft.com/office/drawing/2014/main" id="{C9E3909E-7581-4C03-96AF-201F29D4290A}"/>
              </a:ext>
            </a:extLst>
          </p:cNvPr>
          <p:cNvGraphicFramePr>
            <a:graphicFrameLocks noGrp="1"/>
          </p:cNvGraphicFramePr>
          <p:nvPr>
            <p:extLst>
              <p:ext uri="{D42A27DB-BD31-4B8C-83A1-F6EECF244321}">
                <p14:modId xmlns:p14="http://schemas.microsoft.com/office/powerpoint/2010/main" val="1014329407"/>
              </p:ext>
            </p:extLst>
          </p:nvPr>
        </p:nvGraphicFramePr>
        <p:xfrm>
          <a:off x="165100" y="5195294"/>
          <a:ext cx="1978659" cy="2257026"/>
        </p:xfrm>
        <a:graphic>
          <a:graphicData uri="http://schemas.openxmlformats.org/drawingml/2006/table">
            <a:tbl>
              <a:tblPr/>
              <a:tblGrid>
                <a:gridCol w="684000">
                  <a:extLst>
                    <a:ext uri="{9D8B030D-6E8A-4147-A177-3AD203B41FA5}">
                      <a16:colId xmlns:a16="http://schemas.microsoft.com/office/drawing/2014/main" val="20000"/>
                    </a:ext>
                  </a:extLst>
                </a:gridCol>
                <a:gridCol w="1294659">
                  <a:extLst>
                    <a:ext uri="{9D8B030D-6E8A-4147-A177-3AD203B41FA5}">
                      <a16:colId xmlns:a16="http://schemas.microsoft.com/office/drawing/2014/main" val="20002"/>
                    </a:ext>
                  </a:extLst>
                </a:gridCol>
              </a:tblGrid>
              <a:tr h="2257026">
                <a:tc>
                  <a:txBody>
                    <a:bodyPr/>
                    <a:lstStyle/>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事業全体</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の評価</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nSpc>
                          <a:spcPct val="200000"/>
                        </a:lnSpc>
                      </a:pPr>
                      <a:r>
                        <a:rPr kumimoji="0" lang="en-US" altLang="ja-JP" sz="1200" kern="0" dirty="0">
                          <a:latin typeface="ＭＳ 明朝" panose="02020609040205080304" pitchFamily="17" charset="-128"/>
                          <a:ea typeface="ＭＳ 明朝" panose="02020609040205080304" pitchFamily="17" charset="-128"/>
                        </a:rPr>
                        <a:t>5</a:t>
                      </a:r>
                      <a:r>
                        <a:rPr kumimoji="0" lang="ja-JP" altLang="en-US" sz="1200" kern="0" dirty="0">
                          <a:latin typeface="ＭＳ 明朝" panose="02020609040205080304" pitchFamily="17" charset="-128"/>
                          <a:ea typeface="ＭＳ 明朝" panose="02020609040205080304" pitchFamily="17" charset="-128"/>
                        </a:rPr>
                        <a:t>：目標達成</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4:</a:t>
                      </a:r>
                      <a:r>
                        <a:rPr kumimoji="0" lang="ja-JP" altLang="en-US" sz="1200" kern="0" dirty="0">
                          <a:latin typeface="ＭＳ 明朝" panose="02020609040205080304" pitchFamily="17" charset="-128"/>
                          <a:ea typeface="ＭＳ 明朝" panose="02020609040205080304" pitchFamily="17" charset="-128"/>
                        </a:rPr>
                        <a:t>改善している</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3:</a:t>
                      </a:r>
                      <a:r>
                        <a:rPr kumimoji="0" lang="ja-JP" altLang="en-US" sz="1200" kern="0" dirty="0">
                          <a:latin typeface="ＭＳ 明朝" panose="02020609040205080304" pitchFamily="17" charset="-128"/>
                          <a:ea typeface="ＭＳ 明朝" panose="02020609040205080304" pitchFamily="17" charset="-128"/>
                        </a:rPr>
                        <a:t>横ばい</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2:</a:t>
                      </a:r>
                      <a:r>
                        <a:rPr kumimoji="0" lang="ja-JP" altLang="en-US" sz="1200" kern="0" dirty="0">
                          <a:latin typeface="ＭＳ 明朝" panose="02020609040205080304" pitchFamily="17" charset="-128"/>
                          <a:ea typeface="ＭＳ 明朝" panose="02020609040205080304" pitchFamily="17" charset="-128"/>
                        </a:rPr>
                        <a:t>悪化している</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1:</a:t>
                      </a:r>
                      <a:r>
                        <a:rPr kumimoji="0" lang="ja-JP" altLang="en-US" sz="1200" kern="0" dirty="0">
                          <a:latin typeface="ＭＳ 明朝" panose="02020609040205080304" pitchFamily="17" charset="-128"/>
                          <a:ea typeface="ＭＳ 明朝" panose="02020609040205080304" pitchFamily="17" charset="-128"/>
                        </a:rPr>
                        <a:t>評価できない</a:t>
                      </a:r>
                      <a:endParaRPr lang="ja-JP" altLang="en-US" sz="1600" dirty="0">
                        <a:latin typeface="ＭＳ 明朝" panose="02020609040205080304" pitchFamily="17" charset="-128"/>
                        <a:ea typeface="ＭＳ 明朝" panose="02020609040205080304" pitchFamily="17" charset="-128"/>
                      </a:endParaRPr>
                    </a:p>
                  </a:txBody>
                  <a:tcPr marL="72000" marR="34017" marT="9000" marB="10205"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3" name="楕円 22">
            <a:extLst>
              <a:ext uri="{FF2B5EF4-FFF2-40B4-BE49-F238E27FC236}">
                <a16:creationId xmlns:a16="http://schemas.microsoft.com/office/drawing/2014/main" id="{8C171CD8-64C7-40C8-BBB8-F616304A23E3}"/>
              </a:ext>
            </a:extLst>
          </p:cNvPr>
          <p:cNvSpPr/>
          <p:nvPr/>
        </p:nvSpPr>
        <p:spPr>
          <a:xfrm>
            <a:off x="903199" y="5528652"/>
            <a:ext cx="1008112" cy="30858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4" name="表 23">
            <a:extLst>
              <a:ext uri="{FF2B5EF4-FFF2-40B4-BE49-F238E27FC236}">
                <a16:creationId xmlns:a16="http://schemas.microsoft.com/office/drawing/2014/main" id="{0AEA9A73-4654-4EB2-AB35-082163093FD4}"/>
              </a:ext>
            </a:extLst>
          </p:cNvPr>
          <p:cNvGraphicFramePr>
            <a:graphicFrameLocks noGrp="1"/>
          </p:cNvGraphicFramePr>
          <p:nvPr>
            <p:extLst>
              <p:ext uri="{D42A27DB-BD31-4B8C-83A1-F6EECF244321}">
                <p14:modId xmlns:p14="http://schemas.microsoft.com/office/powerpoint/2010/main" val="3809588536"/>
              </p:ext>
            </p:extLst>
          </p:nvPr>
        </p:nvGraphicFramePr>
        <p:xfrm>
          <a:off x="2231975" y="5195293"/>
          <a:ext cx="4122096" cy="1211181"/>
        </p:xfrm>
        <a:graphic>
          <a:graphicData uri="http://schemas.openxmlformats.org/drawingml/2006/table">
            <a:tbl>
              <a:tblPr/>
              <a:tblGrid>
                <a:gridCol w="864096">
                  <a:extLst>
                    <a:ext uri="{9D8B030D-6E8A-4147-A177-3AD203B41FA5}">
                      <a16:colId xmlns:a16="http://schemas.microsoft.com/office/drawing/2014/main" val="20000"/>
                    </a:ext>
                  </a:extLst>
                </a:gridCol>
                <a:gridCol w="3258000">
                  <a:extLst>
                    <a:ext uri="{9D8B030D-6E8A-4147-A177-3AD203B41FA5}">
                      <a16:colId xmlns:a16="http://schemas.microsoft.com/office/drawing/2014/main" val="20002"/>
                    </a:ext>
                  </a:extLst>
                </a:gridCol>
              </a:tblGrid>
              <a:tr h="1211181">
                <a:tc>
                  <a:txBody>
                    <a:bodyPr/>
                    <a:lstStyle/>
                    <a:p>
                      <a:pPr algn="ctr" fontAlgn="ctr">
                        <a:spcBef>
                          <a:spcPts val="0"/>
                        </a:spcBef>
                        <a:spcAft>
                          <a:spcPts val="600"/>
                        </a:spcAft>
                      </a:pP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考察</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en-US" altLang="ja-JP" sz="12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1200" b="0" i="0" u="none" strike="noStrike" dirty="0">
                          <a:solidFill>
                            <a:srgbClr val="000000"/>
                          </a:solidFill>
                          <a:effectLst/>
                          <a:latin typeface="ＭＳ 明朝" panose="02020609040205080304" pitchFamily="17" charset="-128"/>
                          <a:ea typeface="ＭＳ 明朝" panose="02020609040205080304" pitchFamily="17" charset="-128"/>
                        </a:rPr>
                        <a:t>成功･未達要因</a:t>
                      </a:r>
                      <a:r>
                        <a:rPr lang="en-US" altLang="ja-JP" sz="12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2400"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ct val="120000"/>
                        </a:lnSpc>
                      </a:pP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保険者努力支援制度（取組評価分）医療費通知の取組の実施状況に適した取り組みを行うことができている。</a:t>
                      </a:r>
                    </a:p>
                  </a:txBody>
                  <a:tcPr marL="36000" marR="36000" marT="36000" marB="36000">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25" name="表 24">
            <a:extLst>
              <a:ext uri="{FF2B5EF4-FFF2-40B4-BE49-F238E27FC236}">
                <a16:creationId xmlns:a16="http://schemas.microsoft.com/office/drawing/2014/main" id="{BCE27AD0-22EE-47C2-AB32-5478F17B5FA4}"/>
              </a:ext>
            </a:extLst>
          </p:cNvPr>
          <p:cNvGraphicFramePr>
            <a:graphicFrameLocks noGrp="1"/>
          </p:cNvGraphicFramePr>
          <p:nvPr>
            <p:extLst>
              <p:ext uri="{D42A27DB-BD31-4B8C-83A1-F6EECF244321}">
                <p14:modId xmlns:p14="http://schemas.microsoft.com/office/powerpoint/2010/main" val="2922967662"/>
              </p:ext>
            </p:extLst>
          </p:nvPr>
        </p:nvGraphicFramePr>
        <p:xfrm>
          <a:off x="2231975" y="6464756"/>
          <a:ext cx="4122096" cy="987564"/>
        </p:xfrm>
        <a:graphic>
          <a:graphicData uri="http://schemas.openxmlformats.org/drawingml/2006/table">
            <a:tbl>
              <a:tblPr/>
              <a:tblGrid>
                <a:gridCol w="864096">
                  <a:extLst>
                    <a:ext uri="{9D8B030D-6E8A-4147-A177-3AD203B41FA5}">
                      <a16:colId xmlns:a16="http://schemas.microsoft.com/office/drawing/2014/main" val="20000"/>
                    </a:ext>
                  </a:extLst>
                </a:gridCol>
                <a:gridCol w="3258000">
                  <a:extLst>
                    <a:ext uri="{9D8B030D-6E8A-4147-A177-3AD203B41FA5}">
                      <a16:colId xmlns:a16="http://schemas.microsoft.com/office/drawing/2014/main" val="20002"/>
                    </a:ext>
                  </a:extLst>
                </a:gridCol>
              </a:tblGrid>
              <a:tr h="987564">
                <a:tc>
                  <a:txBody>
                    <a:bodyPr/>
                    <a:lstStyle/>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今後の</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方向性</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2400"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nSpc>
                          <a:spcPct val="120000"/>
                        </a:lnSpc>
                      </a:pPr>
                      <a:r>
                        <a:rPr lang="ja-JP" altLang="en-US" sz="900" dirty="0">
                          <a:latin typeface="ＭＳ 明朝" panose="02020609040205080304" pitchFamily="17" charset="-128"/>
                          <a:ea typeface="ＭＳ 明朝" panose="02020609040205080304" pitchFamily="17" charset="-128"/>
                        </a:rPr>
                        <a:t>継続して実施する</a:t>
                      </a:r>
                    </a:p>
                  </a:txBody>
                  <a:tcPr marL="36000" marR="36000" marT="36000" marB="36000">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8" name="タイトル 1">
            <a:extLst>
              <a:ext uri="{FF2B5EF4-FFF2-40B4-BE49-F238E27FC236}">
                <a16:creationId xmlns:a16="http://schemas.microsoft.com/office/drawing/2014/main" id="{780BCAB6-FF89-4DEA-B846-3010B48780D1}"/>
              </a:ext>
            </a:extLst>
          </p:cNvPr>
          <p:cNvSpPr txBox="1">
            <a:spLocks noChangeAspect="1"/>
          </p:cNvSpPr>
          <p:nvPr/>
        </p:nvSpPr>
        <p:spPr>
          <a:xfrm>
            <a:off x="166045" y="4310539"/>
            <a:ext cx="6238800" cy="261461"/>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en-US" altLang="ja-JP" sz="1050" dirty="0">
                <a:latin typeface="ＭＳ 明朝" panose="02020609040205080304" pitchFamily="17" charset="-128"/>
                <a:ea typeface="ＭＳ 明朝" panose="02020609040205080304" pitchFamily="17" charset="-128"/>
                <a:cs typeface="+mj-cs"/>
              </a:rPr>
              <a:t> </a:t>
            </a:r>
          </a:p>
        </p:txBody>
      </p:sp>
    </p:spTree>
    <p:extLst>
      <p:ext uri="{BB962C8B-B14F-4D97-AF65-F5344CB8AC3E}">
        <p14:creationId xmlns:p14="http://schemas.microsoft.com/office/powerpoint/2010/main" val="2972645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noChangeAspect="1"/>
          </p:cNvSpPr>
          <p:nvPr/>
        </p:nvSpPr>
        <p:spPr>
          <a:xfrm>
            <a:off x="205270" y="360494"/>
            <a:ext cx="6238800" cy="319553"/>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ja-JP" altLang="en-US" sz="1400" b="1" u="sng" dirty="0">
                <a:latin typeface="ＭＳ 明朝" panose="02020609040205080304" pitchFamily="17" charset="-128"/>
                <a:ea typeface="ＭＳ 明朝" panose="02020609040205080304" pitchFamily="17" charset="-128"/>
                <a:cs typeface="+mj-cs"/>
              </a:rPr>
              <a:t>ジェネリック医薬品差額通知</a:t>
            </a:r>
            <a:endParaRPr lang="en-US" altLang="ja-JP" sz="1400" b="1" u="sng" dirty="0">
              <a:latin typeface="ＭＳ 明朝" panose="02020609040205080304" pitchFamily="17" charset="-128"/>
              <a:ea typeface="ＭＳ 明朝" panose="02020609040205080304" pitchFamily="17" charset="-128"/>
              <a:cs typeface="+mj-cs"/>
            </a:endParaRPr>
          </a:p>
        </p:txBody>
      </p:sp>
      <p:graphicFrame>
        <p:nvGraphicFramePr>
          <p:cNvPr id="13" name="表 12"/>
          <p:cNvGraphicFramePr>
            <a:graphicFrameLocks noGrp="1"/>
          </p:cNvGraphicFramePr>
          <p:nvPr>
            <p:extLst>
              <p:ext uri="{D42A27DB-BD31-4B8C-83A1-F6EECF244321}">
                <p14:modId xmlns:p14="http://schemas.microsoft.com/office/powerpoint/2010/main" val="2363222677"/>
              </p:ext>
            </p:extLst>
          </p:nvPr>
        </p:nvGraphicFramePr>
        <p:xfrm>
          <a:off x="165100" y="3313852"/>
          <a:ext cx="6192000" cy="828000"/>
        </p:xfrm>
        <a:graphic>
          <a:graphicData uri="http://schemas.openxmlformats.org/drawingml/2006/table">
            <a:tbl>
              <a:tblPr/>
              <a:tblGrid>
                <a:gridCol w="648000">
                  <a:extLst>
                    <a:ext uri="{9D8B030D-6E8A-4147-A177-3AD203B41FA5}">
                      <a16:colId xmlns:a16="http://schemas.microsoft.com/office/drawing/2014/main" val="20000"/>
                    </a:ext>
                  </a:extLst>
                </a:gridCol>
                <a:gridCol w="792000">
                  <a:extLst>
                    <a:ext uri="{9D8B030D-6E8A-4147-A177-3AD203B41FA5}">
                      <a16:colId xmlns:a16="http://schemas.microsoft.com/office/drawing/2014/main" val="245322609"/>
                    </a:ext>
                  </a:extLst>
                </a:gridCol>
                <a:gridCol w="792000">
                  <a:extLst>
                    <a:ext uri="{9D8B030D-6E8A-4147-A177-3AD203B41FA5}">
                      <a16:colId xmlns:a16="http://schemas.microsoft.com/office/drawing/2014/main" val="20001"/>
                    </a:ext>
                  </a:extLst>
                </a:gridCol>
                <a:gridCol w="792000">
                  <a:extLst>
                    <a:ext uri="{9D8B030D-6E8A-4147-A177-3AD203B41FA5}">
                      <a16:colId xmlns:a16="http://schemas.microsoft.com/office/drawing/2014/main" val="20002"/>
                    </a:ext>
                  </a:extLst>
                </a:gridCol>
                <a:gridCol w="792000">
                  <a:extLst>
                    <a:ext uri="{9D8B030D-6E8A-4147-A177-3AD203B41FA5}">
                      <a16:colId xmlns:a16="http://schemas.microsoft.com/office/drawing/2014/main" val="20003"/>
                    </a:ext>
                  </a:extLst>
                </a:gridCol>
                <a:gridCol w="792000">
                  <a:extLst>
                    <a:ext uri="{9D8B030D-6E8A-4147-A177-3AD203B41FA5}">
                      <a16:colId xmlns:a16="http://schemas.microsoft.com/office/drawing/2014/main" val="881114496"/>
                    </a:ext>
                  </a:extLst>
                </a:gridCol>
                <a:gridCol w="792000">
                  <a:extLst>
                    <a:ext uri="{9D8B030D-6E8A-4147-A177-3AD203B41FA5}">
                      <a16:colId xmlns:a16="http://schemas.microsoft.com/office/drawing/2014/main" val="378542291"/>
                    </a:ext>
                  </a:extLst>
                </a:gridCol>
                <a:gridCol w="792000">
                  <a:extLst>
                    <a:ext uri="{9D8B030D-6E8A-4147-A177-3AD203B41FA5}">
                      <a16:colId xmlns:a16="http://schemas.microsoft.com/office/drawing/2014/main" val="1290694854"/>
                    </a:ext>
                  </a:extLst>
                </a:gridCol>
              </a:tblGrid>
              <a:tr h="324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marL="0" marR="0" lvl="0" indent="0" algn="ctr" defTabSz="914400" rtl="0" eaLnBrk="1" fontAlgn="ctr" latinLnBrk="0" hangingPunct="1">
                        <a:lnSpc>
                          <a:spcPct val="8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計画策定時点</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80000"/>
                        </a:lnSpc>
                        <a:spcBef>
                          <a:spcPts val="0"/>
                        </a:spcBef>
                        <a:spcAft>
                          <a:spcPts val="0"/>
                        </a:spcAft>
                        <a:buClrTx/>
                        <a:buSzTx/>
                        <a:buFontTx/>
                        <a:buNone/>
                        <a:tabLst/>
                        <a:defRPr/>
                      </a:pPr>
                      <a:r>
                        <a:rPr lang="en-US" altLang="ja-JP" sz="850" b="0" i="0" u="none" strike="noStrike" dirty="0">
                          <a:solidFill>
                            <a:srgbClr val="000000"/>
                          </a:solidFill>
                          <a:effectLst/>
                          <a:latin typeface="ＭＳ 明朝" panose="02020609040205080304" pitchFamily="17" charset="-128"/>
                          <a:ea typeface="ＭＳ 明朝" panose="02020609040205080304" pitchFamily="17" charset="-128"/>
                        </a:rPr>
                        <a:t>2016</a:t>
                      </a:r>
                      <a:r>
                        <a:rPr lang="ja-JP" altLang="en-US" sz="850" b="0" i="0" u="none" strike="noStrike" dirty="0">
                          <a:solidFill>
                            <a:srgbClr val="000000"/>
                          </a:solidFill>
                          <a:effectLst/>
                          <a:latin typeface="ＭＳ 明朝" panose="02020609040205080304" pitchFamily="17" charset="-128"/>
                          <a:ea typeface="ＭＳ 明朝" panose="02020609040205080304" pitchFamily="17" charset="-128"/>
                        </a:rPr>
                        <a:t>年度</a:t>
                      </a:r>
                      <a:r>
                        <a:rPr lang="en-US" altLang="ja-JP" sz="850" b="0" i="0" u="none" strike="noStrike" dirty="0">
                          <a:solidFill>
                            <a:srgbClr val="000000"/>
                          </a:solidFill>
                          <a:effectLst/>
                          <a:latin typeface="ＭＳ 明朝" panose="02020609040205080304" pitchFamily="17" charset="-128"/>
                          <a:ea typeface="ＭＳ 明朝" panose="02020609040205080304" pitchFamily="17" charset="-128"/>
                        </a:rPr>
                        <a:t>(H28)</a:t>
                      </a:r>
                    </a:p>
                  </a:txBody>
                  <a:tcPr marL="18000" marR="18000" marT="9000" marB="1020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2018</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(H30)</a:t>
                      </a:r>
                    </a:p>
                  </a:txBody>
                  <a:tcPr marL="34017" marR="34017" marT="9000" marB="10205"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2019</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(H31)</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(R2)</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2021</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(R3)</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2023</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(R5)</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0000"/>
                  </a:ext>
                </a:extLst>
              </a:tr>
              <a:tr h="252000">
                <a:tc>
                  <a:txBody>
                    <a:bodyPr/>
                    <a:lstStyle/>
                    <a:p>
                      <a:pPr algn="l" fontAlgn="ct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目標値</a:t>
                      </a:r>
                      <a:r>
                        <a:rPr lang="en-US" altLang="zh-TW" sz="900" b="0" i="0" u="none" strike="noStrike" dirty="0">
                          <a:solidFill>
                            <a:schemeClr val="tx1"/>
                          </a:solidFill>
                          <a:effectLst/>
                          <a:latin typeface="ＭＳ 明朝" panose="02020609040205080304" pitchFamily="17" charset="-128"/>
                          <a:ea typeface="ＭＳ 明朝" panose="02020609040205080304" pitchFamily="17" charset="-128"/>
                        </a:rPr>
                        <a:t> </a:t>
                      </a:r>
                      <a:endParaRPr lang="zh-TW"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solidFill>
                      <a:srgbClr val="B7DEE8"/>
                    </a:solidFill>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80.0%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80.0%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80.0%</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80.0%</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80.0%</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80.0%</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80.0%</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extLst>
                  <a:ext uri="{0D108BD9-81ED-4DB2-BD59-A6C34878D82A}">
                    <a16:rowId xmlns:a16="http://schemas.microsoft.com/office/drawing/2014/main" val="49318003"/>
                  </a:ext>
                </a:extLst>
              </a:tr>
              <a:tr h="252000">
                <a:tc>
                  <a:txBody>
                    <a:bodyPr/>
                    <a:lstStyle/>
                    <a:p>
                      <a:pPr algn="l" fontAlgn="ct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達成状況</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solidFill>
                      <a:srgbClr val="B7DEE8"/>
                    </a:solid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85.99%</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87.74%</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88.67%</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88.9%</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87.2%</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extLst>
                  <a:ext uri="{0D108BD9-81ED-4DB2-BD59-A6C34878D82A}">
                    <a16:rowId xmlns:a16="http://schemas.microsoft.com/office/drawing/2014/main" val="10001"/>
                  </a:ext>
                </a:extLst>
              </a:tr>
            </a:tbl>
          </a:graphicData>
        </a:graphic>
      </p:graphicFrame>
      <p:sp>
        <p:nvSpPr>
          <p:cNvPr id="2" name="スライド番号プレースホルダー 1">
            <a:extLst>
              <a:ext uri="{FF2B5EF4-FFF2-40B4-BE49-F238E27FC236}">
                <a16:creationId xmlns:a16="http://schemas.microsoft.com/office/drawing/2014/main" id="{87CEEF89-609E-DE00-B30B-C058CA8AB2BD}"/>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32</a:t>
            </a:fld>
            <a:endParaRPr lang="ja-JP" altLang="en-US" dirty="0">
              <a:latin typeface="ＭＳ 明朝" panose="02020609040205080304" pitchFamily="17" charset="-128"/>
              <a:ea typeface="ＭＳ 明朝" panose="02020609040205080304" pitchFamily="17" charset="-128"/>
            </a:endParaRPr>
          </a:p>
        </p:txBody>
      </p:sp>
      <p:graphicFrame>
        <p:nvGraphicFramePr>
          <p:cNvPr id="3" name="表 3">
            <a:extLst>
              <a:ext uri="{FF2B5EF4-FFF2-40B4-BE49-F238E27FC236}">
                <a16:creationId xmlns:a16="http://schemas.microsoft.com/office/drawing/2014/main" id="{EA1E015D-EEC1-5F4A-7344-EE118E30072F}"/>
              </a:ext>
            </a:extLst>
          </p:cNvPr>
          <p:cNvGraphicFramePr>
            <a:graphicFrameLocks noGrp="1"/>
          </p:cNvGraphicFramePr>
          <p:nvPr>
            <p:extLst>
              <p:ext uri="{D42A27DB-BD31-4B8C-83A1-F6EECF244321}">
                <p14:modId xmlns:p14="http://schemas.microsoft.com/office/powerpoint/2010/main" val="6355681"/>
              </p:ext>
            </p:extLst>
          </p:nvPr>
        </p:nvGraphicFramePr>
        <p:xfrm>
          <a:off x="165100" y="1077898"/>
          <a:ext cx="6190573" cy="1483360"/>
        </p:xfrm>
        <a:graphic>
          <a:graphicData uri="http://schemas.openxmlformats.org/drawingml/2006/table">
            <a:tbl>
              <a:tblPr firstRow="1" bandRow="1">
                <a:tableStyleId>{5C22544A-7EE6-4342-B048-85BDC9FD1C3A}</a:tableStyleId>
              </a:tblPr>
              <a:tblGrid>
                <a:gridCol w="1150573">
                  <a:extLst>
                    <a:ext uri="{9D8B030D-6E8A-4147-A177-3AD203B41FA5}">
                      <a16:colId xmlns:a16="http://schemas.microsoft.com/office/drawing/2014/main" val="1478241689"/>
                    </a:ext>
                  </a:extLst>
                </a:gridCol>
                <a:gridCol w="5040000">
                  <a:extLst>
                    <a:ext uri="{9D8B030D-6E8A-4147-A177-3AD203B41FA5}">
                      <a16:colId xmlns:a16="http://schemas.microsoft.com/office/drawing/2014/main" val="70025591"/>
                    </a:ext>
                  </a:extLst>
                </a:gridCol>
              </a:tblGrid>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事業目的</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ジェネリック医薬品の利用を促進し、医療費の削減を図る</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3851816"/>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対象者</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対象世帯</a:t>
                      </a:r>
                      <a:endParaRPr kumimoji="1" lang="en-US" altLang="ja-JP" sz="105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2065039"/>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事業実施年度</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平成</a:t>
                      </a:r>
                      <a:r>
                        <a:rPr kumimoji="1" lang="en-US" altLang="ja-JP" sz="1050" b="0" dirty="0">
                          <a:solidFill>
                            <a:schemeClr val="tx1"/>
                          </a:solidFill>
                          <a:latin typeface="ＭＳ 明朝" panose="02020609040205080304" pitchFamily="17" charset="-128"/>
                          <a:ea typeface="ＭＳ 明朝" panose="02020609040205080304" pitchFamily="17" charset="-128"/>
                        </a:rPr>
                        <a:t>30</a:t>
                      </a:r>
                      <a:r>
                        <a:rPr kumimoji="1" lang="ja-JP" altLang="en-US" sz="1050" b="0" dirty="0">
                          <a:solidFill>
                            <a:schemeClr val="tx1"/>
                          </a:solidFill>
                          <a:latin typeface="ＭＳ 明朝" panose="02020609040205080304" pitchFamily="17" charset="-128"/>
                          <a:ea typeface="ＭＳ 明朝" panose="02020609040205080304" pitchFamily="17" charset="-128"/>
                        </a:rPr>
                        <a:t>年度～令和</a:t>
                      </a:r>
                      <a:r>
                        <a:rPr kumimoji="1" lang="en-US" altLang="ja-JP" sz="1050" b="0" dirty="0">
                          <a:solidFill>
                            <a:schemeClr val="tx1"/>
                          </a:solidFill>
                          <a:latin typeface="ＭＳ 明朝" panose="02020609040205080304" pitchFamily="17" charset="-128"/>
                          <a:ea typeface="ＭＳ 明朝" panose="02020609040205080304" pitchFamily="17" charset="-128"/>
                        </a:rPr>
                        <a:t>5</a:t>
                      </a:r>
                      <a:r>
                        <a:rPr kumimoji="1" lang="ja-JP" altLang="en-US" sz="1050" b="0" dirty="0">
                          <a:solidFill>
                            <a:schemeClr val="tx1"/>
                          </a:solidFill>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7412915"/>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実施内容</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marL="0" indent="0" defTabSz="864017" fontAlgn="ctr">
                        <a:defRPr/>
                      </a:pPr>
                      <a:r>
                        <a:rPr lang="ja-JP" altLang="en-US" sz="1050" b="0" dirty="0">
                          <a:solidFill>
                            <a:schemeClr val="tx1"/>
                          </a:solidFill>
                          <a:latin typeface="ＭＳ 明朝" panose="02020609040205080304" pitchFamily="17" charset="-128"/>
                          <a:ea typeface="ＭＳ 明朝" panose="02020609040205080304" pitchFamily="17" charset="-128"/>
                        </a:rPr>
                        <a:t>ジェネリック医薬品差額通知を年間</a:t>
                      </a:r>
                      <a:r>
                        <a:rPr lang="en-US" altLang="ja-JP" sz="1050" b="0" dirty="0">
                          <a:solidFill>
                            <a:schemeClr val="tx1"/>
                          </a:solidFill>
                          <a:latin typeface="ＭＳ 明朝" panose="02020609040205080304" pitchFamily="17" charset="-128"/>
                          <a:ea typeface="ＭＳ 明朝" panose="02020609040205080304" pitchFamily="17" charset="-128"/>
                        </a:rPr>
                        <a:t>2</a:t>
                      </a:r>
                      <a:r>
                        <a:rPr lang="ja-JP" altLang="en-US" sz="1050" b="0" dirty="0">
                          <a:solidFill>
                            <a:schemeClr val="tx1"/>
                          </a:solidFill>
                          <a:latin typeface="ＭＳ 明朝" panose="02020609040205080304" pitchFamily="17" charset="-128"/>
                          <a:ea typeface="ＭＳ 明朝" panose="02020609040205080304" pitchFamily="17" charset="-128"/>
                        </a:rPr>
                        <a:t>回（</a:t>
                      </a:r>
                      <a:r>
                        <a:rPr lang="en-US" altLang="ja-JP" sz="1050" b="0" dirty="0">
                          <a:solidFill>
                            <a:schemeClr val="tx1"/>
                          </a:solidFill>
                          <a:latin typeface="ＭＳ 明朝" panose="02020609040205080304" pitchFamily="17" charset="-128"/>
                          <a:ea typeface="ＭＳ 明朝" panose="02020609040205080304" pitchFamily="17" charset="-128"/>
                        </a:rPr>
                        <a:t>8</a:t>
                      </a:r>
                      <a:r>
                        <a:rPr lang="ja-JP" altLang="en-US" sz="1050" b="0" dirty="0">
                          <a:solidFill>
                            <a:schemeClr val="tx1"/>
                          </a:solidFill>
                          <a:latin typeface="ＭＳ 明朝" panose="02020609040205080304" pitchFamily="17" charset="-128"/>
                          <a:ea typeface="ＭＳ 明朝" panose="02020609040205080304" pitchFamily="17" charset="-128"/>
                        </a:rPr>
                        <a:t>月、</a:t>
                      </a:r>
                      <a:r>
                        <a:rPr lang="en-US" altLang="ja-JP" sz="1050" b="0" dirty="0">
                          <a:solidFill>
                            <a:schemeClr val="tx1"/>
                          </a:solidFill>
                          <a:latin typeface="ＭＳ 明朝" panose="02020609040205080304" pitchFamily="17" charset="-128"/>
                          <a:ea typeface="ＭＳ 明朝" panose="02020609040205080304" pitchFamily="17" charset="-128"/>
                        </a:rPr>
                        <a:t>2</a:t>
                      </a:r>
                      <a:r>
                        <a:rPr lang="ja-JP" altLang="en-US" sz="1050" b="0" dirty="0">
                          <a:solidFill>
                            <a:schemeClr val="tx1"/>
                          </a:solidFill>
                          <a:latin typeface="ＭＳ 明朝" panose="02020609040205080304" pitchFamily="17" charset="-128"/>
                          <a:ea typeface="ＭＳ 明朝" panose="02020609040205080304" pitchFamily="17" charset="-128"/>
                        </a:rPr>
                        <a:t>月）発送</a:t>
                      </a:r>
                      <a:endParaRPr lang="en-US" altLang="ja-JP" sz="105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6961231"/>
                  </a:ext>
                </a:extLst>
              </a:tr>
            </a:tbl>
          </a:graphicData>
        </a:graphic>
      </p:graphicFrame>
      <p:graphicFrame>
        <p:nvGraphicFramePr>
          <p:cNvPr id="4" name="表 3">
            <a:extLst>
              <a:ext uri="{FF2B5EF4-FFF2-40B4-BE49-F238E27FC236}">
                <a16:creationId xmlns:a16="http://schemas.microsoft.com/office/drawing/2014/main" id="{A3726B2A-D595-68A3-1AEC-04977B06C398}"/>
              </a:ext>
            </a:extLst>
          </p:cNvPr>
          <p:cNvGraphicFramePr>
            <a:graphicFrameLocks noGrp="1"/>
          </p:cNvGraphicFramePr>
          <p:nvPr>
            <p:extLst>
              <p:ext uri="{D42A27DB-BD31-4B8C-83A1-F6EECF244321}">
                <p14:modId xmlns:p14="http://schemas.microsoft.com/office/powerpoint/2010/main" val="3791294187"/>
              </p:ext>
            </p:extLst>
          </p:nvPr>
        </p:nvGraphicFramePr>
        <p:xfrm>
          <a:off x="165100" y="5707969"/>
          <a:ext cx="6192000" cy="546641"/>
        </p:xfrm>
        <a:graphic>
          <a:graphicData uri="http://schemas.openxmlformats.org/drawingml/2006/table">
            <a:tbl>
              <a:tblPr firstRow="1" bandRow="1">
                <a:tableStyleId>{5C22544A-7EE6-4342-B048-85BDC9FD1C3A}</a:tableStyleId>
              </a:tblPr>
              <a:tblGrid>
                <a:gridCol w="6192000">
                  <a:extLst>
                    <a:ext uri="{9D8B030D-6E8A-4147-A177-3AD203B41FA5}">
                      <a16:colId xmlns:a16="http://schemas.microsoft.com/office/drawing/2014/main" val="1478241689"/>
                    </a:ext>
                  </a:extLst>
                </a:gridCol>
              </a:tblGrid>
              <a:tr h="546641">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900" b="0" dirty="0">
                          <a:solidFill>
                            <a:schemeClr val="tx1"/>
                          </a:solidFill>
                          <a:latin typeface="ＭＳ 明朝" panose="02020609040205080304" pitchFamily="17" charset="-128"/>
                          <a:ea typeface="ＭＳ 明朝" panose="02020609040205080304" pitchFamily="17" charset="-128"/>
                        </a:rPr>
                        <a:t>ジェネリック医薬品の利用促進に関して目標を達成できていることを評価する。医師会、薬剤師会等をはじめとした秋田県全体での取り組みの成果がみられる。</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3851816"/>
                  </a:ext>
                </a:extLst>
              </a:tr>
            </a:tbl>
          </a:graphicData>
        </a:graphic>
      </p:graphicFrame>
      <p:sp>
        <p:nvSpPr>
          <p:cNvPr id="5" name="Rectangle 5">
            <a:extLst>
              <a:ext uri="{FF2B5EF4-FFF2-40B4-BE49-F238E27FC236}">
                <a16:creationId xmlns:a16="http://schemas.microsoft.com/office/drawing/2014/main" id="{701A2E98-895A-8807-45D1-A3EA763D0268}"/>
              </a:ext>
            </a:extLst>
          </p:cNvPr>
          <p:cNvSpPr>
            <a:spLocks noChangeAspect="1" noChangeArrowheads="1"/>
          </p:cNvSpPr>
          <p:nvPr/>
        </p:nvSpPr>
        <p:spPr bwMode="auto">
          <a:xfrm>
            <a:off x="170434" y="5436058"/>
            <a:ext cx="5783475" cy="271912"/>
          </a:xfrm>
          <a:prstGeom prst="rect">
            <a:avLst/>
          </a:prstGeom>
          <a:noFill/>
          <a:ln w="9525">
            <a:noFill/>
            <a:miter lim="800000"/>
            <a:headEnd/>
            <a:tailEnd/>
          </a:ln>
          <a:effectLst/>
        </p:spPr>
        <p:txBody>
          <a:bodyPr vert="horz" wrap="square" lIns="0" tIns="43201" rIns="86402" bIns="43201" numCol="1" anchor="ctr" anchorCtr="0" compatLnSpc="1">
            <a:prstTxWarp prst="textNoShape">
              <a:avLst/>
            </a:prstTxWarp>
            <a:spAutoFit/>
          </a:bodyPr>
          <a:lstStyle/>
          <a:p>
            <a:pPr lvl="0" fontAlgn="base">
              <a:spcBef>
                <a:spcPct val="0"/>
              </a:spcBef>
              <a:spcAft>
                <a:spcPct val="0"/>
              </a:spcAft>
            </a:pP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ストラクチャー、プロセスによる評価</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8" name="タイトル 1">
            <a:extLst>
              <a:ext uri="{FF2B5EF4-FFF2-40B4-BE49-F238E27FC236}">
                <a16:creationId xmlns:a16="http://schemas.microsoft.com/office/drawing/2014/main" id="{669E03A9-6FC2-44C6-AF4B-32377C2A5622}"/>
              </a:ext>
            </a:extLst>
          </p:cNvPr>
          <p:cNvSpPr txBox="1">
            <a:spLocks noChangeAspect="1"/>
          </p:cNvSpPr>
          <p:nvPr/>
        </p:nvSpPr>
        <p:spPr>
          <a:xfrm>
            <a:off x="165100" y="3036629"/>
            <a:ext cx="6238800" cy="261461"/>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ja-JP" altLang="en-US" sz="1050" dirty="0">
                <a:latin typeface="ＭＳ 明朝" panose="02020609040205080304" pitchFamily="17" charset="-128"/>
                <a:ea typeface="ＭＳ 明朝" panose="02020609040205080304" pitchFamily="17" charset="-128"/>
                <a:cs typeface="+mj-cs"/>
              </a:rPr>
              <a:t>使用割合</a:t>
            </a:r>
            <a:endParaRPr lang="en-US" altLang="ja-JP" sz="1050" dirty="0">
              <a:latin typeface="ＭＳ 明朝" panose="02020609040205080304" pitchFamily="17" charset="-128"/>
              <a:ea typeface="ＭＳ 明朝" panose="02020609040205080304" pitchFamily="17" charset="-128"/>
              <a:cs typeface="+mj-cs"/>
            </a:endParaRPr>
          </a:p>
        </p:txBody>
      </p:sp>
      <p:sp>
        <p:nvSpPr>
          <p:cNvPr id="11" name="Rectangle 5">
            <a:extLst>
              <a:ext uri="{FF2B5EF4-FFF2-40B4-BE49-F238E27FC236}">
                <a16:creationId xmlns:a16="http://schemas.microsoft.com/office/drawing/2014/main" id="{D48B56B7-6363-90DB-F8F6-6C126097F7F0}"/>
              </a:ext>
            </a:extLst>
          </p:cNvPr>
          <p:cNvSpPr>
            <a:spLocks noChangeAspect="1" noChangeArrowheads="1"/>
          </p:cNvSpPr>
          <p:nvPr/>
        </p:nvSpPr>
        <p:spPr bwMode="auto">
          <a:xfrm>
            <a:off x="170434" y="2768263"/>
            <a:ext cx="5783475" cy="271912"/>
          </a:xfrm>
          <a:prstGeom prst="rect">
            <a:avLst/>
          </a:prstGeom>
          <a:noFill/>
          <a:ln w="9525">
            <a:noFill/>
            <a:miter lim="800000"/>
            <a:headEnd/>
            <a:tailEnd/>
          </a:ln>
          <a:effectLst/>
        </p:spPr>
        <p:txBody>
          <a:bodyPr vert="horz" wrap="square" lIns="0" tIns="43201" rIns="86402" bIns="43201" numCol="1" anchor="ctr" anchorCtr="0" compatLnSpc="1">
            <a:prstTxWarp prst="textNoShape">
              <a:avLst/>
            </a:prstTxWarp>
            <a:spAutoFit/>
          </a:bodyPr>
          <a:lstStyle/>
          <a:p>
            <a:pPr lvl="0" fontAlgn="base">
              <a:spcBef>
                <a:spcPct val="0"/>
              </a:spcBef>
              <a:spcAft>
                <a:spcPct val="0"/>
              </a:spcAft>
            </a:pP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アウトプット･アウトカム評価</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12" name="正方形/長方形 11">
            <a:extLst>
              <a:ext uri="{FF2B5EF4-FFF2-40B4-BE49-F238E27FC236}">
                <a16:creationId xmlns:a16="http://schemas.microsoft.com/office/drawing/2014/main" id="{FA25D0E6-4A84-5F49-E62E-91C93E2EFD19}"/>
              </a:ext>
            </a:extLst>
          </p:cNvPr>
          <p:cNvSpPr/>
          <p:nvPr/>
        </p:nvSpPr>
        <p:spPr>
          <a:xfrm>
            <a:off x="3240087" y="5436057"/>
            <a:ext cx="3110904" cy="28157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lnSpc>
                <a:spcPct val="125000"/>
              </a:lnSpc>
            </a:pPr>
            <a:r>
              <a:rPr kumimoji="1" lang="ja-JP" altLang="en-US" sz="800" dirty="0">
                <a:solidFill>
                  <a:schemeClr val="tx1"/>
                </a:solidFill>
                <a:latin typeface="ＭＳ 明朝" panose="02020609040205080304" pitchFamily="17" charset="-128"/>
                <a:ea typeface="ＭＳ 明朝" panose="02020609040205080304" pitchFamily="17" charset="-128"/>
              </a:rPr>
              <a:t>ストラクチャー</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実施</a:t>
            </a:r>
            <a:r>
              <a:rPr kumimoji="1" lang="ja-JP" altLang="en-US" sz="800" dirty="0">
                <a:solidFill>
                  <a:schemeClr val="tx1"/>
                </a:solidFill>
                <a:latin typeface="ＭＳ 明朝" panose="02020609040205080304" pitchFamily="17" charset="-128"/>
                <a:ea typeface="ＭＳ 明朝" panose="02020609040205080304" pitchFamily="17" charset="-128"/>
              </a:rPr>
              <a:t>体制を評価 </a:t>
            </a:r>
            <a:r>
              <a:rPr lang="en-US" altLang="ja-JP" sz="800" dirty="0">
                <a:solidFill>
                  <a:schemeClr val="tx1"/>
                </a:solidFill>
                <a:latin typeface="ＭＳ 明朝" panose="02020609040205080304" pitchFamily="17" charset="-128"/>
                <a:ea typeface="ＭＳ 明朝" panose="02020609040205080304" pitchFamily="17" charset="-128"/>
              </a:rPr>
              <a:t>/ </a:t>
            </a:r>
            <a:r>
              <a:rPr lang="ja-JP" altLang="en-US" sz="800" dirty="0">
                <a:solidFill>
                  <a:schemeClr val="tx1"/>
                </a:solidFill>
                <a:latin typeface="ＭＳ 明朝" panose="02020609040205080304" pitchFamily="17" charset="-128"/>
                <a:ea typeface="ＭＳ 明朝" panose="02020609040205080304" pitchFamily="17" charset="-128"/>
              </a:rPr>
              <a:t>プロセス</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実施方法を評価</a:t>
            </a:r>
            <a:endParaRPr lang="en-US" altLang="ja-JP" sz="800" dirty="0">
              <a:solidFill>
                <a:schemeClr val="tx1"/>
              </a:solidFill>
              <a:latin typeface="ＭＳ 明朝" panose="02020609040205080304" pitchFamily="17" charset="-128"/>
              <a:ea typeface="ＭＳ 明朝" panose="02020609040205080304" pitchFamily="17" charset="-128"/>
            </a:endParaRPr>
          </a:p>
        </p:txBody>
      </p:sp>
      <p:graphicFrame>
        <p:nvGraphicFramePr>
          <p:cNvPr id="21" name="表 20">
            <a:extLst>
              <a:ext uri="{FF2B5EF4-FFF2-40B4-BE49-F238E27FC236}">
                <a16:creationId xmlns:a16="http://schemas.microsoft.com/office/drawing/2014/main" id="{C9E3909E-7581-4C03-96AF-201F29D4290A}"/>
              </a:ext>
            </a:extLst>
          </p:cNvPr>
          <p:cNvGraphicFramePr>
            <a:graphicFrameLocks noGrp="1"/>
          </p:cNvGraphicFramePr>
          <p:nvPr>
            <p:extLst>
              <p:ext uri="{D42A27DB-BD31-4B8C-83A1-F6EECF244321}">
                <p14:modId xmlns:p14="http://schemas.microsoft.com/office/powerpoint/2010/main" val="4267403641"/>
              </p:ext>
            </p:extLst>
          </p:nvPr>
        </p:nvGraphicFramePr>
        <p:xfrm>
          <a:off x="165100" y="6347422"/>
          <a:ext cx="1978659" cy="2257026"/>
        </p:xfrm>
        <a:graphic>
          <a:graphicData uri="http://schemas.openxmlformats.org/drawingml/2006/table">
            <a:tbl>
              <a:tblPr/>
              <a:tblGrid>
                <a:gridCol w="684000">
                  <a:extLst>
                    <a:ext uri="{9D8B030D-6E8A-4147-A177-3AD203B41FA5}">
                      <a16:colId xmlns:a16="http://schemas.microsoft.com/office/drawing/2014/main" val="20000"/>
                    </a:ext>
                  </a:extLst>
                </a:gridCol>
                <a:gridCol w="1294659">
                  <a:extLst>
                    <a:ext uri="{9D8B030D-6E8A-4147-A177-3AD203B41FA5}">
                      <a16:colId xmlns:a16="http://schemas.microsoft.com/office/drawing/2014/main" val="20002"/>
                    </a:ext>
                  </a:extLst>
                </a:gridCol>
              </a:tblGrid>
              <a:tr h="2257026">
                <a:tc>
                  <a:txBody>
                    <a:bodyPr/>
                    <a:lstStyle/>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事業全体</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の評価</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nSpc>
                          <a:spcPct val="200000"/>
                        </a:lnSpc>
                      </a:pPr>
                      <a:r>
                        <a:rPr kumimoji="0" lang="en-US" altLang="ja-JP" sz="1200" kern="0" dirty="0">
                          <a:latin typeface="ＭＳ 明朝" panose="02020609040205080304" pitchFamily="17" charset="-128"/>
                          <a:ea typeface="ＭＳ 明朝" panose="02020609040205080304" pitchFamily="17" charset="-128"/>
                        </a:rPr>
                        <a:t>5</a:t>
                      </a:r>
                      <a:r>
                        <a:rPr kumimoji="0" lang="ja-JP" altLang="en-US" sz="1200" kern="0" dirty="0">
                          <a:latin typeface="ＭＳ 明朝" panose="02020609040205080304" pitchFamily="17" charset="-128"/>
                          <a:ea typeface="ＭＳ 明朝" panose="02020609040205080304" pitchFamily="17" charset="-128"/>
                        </a:rPr>
                        <a:t>：目標達成</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4:</a:t>
                      </a:r>
                      <a:r>
                        <a:rPr kumimoji="0" lang="ja-JP" altLang="en-US" sz="1200" kern="0" dirty="0">
                          <a:latin typeface="ＭＳ 明朝" panose="02020609040205080304" pitchFamily="17" charset="-128"/>
                          <a:ea typeface="ＭＳ 明朝" panose="02020609040205080304" pitchFamily="17" charset="-128"/>
                        </a:rPr>
                        <a:t>改善している</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3:</a:t>
                      </a:r>
                      <a:r>
                        <a:rPr kumimoji="0" lang="ja-JP" altLang="en-US" sz="1200" kern="0" dirty="0">
                          <a:latin typeface="ＭＳ 明朝" panose="02020609040205080304" pitchFamily="17" charset="-128"/>
                          <a:ea typeface="ＭＳ 明朝" panose="02020609040205080304" pitchFamily="17" charset="-128"/>
                        </a:rPr>
                        <a:t>横ばい</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2:</a:t>
                      </a:r>
                      <a:r>
                        <a:rPr kumimoji="0" lang="ja-JP" altLang="en-US" sz="1200" kern="0" dirty="0">
                          <a:latin typeface="ＭＳ 明朝" panose="02020609040205080304" pitchFamily="17" charset="-128"/>
                          <a:ea typeface="ＭＳ 明朝" panose="02020609040205080304" pitchFamily="17" charset="-128"/>
                        </a:rPr>
                        <a:t>悪化している</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1:</a:t>
                      </a:r>
                      <a:r>
                        <a:rPr kumimoji="0" lang="ja-JP" altLang="en-US" sz="1200" kern="0" dirty="0">
                          <a:latin typeface="ＭＳ 明朝" panose="02020609040205080304" pitchFamily="17" charset="-128"/>
                          <a:ea typeface="ＭＳ 明朝" panose="02020609040205080304" pitchFamily="17" charset="-128"/>
                        </a:rPr>
                        <a:t>評価できない</a:t>
                      </a:r>
                      <a:endParaRPr lang="ja-JP" altLang="en-US" sz="1600" dirty="0">
                        <a:latin typeface="ＭＳ 明朝" panose="02020609040205080304" pitchFamily="17" charset="-128"/>
                        <a:ea typeface="ＭＳ 明朝" panose="02020609040205080304" pitchFamily="17" charset="-128"/>
                      </a:endParaRPr>
                    </a:p>
                  </a:txBody>
                  <a:tcPr marL="72000" marR="34017" marT="9000" marB="10205"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3" name="楕円 22">
            <a:extLst>
              <a:ext uri="{FF2B5EF4-FFF2-40B4-BE49-F238E27FC236}">
                <a16:creationId xmlns:a16="http://schemas.microsoft.com/office/drawing/2014/main" id="{8C171CD8-64C7-40C8-BBB8-F616304A23E3}"/>
              </a:ext>
            </a:extLst>
          </p:cNvPr>
          <p:cNvSpPr/>
          <p:nvPr/>
        </p:nvSpPr>
        <p:spPr>
          <a:xfrm>
            <a:off x="903199" y="6680780"/>
            <a:ext cx="1008112" cy="30858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4" name="表 23">
            <a:extLst>
              <a:ext uri="{FF2B5EF4-FFF2-40B4-BE49-F238E27FC236}">
                <a16:creationId xmlns:a16="http://schemas.microsoft.com/office/drawing/2014/main" id="{0AEA9A73-4654-4EB2-AB35-082163093FD4}"/>
              </a:ext>
            </a:extLst>
          </p:cNvPr>
          <p:cNvGraphicFramePr>
            <a:graphicFrameLocks noGrp="1"/>
          </p:cNvGraphicFramePr>
          <p:nvPr>
            <p:extLst>
              <p:ext uri="{D42A27DB-BD31-4B8C-83A1-F6EECF244321}">
                <p14:modId xmlns:p14="http://schemas.microsoft.com/office/powerpoint/2010/main" val="1233070815"/>
              </p:ext>
            </p:extLst>
          </p:nvPr>
        </p:nvGraphicFramePr>
        <p:xfrm>
          <a:off x="2231975" y="6347421"/>
          <a:ext cx="4122096" cy="1211181"/>
        </p:xfrm>
        <a:graphic>
          <a:graphicData uri="http://schemas.openxmlformats.org/drawingml/2006/table">
            <a:tbl>
              <a:tblPr/>
              <a:tblGrid>
                <a:gridCol w="864096">
                  <a:extLst>
                    <a:ext uri="{9D8B030D-6E8A-4147-A177-3AD203B41FA5}">
                      <a16:colId xmlns:a16="http://schemas.microsoft.com/office/drawing/2014/main" val="20000"/>
                    </a:ext>
                  </a:extLst>
                </a:gridCol>
                <a:gridCol w="3258000">
                  <a:extLst>
                    <a:ext uri="{9D8B030D-6E8A-4147-A177-3AD203B41FA5}">
                      <a16:colId xmlns:a16="http://schemas.microsoft.com/office/drawing/2014/main" val="20002"/>
                    </a:ext>
                  </a:extLst>
                </a:gridCol>
              </a:tblGrid>
              <a:tr h="1211181">
                <a:tc>
                  <a:txBody>
                    <a:bodyPr/>
                    <a:lstStyle/>
                    <a:p>
                      <a:pPr algn="ctr" fontAlgn="ctr">
                        <a:spcBef>
                          <a:spcPts val="0"/>
                        </a:spcBef>
                        <a:spcAft>
                          <a:spcPts val="600"/>
                        </a:spcAft>
                      </a:pP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考察</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en-US" altLang="ja-JP" sz="12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1200" b="0" i="0" u="none" strike="noStrike" dirty="0">
                          <a:solidFill>
                            <a:srgbClr val="000000"/>
                          </a:solidFill>
                          <a:effectLst/>
                          <a:latin typeface="ＭＳ 明朝" panose="02020609040205080304" pitchFamily="17" charset="-128"/>
                          <a:ea typeface="ＭＳ 明朝" panose="02020609040205080304" pitchFamily="17" charset="-128"/>
                        </a:rPr>
                        <a:t>成功･未達要因</a:t>
                      </a:r>
                      <a:r>
                        <a:rPr lang="en-US" altLang="ja-JP" sz="12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2400"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ct val="120000"/>
                        </a:lnSpc>
                      </a:pP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保険者努力支援制度（取組評価分）後発医薬品の促進等に関する取組の実施状況に適した取り組みを行うことができている。</a:t>
                      </a:r>
                    </a:p>
                    <a:p>
                      <a:pPr marL="0" algn="l" defTabSz="914400" rtl="0" eaLnBrk="1" latinLnBrk="0" hangingPunct="1">
                        <a:lnSpc>
                          <a:spcPct val="120000"/>
                        </a:lnSpc>
                      </a:pP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数量ベースでの普及率は</a:t>
                      </a:r>
                      <a:r>
                        <a:rPr kumimoji="1" lang="en-US" altLang="ja-JP" sz="900" kern="1200" dirty="0">
                          <a:solidFill>
                            <a:schemeClr val="tx1"/>
                          </a:solidFill>
                          <a:latin typeface="ＭＳ 明朝" panose="02020609040205080304" pitchFamily="17" charset="-128"/>
                          <a:ea typeface="ＭＳ 明朝" panose="02020609040205080304" pitchFamily="17" charset="-128"/>
                          <a:cs typeface="+mn-cs"/>
                        </a:rPr>
                        <a:t>80</a:t>
                      </a: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％を超えている。</a:t>
                      </a:r>
                    </a:p>
                    <a:p>
                      <a:pPr marL="0" algn="l" defTabSz="914400" rtl="0" eaLnBrk="1" latinLnBrk="0" hangingPunct="1">
                        <a:lnSpc>
                          <a:spcPct val="120000"/>
                        </a:lnSpc>
                      </a:pP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リフィル処方箋についての周知・啓発を今後の取組課題とする。</a:t>
                      </a:r>
                    </a:p>
                  </a:txBody>
                  <a:tcPr marL="36000" marR="36000" marT="36000" marB="36000">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25" name="表 24">
            <a:extLst>
              <a:ext uri="{FF2B5EF4-FFF2-40B4-BE49-F238E27FC236}">
                <a16:creationId xmlns:a16="http://schemas.microsoft.com/office/drawing/2014/main" id="{BCE27AD0-22EE-47C2-AB32-5478F17B5FA4}"/>
              </a:ext>
            </a:extLst>
          </p:cNvPr>
          <p:cNvGraphicFramePr>
            <a:graphicFrameLocks noGrp="1"/>
          </p:cNvGraphicFramePr>
          <p:nvPr>
            <p:extLst>
              <p:ext uri="{D42A27DB-BD31-4B8C-83A1-F6EECF244321}">
                <p14:modId xmlns:p14="http://schemas.microsoft.com/office/powerpoint/2010/main" val="3582784308"/>
              </p:ext>
            </p:extLst>
          </p:nvPr>
        </p:nvGraphicFramePr>
        <p:xfrm>
          <a:off x="2231975" y="7616884"/>
          <a:ext cx="4122096" cy="987564"/>
        </p:xfrm>
        <a:graphic>
          <a:graphicData uri="http://schemas.openxmlformats.org/drawingml/2006/table">
            <a:tbl>
              <a:tblPr/>
              <a:tblGrid>
                <a:gridCol w="864096">
                  <a:extLst>
                    <a:ext uri="{9D8B030D-6E8A-4147-A177-3AD203B41FA5}">
                      <a16:colId xmlns:a16="http://schemas.microsoft.com/office/drawing/2014/main" val="20000"/>
                    </a:ext>
                  </a:extLst>
                </a:gridCol>
                <a:gridCol w="3258000">
                  <a:extLst>
                    <a:ext uri="{9D8B030D-6E8A-4147-A177-3AD203B41FA5}">
                      <a16:colId xmlns:a16="http://schemas.microsoft.com/office/drawing/2014/main" val="20002"/>
                    </a:ext>
                  </a:extLst>
                </a:gridCol>
              </a:tblGrid>
              <a:tr h="987564">
                <a:tc>
                  <a:txBody>
                    <a:bodyPr/>
                    <a:lstStyle/>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今後の</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方向性</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2400"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nSpc>
                          <a:spcPct val="120000"/>
                        </a:lnSpc>
                      </a:pPr>
                      <a:r>
                        <a:rPr lang="ja-JP" altLang="en-US" sz="900" dirty="0">
                          <a:latin typeface="ＭＳ 明朝" panose="02020609040205080304" pitchFamily="17" charset="-128"/>
                          <a:ea typeface="ＭＳ 明朝" panose="02020609040205080304" pitchFamily="17" charset="-128"/>
                        </a:rPr>
                        <a:t>継続して実施する。</a:t>
                      </a:r>
                    </a:p>
                    <a:p>
                      <a:pPr>
                        <a:lnSpc>
                          <a:spcPct val="120000"/>
                        </a:lnSpc>
                      </a:pPr>
                      <a:r>
                        <a:rPr lang="ja-JP" altLang="en-US" sz="900" dirty="0">
                          <a:latin typeface="ＭＳ 明朝" panose="02020609040205080304" pitchFamily="17" charset="-128"/>
                          <a:ea typeface="ＭＳ 明朝" panose="02020609040205080304" pitchFamily="17" charset="-128"/>
                        </a:rPr>
                        <a:t>（第</a:t>
                      </a:r>
                      <a:r>
                        <a:rPr lang="en-US" altLang="ja-JP" sz="900" dirty="0">
                          <a:latin typeface="ＭＳ 明朝" panose="02020609040205080304" pitchFamily="17" charset="-128"/>
                          <a:ea typeface="ＭＳ 明朝" panose="02020609040205080304" pitchFamily="17" charset="-128"/>
                        </a:rPr>
                        <a:t>3</a:t>
                      </a:r>
                      <a:r>
                        <a:rPr lang="ja-JP" altLang="en-US" sz="900" dirty="0">
                          <a:latin typeface="ＭＳ 明朝" panose="02020609040205080304" pitchFamily="17" charset="-128"/>
                          <a:ea typeface="ＭＳ 明朝" panose="02020609040205080304" pitchFamily="17" charset="-128"/>
                        </a:rPr>
                        <a:t>期データヘルス計画において県の定める標準化指標内、医療費適正化、後発医薬品使用率に資する）</a:t>
                      </a:r>
                    </a:p>
                  </a:txBody>
                  <a:tcPr marL="36000" marR="36000" marT="36000" marB="36000">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8" name="タイトル 1">
            <a:extLst>
              <a:ext uri="{FF2B5EF4-FFF2-40B4-BE49-F238E27FC236}">
                <a16:creationId xmlns:a16="http://schemas.microsoft.com/office/drawing/2014/main" id="{780BCAB6-FF89-4DEA-B846-3010B48780D1}"/>
              </a:ext>
            </a:extLst>
          </p:cNvPr>
          <p:cNvSpPr txBox="1">
            <a:spLocks noChangeAspect="1"/>
          </p:cNvSpPr>
          <p:nvPr/>
        </p:nvSpPr>
        <p:spPr>
          <a:xfrm>
            <a:off x="166045" y="5462667"/>
            <a:ext cx="6238800" cy="261461"/>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en-US" altLang="ja-JP" sz="1050" dirty="0">
                <a:latin typeface="ＭＳ 明朝" panose="02020609040205080304" pitchFamily="17" charset="-128"/>
                <a:ea typeface="ＭＳ 明朝" panose="02020609040205080304" pitchFamily="17" charset="-128"/>
                <a:cs typeface="+mj-cs"/>
              </a:rPr>
              <a:t> </a:t>
            </a:r>
          </a:p>
        </p:txBody>
      </p:sp>
      <p:graphicFrame>
        <p:nvGraphicFramePr>
          <p:cNvPr id="19" name="表 18">
            <a:extLst>
              <a:ext uri="{FF2B5EF4-FFF2-40B4-BE49-F238E27FC236}">
                <a16:creationId xmlns:a16="http://schemas.microsoft.com/office/drawing/2014/main" id="{62323A0D-DDDA-4524-B4F0-6CDAA1B2C5ED}"/>
              </a:ext>
            </a:extLst>
          </p:cNvPr>
          <p:cNvGraphicFramePr>
            <a:graphicFrameLocks noGrp="1"/>
          </p:cNvGraphicFramePr>
          <p:nvPr>
            <p:extLst>
              <p:ext uri="{D42A27DB-BD31-4B8C-83A1-F6EECF244321}">
                <p14:modId xmlns:p14="http://schemas.microsoft.com/office/powerpoint/2010/main" val="2241172251"/>
              </p:ext>
            </p:extLst>
          </p:nvPr>
        </p:nvGraphicFramePr>
        <p:xfrm>
          <a:off x="162793" y="4464080"/>
          <a:ext cx="6192000" cy="828000"/>
        </p:xfrm>
        <a:graphic>
          <a:graphicData uri="http://schemas.openxmlformats.org/drawingml/2006/table">
            <a:tbl>
              <a:tblPr/>
              <a:tblGrid>
                <a:gridCol w="648000">
                  <a:extLst>
                    <a:ext uri="{9D8B030D-6E8A-4147-A177-3AD203B41FA5}">
                      <a16:colId xmlns:a16="http://schemas.microsoft.com/office/drawing/2014/main" val="20000"/>
                    </a:ext>
                  </a:extLst>
                </a:gridCol>
                <a:gridCol w="792000">
                  <a:extLst>
                    <a:ext uri="{9D8B030D-6E8A-4147-A177-3AD203B41FA5}">
                      <a16:colId xmlns:a16="http://schemas.microsoft.com/office/drawing/2014/main" val="245322609"/>
                    </a:ext>
                  </a:extLst>
                </a:gridCol>
                <a:gridCol w="792000">
                  <a:extLst>
                    <a:ext uri="{9D8B030D-6E8A-4147-A177-3AD203B41FA5}">
                      <a16:colId xmlns:a16="http://schemas.microsoft.com/office/drawing/2014/main" val="20001"/>
                    </a:ext>
                  </a:extLst>
                </a:gridCol>
                <a:gridCol w="792000">
                  <a:extLst>
                    <a:ext uri="{9D8B030D-6E8A-4147-A177-3AD203B41FA5}">
                      <a16:colId xmlns:a16="http://schemas.microsoft.com/office/drawing/2014/main" val="20002"/>
                    </a:ext>
                  </a:extLst>
                </a:gridCol>
                <a:gridCol w="792000">
                  <a:extLst>
                    <a:ext uri="{9D8B030D-6E8A-4147-A177-3AD203B41FA5}">
                      <a16:colId xmlns:a16="http://schemas.microsoft.com/office/drawing/2014/main" val="20003"/>
                    </a:ext>
                  </a:extLst>
                </a:gridCol>
                <a:gridCol w="792000">
                  <a:extLst>
                    <a:ext uri="{9D8B030D-6E8A-4147-A177-3AD203B41FA5}">
                      <a16:colId xmlns:a16="http://schemas.microsoft.com/office/drawing/2014/main" val="881114496"/>
                    </a:ext>
                  </a:extLst>
                </a:gridCol>
                <a:gridCol w="792000">
                  <a:extLst>
                    <a:ext uri="{9D8B030D-6E8A-4147-A177-3AD203B41FA5}">
                      <a16:colId xmlns:a16="http://schemas.microsoft.com/office/drawing/2014/main" val="378542291"/>
                    </a:ext>
                  </a:extLst>
                </a:gridCol>
                <a:gridCol w="792000">
                  <a:extLst>
                    <a:ext uri="{9D8B030D-6E8A-4147-A177-3AD203B41FA5}">
                      <a16:colId xmlns:a16="http://schemas.microsoft.com/office/drawing/2014/main" val="1290694854"/>
                    </a:ext>
                  </a:extLst>
                </a:gridCol>
              </a:tblGrid>
              <a:tr h="324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marL="0" marR="0" lvl="0" indent="0" algn="ctr" defTabSz="914400" rtl="0" eaLnBrk="1" fontAlgn="ctr" latinLnBrk="0" hangingPunct="1">
                        <a:lnSpc>
                          <a:spcPct val="8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計画策定時点</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80000"/>
                        </a:lnSpc>
                        <a:spcBef>
                          <a:spcPts val="0"/>
                        </a:spcBef>
                        <a:spcAft>
                          <a:spcPts val="0"/>
                        </a:spcAft>
                        <a:buClrTx/>
                        <a:buSzTx/>
                        <a:buFontTx/>
                        <a:buNone/>
                        <a:tabLst/>
                        <a:defRPr/>
                      </a:pPr>
                      <a:r>
                        <a:rPr lang="en-US" altLang="ja-JP" sz="850" b="0" i="0" u="none" strike="noStrike" dirty="0">
                          <a:solidFill>
                            <a:srgbClr val="000000"/>
                          </a:solidFill>
                          <a:effectLst/>
                          <a:latin typeface="ＭＳ 明朝" panose="02020609040205080304" pitchFamily="17" charset="-128"/>
                          <a:ea typeface="ＭＳ 明朝" panose="02020609040205080304" pitchFamily="17" charset="-128"/>
                        </a:rPr>
                        <a:t>2016</a:t>
                      </a:r>
                      <a:r>
                        <a:rPr lang="ja-JP" altLang="en-US" sz="850" b="0" i="0" u="none" strike="noStrike" dirty="0">
                          <a:solidFill>
                            <a:srgbClr val="000000"/>
                          </a:solidFill>
                          <a:effectLst/>
                          <a:latin typeface="ＭＳ 明朝" panose="02020609040205080304" pitchFamily="17" charset="-128"/>
                          <a:ea typeface="ＭＳ 明朝" panose="02020609040205080304" pitchFamily="17" charset="-128"/>
                        </a:rPr>
                        <a:t>年度</a:t>
                      </a:r>
                      <a:r>
                        <a:rPr lang="en-US" altLang="ja-JP" sz="850" b="0" i="0" u="none" strike="noStrike" dirty="0">
                          <a:solidFill>
                            <a:srgbClr val="000000"/>
                          </a:solidFill>
                          <a:effectLst/>
                          <a:latin typeface="ＭＳ 明朝" panose="02020609040205080304" pitchFamily="17" charset="-128"/>
                          <a:ea typeface="ＭＳ 明朝" panose="02020609040205080304" pitchFamily="17" charset="-128"/>
                        </a:rPr>
                        <a:t>(H28)</a:t>
                      </a:r>
                    </a:p>
                  </a:txBody>
                  <a:tcPr marL="18000" marR="18000" marT="9000" marB="1020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2018</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(H30)</a:t>
                      </a:r>
                    </a:p>
                  </a:txBody>
                  <a:tcPr marL="34017" marR="34017" marT="9000" marB="10205"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2019</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(H31)</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(R2)</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2021</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(R3)</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2023</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(R5)</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0000"/>
                  </a:ext>
                </a:extLst>
              </a:tr>
              <a:tr h="252000">
                <a:tc>
                  <a:txBody>
                    <a:bodyPr/>
                    <a:lstStyle/>
                    <a:p>
                      <a:pPr algn="l" fontAlgn="ct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目標値</a:t>
                      </a:r>
                      <a:r>
                        <a:rPr lang="en-US" altLang="zh-TW" sz="900" b="0" i="0" u="none" strike="noStrike" dirty="0">
                          <a:solidFill>
                            <a:schemeClr val="tx1"/>
                          </a:solidFill>
                          <a:effectLst/>
                          <a:latin typeface="ＭＳ 明朝" panose="02020609040205080304" pitchFamily="17" charset="-128"/>
                          <a:ea typeface="ＭＳ 明朝" panose="02020609040205080304" pitchFamily="17" charset="-128"/>
                        </a:rPr>
                        <a:t> </a:t>
                      </a:r>
                      <a:endParaRPr lang="zh-TW"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solidFill>
                      <a:srgbClr val="B7DEE8"/>
                    </a:solidFill>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年</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2</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年</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2</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年</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2</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年</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2</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年</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2</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年</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2</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extLst>
                  <a:ext uri="{0D108BD9-81ED-4DB2-BD59-A6C34878D82A}">
                    <a16:rowId xmlns:a16="http://schemas.microsoft.com/office/drawing/2014/main" val="49318003"/>
                  </a:ext>
                </a:extLst>
              </a:tr>
              <a:tr h="252000">
                <a:tc>
                  <a:txBody>
                    <a:bodyPr/>
                    <a:lstStyle/>
                    <a:p>
                      <a:pPr algn="l" fontAlgn="ct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達成状況</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solidFill>
                      <a:srgbClr val="B7DEE8"/>
                    </a:solid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年</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2</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年</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2</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年</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2</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年</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2</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年</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2</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extLst>
                  <a:ext uri="{0D108BD9-81ED-4DB2-BD59-A6C34878D82A}">
                    <a16:rowId xmlns:a16="http://schemas.microsoft.com/office/drawing/2014/main" val="10001"/>
                  </a:ext>
                </a:extLst>
              </a:tr>
            </a:tbl>
          </a:graphicData>
        </a:graphic>
      </p:graphicFrame>
      <p:sp>
        <p:nvSpPr>
          <p:cNvPr id="20" name="タイトル 1">
            <a:extLst>
              <a:ext uri="{FF2B5EF4-FFF2-40B4-BE49-F238E27FC236}">
                <a16:creationId xmlns:a16="http://schemas.microsoft.com/office/drawing/2014/main" id="{141D744A-4D4C-4098-9D39-98E663EA672E}"/>
              </a:ext>
            </a:extLst>
          </p:cNvPr>
          <p:cNvSpPr txBox="1">
            <a:spLocks noChangeAspect="1"/>
          </p:cNvSpPr>
          <p:nvPr/>
        </p:nvSpPr>
        <p:spPr>
          <a:xfrm>
            <a:off x="162793" y="4186857"/>
            <a:ext cx="6238800" cy="261461"/>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ja-JP" altLang="en-US" sz="1050" dirty="0">
                <a:latin typeface="ＭＳ 明朝" panose="02020609040205080304" pitchFamily="17" charset="-128"/>
                <a:ea typeface="ＭＳ 明朝" panose="02020609040205080304" pitchFamily="17" charset="-128"/>
                <a:cs typeface="+mj-cs"/>
              </a:rPr>
              <a:t>ジェネリック医薬品差額通知発送</a:t>
            </a:r>
            <a:endParaRPr lang="en-US" altLang="ja-JP" sz="1050" dirty="0">
              <a:latin typeface="ＭＳ 明朝" panose="02020609040205080304" pitchFamily="17" charset="-128"/>
              <a:ea typeface="ＭＳ 明朝" panose="02020609040205080304" pitchFamily="17" charset="-128"/>
              <a:cs typeface="+mj-cs"/>
            </a:endParaRPr>
          </a:p>
        </p:txBody>
      </p:sp>
    </p:spTree>
    <p:extLst>
      <p:ext uri="{BB962C8B-B14F-4D97-AF65-F5344CB8AC3E}">
        <p14:creationId xmlns:p14="http://schemas.microsoft.com/office/powerpoint/2010/main" val="2885354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noChangeAspect="1"/>
          </p:cNvSpPr>
          <p:nvPr/>
        </p:nvSpPr>
        <p:spPr>
          <a:xfrm>
            <a:off x="205270" y="360494"/>
            <a:ext cx="6238800" cy="319553"/>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ja-JP" altLang="en-US" sz="1400" b="1" u="sng" dirty="0">
                <a:latin typeface="ＭＳ 明朝" panose="02020609040205080304" pitchFamily="17" charset="-128"/>
                <a:ea typeface="ＭＳ 明朝" panose="02020609040205080304" pitchFamily="17" charset="-128"/>
                <a:cs typeface="+mj-cs"/>
              </a:rPr>
              <a:t>広報活動 </a:t>
            </a:r>
            <a:endParaRPr lang="en-US" altLang="ja-JP" sz="1400" b="1" u="sng" dirty="0">
              <a:latin typeface="ＭＳ 明朝" panose="02020609040205080304" pitchFamily="17" charset="-128"/>
              <a:ea typeface="ＭＳ 明朝" panose="02020609040205080304" pitchFamily="17" charset="-128"/>
              <a:cs typeface="+mj-cs"/>
            </a:endParaRPr>
          </a:p>
        </p:txBody>
      </p:sp>
      <p:graphicFrame>
        <p:nvGraphicFramePr>
          <p:cNvPr id="13" name="表 12"/>
          <p:cNvGraphicFramePr>
            <a:graphicFrameLocks noGrp="1"/>
          </p:cNvGraphicFramePr>
          <p:nvPr>
            <p:extLst>
              <p:ext uri="{D42A27DB-BD31-4B8C-83A1-F6EECF244321}">
                <p14:modId xmlns:p14="http://schemas.microsoft.com/office/powerpoint/2010/main" val="2815550980"/>
              </p:ext>
            </p:extLst>
          </p:nvPr>
        </p:nvGraphicFramePr>
        <p:xfrm>
          <a:off x="165100" y="3529876"/>
          <a:ext cx="6192000" cy="828000"/>
        </p:xfrm>
        <a:graphic>
          <a:graphicData uri="http://schemas.openxmlformats.org/drawingml/2006/table">
            <a:tbl>
              <a:tblPr/>
              <a:tblGrid>
                <a:gridCol w="648000">
                  <a:extLst>
                    <a:ext uri="{9D8B030D-6E8A-4147-A177-3AD203B41FA5}">
                      <a16:colId xmlns:a16="http://schemas.microsoft.com/office/drawing/2014/main" val="20000"/>
                    </a:ext>
                  </a:extLst>
                </a:gridCol>
                <a:gridCol w="792000">
                  <a:extLst>
                    <a:ext uri="{9D8B030D-6E8A-4147-A177-3AD203B41FA5}">
                      <a16:colId xmlns:a16="http://schemas.microsoft.com/office/drawing/2014/main" val="245322609"/>
                    </a:ext>
                  </a:extLst>
                </a:gridCol>
                <a:gridCol w="792000">
                  <a:extLst>
                    <a:ext uri="{9D8B030D-6E8A-4147-A177-3AD203B41FA5}">
                      <a16:colId xmlns:a16="http://schemas.microsoft.com/office/drawing/2014/main" val="20001"/>
                    </a:ext>
                  </a:extLst>
                </a:gridCol>
                <a:gridCol w="792000">
                  <a:extLst>
                    <a:ext uri="{9D8B030D-6E8A-4147-A177-3AD203B41FA5}">
                      <a16:colId xmlns:a16="http://schemas.microsoft.com/office/drawing/2014/main" val="20002"/>
                    </a:ext>
                  </a:extLst>
                </a:gridCol>
                <a:gridCol w="792000">
                  <a:extLst>
                    <a:ext uri="{9D8B030D-6E8A-4147-A177-3AD203B41FA5}">
                      <a16:colId xmlns:a16="http://schemas.microsoft.com/office/drawing/2014/main" val="20003"/>
                    </a:ext>
                  </a:extLst>
                </a:gridCol>
                <a:gridCol w="792000">
                  <a:extLst>
                    <a:ext uri="{9D8B030D-6E8A-4147-A177-3AD203B41FA5}">
                      <a16:colId xmlns:a16="http://schemas.microsoft.com/office/drawing/2014/main" val="881114496"/>
                    </a:ext>
                  </a:extLst>
                </a:gridCol>
                <a:gridCol w="792000">
                  <a:extLst>
                    <a:ext uri="{9D8B030D-6E8A-4147-A177-3AD203B41FA5}">
                      <a16:colId xmlns:a16="http://schemas.microsoft.com/office/drawing/2014/main" val="378542291"/>
                    </a:ext>
                  </a:extLst>
                </a:gridCol>
                <a:gridCol w="792000">
                  <a:extLst>
                    <a:ext uri="{9D8B030D-6E8A-4147-A177-3AD203B41FA5}">
                      <a16:colId xmlns:a16="http://schemas.microsoft.com/office/drawing/2014/main" val="1290694854"/>
                    </a:ext>
                  </a:extLst>
                </a:gridCol>
              </a:tblGrid>
              <a:tr h="324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marL="0" marR="0" lvl="0" indent="0" algn="ctr" defTabSz="914400" rtl="0" eaLnBrk="1" fontAlgn="ctr" latinLnBrk="0" hangingPunct="1">
                        <a:lnSpc>
                          <a:spcPct val="8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計画策定時点</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80000"/>
                        </a:lnSpc>
                        <a:spcBef>
                          <a:spcPts val="0"/>
                        </a:spcBef>
                        <a:spcAft>
                          <a:spcPts val="0"/>
                        </a:spcAft>
                        <a:buClrTx/>
                        <a:buSzTx/>
                        <a:buFontTx/>
                        <a:buNone/>
                        <a:tabLst/>
                        <a:defRPr/>
                      </a:pPr>
                      <a:r>
                        <a:rPr lang="en-US" altLang="ja-JP" sz="850" b="0" i="0" u="none" strike="noStrike" dirty="0">
                          <a:solidFill>
                            <a:srgbClr val="000000"/>
                          </a:solidFill>
                          <a:effectLst/>
                          <a:latin typeface="ＭＳ 明朝" panose="02020609040205080304" pitchFamily="17" charset="-128"/>
                          <a:ea typeface="ＭＳ 明朝" panose="02020609040205080304" pitchFamily="17" charset="-128"/>
                        </a:rPr>
                        <a:t>2016</a:t>
                      </a:r>
                      <a:r>
                        <a:rPr lang="ja-JP" altLang="en-US" sz="850" b="0" i="0" u="none" strike="noStrike" dirty="0">
                          <a:solidFill>
                            <a:srgbClr val="000000"/>
                          </a:solidFill>
                          <a:effectLst/>
                          <a:latin typeface="ＭＳ 明朝" panose="02020609040205080304" pitchFamily="17" charset="-128"/>
                          <a:ea typeface="ＭＳ 明朝" panose="02020609040205080304" pitchFamily="17" charset="-128"/>
                        </a:rPr>
                        <a:t>年度</a:t>
                      </a:r>
                      <a:r>
                        <a:rPr lang="en-US" altLang="ja-JP" sz="850" b="0" i="0" u="none" strike="noStrike" dirty="0">
                          <a:solidFill>
                            <a:srgbClr val="000000"/>
                          </a:solidFill>
                          <a:effectLst/>
                          <a:latin typeface="ＭＳ 明朝" panose="02020609040205080304" pitchFamily="17" charset="-128"/>
                          <a:ea typeface="ＭＳ 明朝" panose="02020609040205080304" pitchFamily="17" charset="-128"/>
                        </a:rPr>
                        <a:t>(H28)</a:t>
                      </a:r>
                    </a:p>
                  </a:txBody>
                  <a:tcPr marL="18000" marR="18000" marT="9000" marB="1020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2018</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(H30)</a:t>
                      </a:r>
                    </a:p>
                  </a:txBody>
                  <a:tcPr marL="34017" marR="34017" marT="9000" marB="10205"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2019</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(H31)</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(R2)</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2021</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(R3)</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2023</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(R5)</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0000"/>
                  </a:ext>
                </a:extLst>
              </a:tr>
              <a:tr h="252000">
                <a:tc>
                  <a:txBody>
                    <a:bodyPr/>
                    <a:lstStyle/>
                    <a:p>
                      <a:pPr algn="l" fontAlgn="ct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目標値</a:t>
                      </a:r>
                      <a:r>
                        <a:rPr lang="en-US" altLang="zh-TW" sz="900" b="0" i="0" u="none" strike="noStrike" dirty="0">
                          <a:solidFill>
                            <a:schemeClr val="tx1"/>
                          </a:solidFill>
                          <a:effectLst/>
                          <a:latin typeface="ＭＳ 明朝" panose="02020609040205080304" pitchFamily="17" charset="-128"/>
                          <a:ea typeface="ＭＳ 明朝" panose="02020609040205080304" pitchFamily="17" charset="-128"/>
                        </a:rPr>
                        <a:t> </a:t>
                      </a:r>
                      <a:endParaRPr lang="zh-TW"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solidFill>
                      <a:srgbClr val="B7DEE8"/>
                    </a:solidFill>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extLst>
                  <a:ext uri="{0D108BD9-81ED-4DB2-BD59-A6C34878D82A}">
                    <a16:rowId xmlns:a16="http://schemas.microsoft.com/office/drawing/2014/main" val="49318003"/>
                  </a:ext>
                </a:extLst>
              </a:tr>
              <a:tr h="252000">
                <a:tc>
                  <a:txBody>
                    <a:bodyPr/>
                    <a:lstStyle/>
                    <a:p>
                      <a:pPr algn="l" fontAlgn="ct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達成状況</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solidFill>
                      <a:srgbClr val="B7DEE8"/>
                    </a:solid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実施済</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実施済</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実施済</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実施済</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実施済</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実施済</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extLst>
                  <a:ext uri="{0D108BD9-81ED-4DB2-BD59-A6C34878D82A}">
                    <a16:rowId xmlns:a16="http://schemas.microsoft.com/office/drawing/2014/main" val="10001"/>
                  </a:ext>
                </a:extLst>
              </a:tr>
            </a:tbl>
          </a:graphicData>
        </a:graphic>
      </p:graphicFrame>
      <p:sp>
        <p:nvSpPr>
          <p:cNvPr id="2" name="スライド番号プレースホルダー 1">
            <a:extLst>
              <a:ext uri="{FF2B5EF4-FFF2-40B4-BE49-F238E27FC236}">
                <a16:creationId xmlns:a16="http://schemas.microsoft.com/office/drawing/2014/main" id="{87CEEF89-609E-DE00-B30B-C058CA8AB2BD}"/>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33</a:t>
            </a:fld>
            <a:endParaRPr lang="ja-JP" altLang="en-US" dirty="0">
              <a:latin typeface="ＭＳ 明朝" panose="02020609040205080304" pitchFamily="17" charset="-128"/>
              <a:ea typeface="ＭＳ 明朝" panose="02020609040205080304" pitchFamily="17" charset="-128"/>
            </a:endParaRPr>
          </a:p>
        </p:txBody>
      </p:sp>
      <p:graphicFrame>
        <p:nvGraphicFramePr>
          <p:cNvPr id="3" name="表 3">
            <a:extLst>
              <a:ext uri="{FF2B5EF4-FFF2-40B4-BE49-F238E27FC236}">
                <a16:creationId xmlns:a16="http://schemas.microsoft.com/office/drawing/2014/main" id="{EA1E015D-EEC1-5F4A-7344-EE118E30072F}"/>
              </a:ext>
            </a:extLst>
          </p:cNvPr>
          <p:cNvGraphicFramePr>
            <a:graphicFrameLocks noGrp="1"/>
          </p:cNvGraphicFramePr>
          <p:nvPr>
            <p:extLst>
              <p:ext uri="{D42A27DB-BD31-4B8C-83A1-F6EECF244321}">
                <p14:modId xmlns:p14="http://schemas.microsoft.com/office/powerpoint/2010/main" val="82250169"/>
              </p:ext>
            </p:extLst>
          </p:nvPr>
        </p:nvGraphicFramePr>
        <p:xfrm>
          <a:off x="165100" y="1077898"/>
          <a:ext cx="6190573" cy="1685780"/>
        </p:xfrm>
        <a:graphic>
          <a:graphicData uri="http://schemas.openxmlformats.org/drawingml/2006/table">
            <a:tbl>
              <a:tblPr firstRow="1" bandRow="1">
                <a:tableStyleId>{5C22544A-7EE6-4342-B048-85BDC9FD1C3A}</a:tableStyleId>
              </a:tblPr>
              <a:tblGrid>
                <a:gridCol w="1150573">
                  <a:extLst>
                    <a:ext uri="{9D8B030D-6E8A-4147-A177-3AD203B41FA5}">
                      <a16:colId xmlns:a16="http://schemas.microsoft.com/office/drawing/2014/main" val="1478241689"/>
                    </a:ext>
                  </a:extLst>
                </a:gridCol>
                <a:gridCol w="5040000">
                  <a:extLst>
                    <a:ext uri="{9D8B030D-6E8A-4147-A177-3AD203B41FA5}">
                      <a16:colId xmlns:a16="http://schemas.microsoft.com/office/drawing/2014/main" val="70025591"/>
                    </a:ext>
                  </a:extLst>
                </a:gridCol>
              </a:tblGrid>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事業目的</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健康及び医療に関する知識の普及及び意識の高揚を図るため、広報や国保だより</a:t>
                      </a:r>
                      <a:r>
                        <a:rPr kumimoji="1" lang="ja-JP" altLang="en-US" sz="1050" b="0" strike="noStrike" dirty="0">
                          <a:solidFill>
                            <a:schemeClr val="tx1"/>
                          </a:solidFill>
                          <a:latin typeface="ＭＳ 明朝" panose="02020609040205080304" pitchFamily="17" charset="-128"/>
                          <a:ea typeface="ＭＳ 明朝" panose="02020609040205080304" pitchFamily="17" charset="-128"/>
                        </a:rPr>
                        <a:t>を</a:t>
                      </a:r>
                      <a:r>
                        <a:rPr kumimoji="1" lang="ja-JP" altLang="en-US" sz="1050" b="0" dirty="0">
                          <a:solidFill>
                            <a:schemeClr val="tx1"/>
                          </a:solidFill>
                          <a:latin typeface="ＭＳ 明朝" panose="02020609040205080304" pitchFamily="17" charset="-128"/>
                          <a:ea typeface="ＭＳ 明朝" panose="02020609040205080304" pitchFamily="17" charset="-128"/>
                        </a:rPr>
                        <a:t>発行し啓蒙を図る。</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3851816"/>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対象者</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被保険者 及び 全市民</a:t>
                      </a:r>
                      <a:endParaRPr kumimoji="1" lang="en-US" altLang="ja-JP" sz="105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2065039"/>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事業実施年度</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平成</a:t>
                      </a:r>
                      <a:r>
                        <a:rPr kumimoji="1" lang="en-US" altLang="ja-JP" sz="1050" b="0" dirty="0">
                          <a:solidFill>
                            <a:schemeClr val="tx1"/>
                          </a:solidFill>
                          <a:latin typeface="ＭＳ 明朝" panose="02020609040205080304" pitchFamily="17" charset="-128"/>
                          <a:ea typeface="ＭＳ 明朝" panose="02020609040205080304" pitchFamily="17" charset="-128"/>
                        </a:rPr>
                        <a:t>30</a:t>
                      </a:r>
                      <a:r>
                        <a:rPr kumimoji="1" lang="ja-JP" altLang="en-US" sz="1050" b="0" dirty="0">
                          <a:solidFill>
                            <a:schemeClr val="tx1"/>
                          </a:solidFill>
                          <a:latin typeface="ＭＳ 明朝" panose="02020609040205080304" pitchFamily="17" charset="-128"/>
                          <a:ea typeface="ＭＳ 明朝" panose="02020609040205080304" pitchFamily="17" charset="-128"/>
                        </a:rPr>
                        <a:t>年度～令和</a:t>
                      </a:r>
                      <a:r>
                        <a:rPr kumimoji="1" lang="en-US" altLang="ja-JP" sz="1050" b="0" dirty="0">
                          <a:solidFill>
                            <a:schemeClr val="tx1"/>
                          </a:solidFill>
                          <a:latin typeface="ＭＳ 明朝" panose="02020609040205080304" pitchFamily="17" charset="-128"/>
                          <a:ea typeface="ＭＳ 明朝" panose="02020609040205080304" pitchFamily="17" charset="-128"/>
                        </a:rPr>
                        <a:t>5</a:t>
                      </a:r>
                      <a:r>
                        <a:rPr kumimoji="1" lang="ja-JP" altLang="en-US" sz="1050" b="0" dirty="0">
                          <a:solidFill>
                            <a:schemeClr val="tx1"/>
                          </a:solidFill>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7412915"/>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実施内容</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marL="0" indent="0" defTabSz="864017" fontAlgn="ctr">
                        <a:defRPr/>
                      </a:pPr>
                      <a:r>
                        <a:rPr lang="ja-JP" altLang="en-US" sz="1050" b="0" dirty="0">
                          <a:solidFill>
                            <a:schemeClr val="tx1"/>
                          </a:solidFill>
                          <a:latin typeface="ＭＳ 明朝" panose="02020609040205080304" pitchFamily="17" charset="-128"/>
                          <a:ea typeface="ＭＳ 明朝" panose="02020609040205080304" pitchFamily="17" charset="-128"/>
                        </a:rPr>
                        <a:t>年</a:t>
                      </a:r>
                      <a:r>
                        <a:rPr lang="en-US" altLang="ja-JP" sz="1050" b="0" dirty="0">
                          <a:solidFill>
                            <a:schemeClr val="tx1"/>
                          </a:solidFill>
                          <a:latin typeface="ＭＳ 明朝" panose="02020609040205080304" pitchFamily="17" charset="-128"/>
                          <a:ea typeface="ＭＳ 明朝" panose="02020609040205080304" pitchFamily="17" charset="-128"/>
                        </a:rPr>
                        <a:t>1</a:t>
                      </a:r>
                      <a:r>
                        <a:rPr lang="ja-JP" altLang="en-US" sz="1050" b="0" dirty="0">
                          <a:solidFill>
                            <a:schemeClr val="tx1"/>
                          </a:solidFill>
                          <a:latin typeface="ＭＳ 明朝" panose="02020609040205080304" pitchFamily="17" charset="-128"/>
                          <a:ea typeface="ＭＳ 明朝" panose="02020609040205080304" pitchFamily="17" charset="-128"/>
                        </a:rPr>
                        <a:t>回「国保だより」を全世帯へ配布（国保制度周知、直診診療所紹介）</a:t>
                      </a:r>
                    </a:p>
                    <a:p>
                      <a:pPr marL="0" indent="0" defTabSz="864017" fontAlgn="ctr">
                        <a:defRPr/>
                      </a:pPr>
                      <a:r>
                        <a:rPr lang="ja-JP" altLang="en-US" sz="1050" b="0" dirty="0">
                          <a:solidFill>
                            <a:schemeClr val="tx1"/>
                          </a:solidFill>
                          <a:latin typeface="ＭＳ 明朝" panose="02020609040205080304" pitchFamily="17" charset="-128"/>
                          <a:ea typeface="ＭＳ 明朝" panose="02020609040205080304" pitchFamily="17" charset="-128"/>
                        </a:rPr>
                        <a:t>特定健診日程・勧奨及び国保事業周知を目的に適宜広報に掲載</a:t>
                      </a:r>
                    </a:p>
                    <a:p>
                      <a:pPr marL="0" indent="0" defTabSz="864017" fontAlgn="ctr">
                        <a:defRPr/>
                      </a:pPr>
                      <a:r>
                        <a:rPr lang="ja-JP" altLang="en-US" sz="1050" b="0" dirty="0">
                          <a:solidFill>
                            <a:schemeClr val="tx1"/>
                          </a:solidFill>
                          <a:latin typeface="ＭＳ 明朝" panose="02020609040205080304" pitchFamily="17" charset="-128"/>
                          <a:ea typeface="ＭＳ 明朝" panose="02020609040205080304" pitchFamily="17" charset="-128"/>
                        </a:rPr>
                        <a:t>保険証更新時に合わせパンフレット送付 </a:t>
                      </a:r>
                      <a:endParaRPr lang="en-US" altLang="ja-JP" sz="105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6961231"/>
                  </a:ext>
                </a:extLst>
              </a:tr>
            </a:tbl>
          </a:graphicData>
        </a:graphic>
      </p:graphicFrame>
      <p:graphicFrame>
        <p:nvGraphicFramePr>
          <p:cNvPr id="4" name="表 3">
            <a:extLst>
              <a:ext uri="{FF2B5EF4-FFF2-40B4-BE49-F238E27FC236}">
                <a16:creationId xmlns:a16="http://schemas.microsoft.com/office/drawing/2014/main" id="{A3726B2A-D595-68A3-1AEC-04977B06C398}"/>
              </a:ext>
            </a:extLst>
          </p:cNvPr>
          <p:cNvGraphicFramePr>
            <a:graphicFrameLocks noGrp="1"/>
          </p:cNvGraphicFramePr>
          <p:nvPr>
            <p:extLst>
              <p:ext uri="{D42A27DB-BD31-4B8C-83A1-F6EECF244321}">
                <p14:modId xmlns:p14="http://schemas.microsoft.com/office/powerpoint/2010/main" val="2434362165"/>
              </p:ext>
            </p:extLst>
          </p:nvPr>
        </p:nvGraphicFramePr>
        <p:xfrm>
          <a:off x="165100" y="4843873"/>
          <a:ext cx="6192000" cy="546641"/>
        </p:xfrm>
        <a:graphic>
          <a:graphicData uri="http://schemas.openxmlformats.org/drawingml/2006/table">
            <a:tbl>
              <a:tblPr firstRow="1" bandRow="1">
                <a:tableStyleId>{5C22544A-7EE6-4342-B048-85BDC9FD1C3A}</a:tableStyleId>
              </a:tblPr>
              <a:tblGrid>
                <a:gridCol w="6192000">
                  <a:extLst>
                    <a:ext uri="{9D8B030D-6E8A-4147-A177-3AD203B41FA5}">
                      <a16:colId xmlns:a16="http://schemas.microsoft.com/office/drawing/2014/main" val="1478241689"/>
                    </a:ext>
                  </a:extLst>
                </a:gridCol>
              </a:tblGrid>
              <a:tr h="546641">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900" b="0" dirty="0">
                          <a:solidFill>
                            <a:schemeClr val="tx1"/>
                          </a:solidFill>
                          <a:latin typeface="ＭＳ 明朝" panose="02020609040205080304" pitchFamily="17" charset="-128"/>
                          <a:ea typeface="ＭＳ 明朝" panose="02020609040205080304" pitchFamily="17" charset="-128"/>
                        </a:rPr>
                        <a:t>被保険者のみならず、広報誌や独自作成の国保だよりで全市民向けへも周知ができていることを評価する。</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3851816"/>
                  </a:ext>
                </a:extLst>
              </a:tr>
            </a:tbl>
          </a:graphicData>
        </a:graphic>
      </p:graphicFrame>
      <p:sp>
        <p:nvSpPr>
          <p:cNvPr id="5" name="Rectangle 5">
            <a:extLst>
              <a:ext uri="{FF2B5EF4-FFF2-40B4-BE49-F238E27FC236}">
                <a16:creationId xmlns:a16="http://schemas.microsoft.com/office/drawing/2014/main" id="{701A2E98-895A-8807-45D1-A3EA763D0268}"/>
              </a:ext>
            </a:extLst>
          </p:cNvPr>
          <p:cNvSpPr>
            <a:spLocks noChangeAspect="1" noChangeArrowheads="1"/>
          </p:cNvSpPr>
          <p:nvPr/>
        </p:nvSpPr>
        <p:spPr bwMode="auto">
          <a:xfrm>
            <a:off x="170434" y="4571962"/>
            <a:ext cx="5783475" cy="271912"/>
          </a:xfrm>
          <a:prstGeom prst="rect">
            <a:avLst/>
          </a:prstGeom>
          <a:noFill/>
          <a:ln w="9525">
            <a:noFill/>
            <a:miter lim="800000"/>
            <a:headEnd/>
            <a:tailEnd/>
          </a:ln>
          <a:effectLst/>
        </p:spPr>
        <p:txBody>
          <a:bodyPr vert="horz" wrap="square" lIns="0" tIns="43201" rIns="86402" bIns="43201" numCol="1" anchor="ctr" anchorCtr="0" compatLnSpc="1">
            <a:prstTxWarp prst="textNoShape">
              <a:avLst/>
            </a:prstTxWarp>
            <a:spAutoFit/>
          </a:bodyPr>
          <a:lstStyle/>
          <a:p>
            <a:pPr lvl="0" fontAlgn="base">
              <a:spcBef>
                <a:spcPct val="0"/>
              </a:spcBef>
              <a:spcAft>
                <a:spcPct val="0"/>
              </a:spcAft>
            </a:pP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ストラクチャー、プロセスによる評価</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8" name="タイトル 1">
            <a:extLst>
              <a:ext uri="{FF2B5EF4-FFF2-40B4-BE49-F238E27FC236}">
                <a16:creationId xmlns:a16="http://schemas.microsoft.com/office/drawing/2014/main" id="{669E03A9-6FC2-44C6-AF4B-32377C2A5622}"/>
              </a:ext>
            </a:extLst>
          </p:cNvPr>
          <p:cNvSpPr txBox="1">
            <a:spLocks noChangeAspect="1"/>
          </p:cNvSpPr>
          <p:nvPr/>
        </p:nvSpPr>
        <p:spPr>
          <a:xfrm>
            <a:off x="165100" y="3252653"/>
            <a:ext cx="6238800" cy="261461"/>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ja-JP" altLang="en-US" sz="1050" dirty="0">
                <a:latin typeface="ＭＳ 明朝" panose="02020609040205080304" pitchFamily="17" charset="-128"/>
                <a:ea typeface="ＭＳ 明朝" panose="02020609040205080304" pitchFamily="17" charset="-128"/>
                <a:cs typeface="+mj-cs"/>
              </a:rPr>
              <a:t>保険証更新時に合わせパンフレット送付 </a:t>
            </a:r>
            <a:endParaRPr lang="en-US" altLang="ja-JP" sz="1050" dirty="0">
              <a:latin typeface="ＭＳ 明朝" panose="02020609040205080304" pitchFamily="17" charset="-128"/>
              <a:ea typeface="ＭＳ 明朝" panose="02020609040205080304" pitchFamily="17" charset="-128"/>
              <a:cs typeface="+mj-cs"/>
            </a:endParaRPr>
          </a:p>
        </p:txBody>
      </p:sp>
      <p:sp>
        <p:nvSpPr>
          <p:cNvPr id="11" name="Rectangle 5">
            <a:extLst>
              <a:ext uri="{FF2B5EF4-FFF2-40B4-BE49-F238E27FC236}">
                <a16:creationId xmlns:a16="http://schemas.microsoft.com/office/drawing/2014/main" id="{D48B56B7-6363-90DB-F8F6-6C126097F7F0}"/>
              </a:ext>
            </a:extLst>
          </p:cNvPr>
          <p:cNvSpPr>
            <a:spLocks noChangeAspect="1" noChangeArrowheads="1"/>
          </p:cNvSpPr>
          <p:nvPr/>
        </p:nvSpPr>
        <p:spPr bwMode="auto">
          <a:xfrm>
            <a:off x="170434" y="2984287"/>
            <a:ext cx="5783475" cy="271912"/>
          </a:xfrm>
          <a:prstGeom prst="rect">
            <a:avLst/>
          </a:prstGeom>
          <a:noFill/>
          <a:ln w="9525">
            <a:noFill/>
            <a:miter lim="800000"/>
            <a:headEnd/>
            <a:tailEnd/>
          </a:ln>
          <a:effectLst/>
        </p:spPr>
        <p:txBody>
          <a:bodyPr vert="horz" wrap="square" lIns="0" tIns="43201" rIns="86402" bIns="43201" numCol="1" anchor="ctr" anchorCtr="0" compatLnSpc="1">
            <a:prstTxWarp prst="textNoShape">
              <a:avLst/>
            </a:prstTxWarp>
            <a:spAutoFit/>
          </a:bodyPr>
          <a:lstStyle/>
          <a:p>
            <a:pPr lvl="0" fontAlgn="base">
              <a:spcBef>
                <a:spcPct val="0"/>
              </a:spcBef>
              <a:spcAft>
                <a:spcPct val="0"/>
              </a:spcAft>
            </a:pP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アウトプット･アウトカム評価</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12" name="正方形/長方形 11">
            <a:extLst>
              <a:ext uri="{FF2B5EF4-FFF2-40B4-BE49-F238E27FC236}">
                <a16:creationId xmlns:a16="http://schemas.microsoft.com/office/drawing/2014/main" id="{FA25D0E6-4A84-5F49-E62E-91C93E2EFD19}"/>
              </a:ext>
            </a:extLst>
          </p:cNvPr>
          <p:cNvSpPr/>
          <p:nvPr/>
        </p:nvSpPr>
        <p:spPr>
          <a:xfrm>
            <a:off x="3240087" y="4571961"/>
            <a:ext cx="3110904" cy="28157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lnSpc>
                <a:spcPct val="125000"/>
              </a:lnSpc>
            </a:pPr>
            <a:r>
              <a:rPr kumimoji="1" lang="ja-JP" altLang="en-US" sz="800" dirty="0">
                <a:solidFill>
                  <a:schemeClr val="tx1"/>
                </a:solidFill>
                <a:latin typeface="ＭＳ 明朝" panose="02020609040205080304" pitchFamily="17" charset="-128"/>
                <a:ea typeface="ＭＳ 明朝" panose="02020609040205080304" pitchFamily="17" charset="-128"/>
              </a:rPr>
              <a:t>ストラクチャー</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実施</a:t>
            </a:r>
            <a:r>
              <a:rPr kumimoji="1" lang="ja-JP" altLang="en-US" sz="800" dirty="0">
                <a:solidFill>
                  <a:schemeClr val="tx1"/>
                </a:solidFill>
                <a:latin typeface="ＭＳ 明朝" panose="02020609040205080304" pitchFamily="17" charset="-128"/>
                <a:ea typeface="ＭＳ 明朝" panose="02020609040205080304" pitchFamily="17" charset="-128"/>
              </a:rPr>
              <a:t>体制を評価 </a:t>
            </a:r>
            <a:r>
              <a:rPr lang="en-US" altLang="ja-JP" sz="800" dirty="0">
                <a:solidFill>
                  <a:schemeClr val="tx1"/>
                </a:solidFill>
                <a:latin typeface="ＭＳ 明朝" panose="02020609040205080304" pitchFamily="17" charset="-128"/>
                <a:ea typeface="ＭＳ 明朝" panose="02020609040205080304" pitchFamily="17" charset="-128"/>
              </a:rPr>
              <a:t>/ </a:t>
            </a:r>
            <a:r>
              <a:rPr lang="ja-JP" altLang="en-US" sz="800" dirty="0">
                <a:solidFill>
                  <a:schemeClr val="tx1"/>
                </a:solidFill>
                <a:latin typeface="ＭＳ 明朝" panose="02020609040205080304" pitchFamily="17" charset="-128"/>
                <a:ea typeface="ＭＳ 明朝" panose="02020609040205080304" pitchFamily="17" charset="-128"/>
              </a:rPr>
              <a:t>プロセス</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実施方法を評価</a:t>
            </a:r>
            <a:endParaRPr lang="en-US" altLang="ja-JP" sz="800" dirty="0">
              <a:solidFill>
                <a:schemeClr val="tx1"/>
              </a:solidFill>
              <a:latin typeface="ＭＳ 明朝" panose="02020609040205080304" pitchFamily="17" charset="-128"/>
              <a:ea typeface="ＭＳ 明朝" panose="02020609040205080304" pitchFamily="17" charset="-128"/>
            </a:endParaRPr>
          </a:p>
        </p:txBody>
      </p:sp>
      <p:graphicFrame>
        <p:nvGraphicFramePr>
          <p:cNvPr id="21" name="表 20">
            <a:extLst>
              <a:ext uri="{FF2B5EF4-FFF2-40B4-BE49-F238E27FC236}">
                <a16:creationId xmlns:a16="http://schemas.microsoft.com/office/drawing/2014/main" id="{C9E3909E-7581-4C03-96AF-201F29D4290A}"/>
              </a:ext>
            </a:extLst>
          </p:cNvPr>
          <p:cNvGraphicFramePr>
            <a:graphicFrameLocks noGrp="1"/>
          </p:cNvGraphicFramePr>
          <p:nvPr>
            <p:extLst>
              <p:ext uri="{D42A27DB-BD31-4B8C-83A1-F6EECF244321}">
                <p14:modId xmlns:p14="http://schemas.microsoft.com/office/powerpoint/2010/main" val="54828561"/>
              </p:ext>
            </p:extLst>
          </p:nvPr>
        </p:nvGraphicFramePr>
        <p:xfrm>
          <a:off x="165100" y="5483326"/>
          <a:ext cx="1978659" cy="2257026"/>
        </p:xfrm>
        <a:graphic>
          <a:graphicData uri="http://schemas.openxmlformats.org/drawingml/2006/table">
            <a:tbl>
              <a:tblPr/>
              <a:tblGrid>
                <a:gridCol w="684000">
                  <a:extLst>
                    <a:ext uri="{9D8B030D-6E8A-4147-A177-3AD203B41FA5}">
                      <a16:colId xmlns:a16="http://schemas.microsoft.com/office/drawing/2014/main" val="20000"/>
                    </a:ext>
                  </a:extLst>
                </a:gridCol>
                <a:gridCol w="1294659">
                  <a:extLst>
                    <a:ext uri="{9D8B030D-6E8A-4147-A177-3AD203B41FA5}">
                      <a16:colId xmlns:a16="http://schemas.microsoft.com/office/drawing/2014/main" val="20002"/>
                    </a:ext>
                  </a:extLst>
                </a:gridCol>
              </a:tblGrid>
              <a:tr h="2257026">
                <a:tc>
                  <a:txBody>
                    <a:bodyPr/>
                    <a:lstStyle/>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事業全体</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の評価</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nSpc>
                          <a:spcPct val="200000"/>
                        </a:lnSpc>
                      </a:pPr>
                      <a:r>
                        <a:rPr kumimoji="0" lang="en-US" altLang="ja-JP" sz="1200" kern="0" dirty="0">
                          <a:latin typeface="ＭＳ 明朝" panose="02020609040205080304" pitchFamily="17" charset="-128"/>
                          <a:ea typeface="ＭＳ 明朝" panose="02020609040205080304" pitchFamily="17" charset="-128"/>
                        </a:rPr>
                        <a:t>5</a:t>
                      </a:r>
                      <a:r>
                        <a:rPr kumimoji="0" lang="ja-JP" altLang="en-US" sz="1200" kern="0" dirty="0">
                          <a:latin typeface="ＭＳ 明朝" panose="02020609040205080304" pitchFamily="17" charset="-128"/>
                          <a:ea typeface="ＭＳ 明朝" panose="02020609040205080304" pitchFamily="17" charset="-128"/>
                        </a:rPr>
                        <a:t>：目標達成</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4:</a:t>
                      </a:r>
                      <a:r>
                        <a:rPr kumimoji="0" lang="ja-JP" altLang="en-US" sz="1200" kern="0" dirty="0">
                          <a:latin typeface="ＭＳ 明朝" panose="02020609040205080304" pitchFamily="17" charset="-128"/>
                          <a:ea typeface="ＭＳ 明朝" panose="02020609040205080304" pitchFamily="17" charset="-128"/>
                        </a:rPr>
                        <a:t>改善している</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3:</a:t>
                      </a:r>
                      <a:r>
                        <a:rPr kumimoji="0" lang="ja-JP" altLang="en-US" sz="1200" kern="0" dirty="0">
                          <a:latin typeface="ＭＳ 明朝" panose="02020609040205080304" pitchFamily="17" charset="-128"/>
                          <a:ea typeface="ＭＳ 明朝" panose="02020609040205080304" pitchFamily="17" charset="-128"/>
                        </a:rPr>
                        <a:t>横ばい</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2:</a:t>
                      </a:r>
                      <a:r>
                        <a:rPr kumimoji="0" lang="ja-JP" altLang="en-US" sz="1200" kern="0" dirty="0">
                          <a:latin typeface="ＭＳ 明朝" panose="02020609040205080304" pitchFamily="17" charset="-128"/>
                          <a:ea typeface="ＭＳ 明朝" panose="02020609040205080304" pitchFamily="17" charset="-128"/>
                        </a:rPr>
                        <a:t>悪化している</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1:</a:t>
                      </a:r>
                      <a:r>
                        <a:rPr kumimoji="0" lang="ja-JP" altLang="en-US" sz="1200" kern="0" dirty="0">
                          <a:latin typeface="ＭＳ 明朝" panose="02020609040205080304" pitchFamily="17" charset="-128"/>
                          <a:ea typeface="ＭＳ 明朝" panose="02020609040205080304" pitchFamily="17" charset="-128"/>
                        </a:rPr>
                        <a:t>評価できない</a:t>
                      </a:r>
                      <a:endParaRPr lang="ja-JP" altLang="en-US" sz="1600" dirty="0">
                        <a:latin typeface="ＭＳ 明朝" panose="02020609040205080304" pitchFamily="17" charset="-128"/>
                        <a:ea typeface="ＭＳ 明朝" panose="02020609040205080304" pitchFamily="17" charset="-128"/>
                      </a:endParaRPr>
                    </a:p>
                  </a:txBody>
                  <a:tcPr marL="72000" marR="34017" marT="9000" marB="10205"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3" name="楕円 22">
            <a:extLst>
              <a:ext uri="{FF2B5EF4-FFF2-40B4-BE49-F238E27FC236}">
                <a16:creationId xmlns:a16="http://schemas.microsoft.com/office/drawing/2014/main" id="{8C171CD8-64C7-40C8-BBB8-F616304A23E3}"/>
              </a:ext>
            </a:extLst>
          </p:cNvPr>
          <p:cNvSpPr/>
          <p:nvPr/>
        </p:nvSpPr>
        <p:spPr>
          <a:xfrm>
            <a:off x="903199" y="5816684"/>
            <a:ext cx="1008112" cy="30858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4" name="表 23">
            <a:extLst>
              <a:ext uri="{FF2B5EF4-FFF2-40B4-BE49-F238E27FC236}">
                <a16:creationId xmlns:a16="http://schemas.microsoft.com/office/drawing/2014/main" id="{0AEA9A73-4654-4EB2-AB35-082163093FD4}"/>
              </a:ext>
            </a:extLst>
          </p:cNvPr>
          <p:cNvGraphicFramePr>
            <a:graphicFrameLocks noGrp="1"/>
          </p:cNvGraphicFramePr>
          <p:nvPr>
            <p:extLst>
              <p:ext uri="{D42A27DB-BD31-4B8C-83A1-F6EECF244321}">
                <p14:modId xmlns:p14="http://schemas.microsoft.com/office/powerpoint/2010/main" val="2362192476"/>
              </p:ext>
            </p:extLst>
          </p:nvPr>
        </p:nvGraphicFramePr>
        <p:xfrm>
          <a:off x="2231975" y="5483325"/>
          <a:ext cx="4122096" cy="1211181"/>
        </p:xfrm>
        <a:graphic>
          <a:graphicData uri="http://schemas.openxmlformats.org/drawingml/2006/table">
            <a:tbl>
              <a:tblPr/>
              <a:tblGrid>
                <a:gridCol w="864096">
                  <a:extLst>
                    <a:ext uri="{9D8B030D-6E8A-4147-A177-3AD203B41FA5}">
                      <a16:colId xmlns:a16="http://schemas.microsoft.com/office/drawing/2014/main" val="20000"/>
                    </a:ext>
                  </a:extLst>
                </a:gridCol>
                <a:gridCol w="3258000">
                  <a:extLst>
                    <a:ext uri="{9D8B030D-6E8A-4147-A177-3AD203B41FA5}">
                      <a16:colId xmlns:a16="http://schemas.microsoft.com/office/drawing/2014/main" val="20002"/>
                    </a:ext>
                  </a:extLst>
                </a:gridCol>
              </a:tblGrid>
              <a:tr h="1211181">
                <a:tc>
                  <a:txBody>
                    <a:bodyPr/>
                    <a:lstStyle/>
                    <a:p>
                      <a:pPr algn="ctr" fontAlgn="ctr">
                        <a:spcBef>
                          <a:spcPts val="0"/>
                        </a:spcBef>
                        <a:spcAft>
                          <a:spcPts val="600"/>
                        </a:spcAft>
                      </a:pP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考察</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en-US" altLang="ja-JP" sz="12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1200" b="0" i="0" u="none" strike="noStrike" dirty="0">
                          <a:solidFill>
                            <a:srgbClr val="000000"/>
                          </a:solidFill>
                          <a:effectLst/>
                          <a:latin typeface="ＭＳ 明朝" panose="02020609040205080304" pitchFamily="17" charset="-128"/>
                          <a:ea typeface="ＭＳ 明朝" panose="02020609040205080304" pitchFamily="17" charset="-128"/>
                        </a:rPr>
                        <a:t>成功･未達要因</a:t>
                      </a:r>
                      <a:r>
                        <a:rPr lang="en-US" altLang="ja-JP" sz="12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2400"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ct val="120000"/>
                        </a:lnSpc>
                      </a:pP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年</a:t>
                      </a:r>
                      <a:r>
                        <a:rPr kumimoji="1" lang="en-US" altLang="ja-JP" sz="900" kern="1200" dirty="0">
                          <a:solidFill>
                            <a:schemeClr val="tx1"/>
                          </a:solidFill>
                          <a:latin typeface="ＭＳ 明朝" panose="02020609040205080304" pitchFamily="17" charset="-128"/>
                          <a:ea typeface="ＭＳ 明朝" panose="02020609040205080304" pitchFamily="17" charset="-128"/>
                          <a:cs typeface="+mn-cs"/>
                        </a:rPr>
                        <a:t>1</a:t>
                      </a: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回の国保だよりは、被保険者世帯のみならず、全世帯へ配布している。国保制度、財政状況の周知、直進診療所・保健事業の紹介等を行い、お互いに支えあい、健康を守る国保を周知している。保険証更新時に同封するパンフレット（国保のしおり）は毎年度最新のものを配付している。保険者努力支援制度（取組評価分）個人への分かりやすい情報提供の実施、その他周知・啓発活動に資するものとなっている。</a:t>
                      </a:r>
                    </a:p>
                  </a:txBody>
                  <a:tcPr marL="36000" marR="36000" marT="36000" marB="36000">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25" name="表 24">
            <a:extLst>
              <a:ext uri="{FF2B5EF4-FFF2-40B4-BE49-F238E27FC236}">
                <a16:creationId xmlns:a16="http://schemas.microsoft.com/office/drawing/2014/main" id="{BCE27AD0-22EE-47C2-AB32-5478F17B5FA4}"/>
              </a:ext>
            </a:extLst>
          </p:cNvPr>
          <p:cNvGraphicFramePr>
            <a:graphicFrameLocks noGrp="1"/>
          </p:cNvGraphicFramePr>
          <p:nvPr>
            <p:extLst>
              <p:ext uri="{D42A27DB-BD31-4B8C-83A1-F6EECF244321}">
                <p14:modId xmlns:p14="http://schemas.microsoft.com/office/powerpoint/2010/main" val="1829930396"/>
              </p:ext>
            </p:extLst>
          </p:nvPr>
        </p:nvGraphicFramePr>
        <p:xfrm>
          <a:off x="2231975" y="6752788"/>
          <a:ext cx="4122096" cy="987564"/>
        </p:xfrm>
        <a:graphic>
          <a:graphicData uri="http://schemas.openxmlformats.org/drawingml/2006/table">
            <a:tbl>
              <a:tblPr/>
              <a:tblGrid>
                <a:gridCol w="864096">
                  <a:extLst>
                    <a:ext uri="{9D8B030D-6E8A-4147-A177-3AD203B41FA5}">
                      <a16:colId xmlns:a16="http://schemas.microsoft.com/office/drawing/2014/main" val="20000"/>
                    </a:ext>
                  </a:extLst>
                </a:gridCol>
                <a:gridCol w="3258000">
                  <a:extLst>
                    <a:ext uri="{9D8B030D-6E8A-4147-A177-3AD203B41FA5}">
                      <a16:colId xmlns:a16="http://schemas.microsoft.com/office/drawing/2014/main" val="20002"/>
                    </a:ext>
                  </a:extLst>
                </a:gridCol>
              </a:tblGrid>
              <a:tr h="987564">
                <a:tc>
                  <a:txBody>
                    <a:bodyPr/>
                    <a:lstStyle/>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今後の</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方向性</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2400"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nSpc>
                          <a:spcPct val="120000"/>
                        </a:lnSpc>
                      </a:pPr>
                      <a:r>
                        <a:rPr lang="ja-JP" altLang="en-US" sz="900" dirty="0">
                          <a:latin typeface="ＭＳ 明朝" panose="02020609040205080304" pitchFamily="17" charset="-128"/>
                          <a:ea typeface="ＭＳ 明朝" panose="02020609040205080304" pitchFamily="17" charset="-128"/>
                        </a:rPr>
                        <a:t>継続して実施する。</a:t>
                      </a:r>
                    </a:p>
                  </a:txBody>
                  <a:tcPr marL="36000" marR="36000" marT="36000" marB="36000">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8" name="タイトル 1">
            <a:extLst>
              <a:ext uri="{FF2B5EF4-FFF2-40B4-BE49-F238E27FC236}">
                <a16:creationId xmlns:a16="http://schemas.microsoft.com/office/drawing/2014/main" id="{780BCAB6-FF89-4DEA-B846-3010B48780D1}"/>
              </a:ext>
            </a:extLst>
          </p:cNvPr>
          <p:cNvSpPr txBox="1">
            <a:spLocks noChangeAspect="1"/>
          </p:cNvSpPr>
          <p:nvPr/>
        </p:nvSpPr>
        <p:spPr>
          <a:xfrm>
            <a:off x="166045" y="4598571"/>
            <a:ext cx="6238800" cy="261461"/>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en-US" altLang="ja-JP" sz="1050" dirty="0">
                <a:latin typeface="ＭＳ 明朝" panose="02020609040205080304" pitchFamily="17" charset="-128"/>
                <a:ea typeface="ＭＳ 明朝" panose="02020609040205080304" pitchFamily="17" charset="-128"/>
                <a:cs typeface="+mj-cs"/>
              </a:rPr>
              <a:t> </a:t>
            </a:r>
          </a:p>
        </p:txBody>
      </p:sp>
    </p:spTree>
    <p:extLst>
      <p:ext uri="{BB962C8B-B14F-4D97-AF65-F5344CB8AC3E}">
        <p14:creationId xmlns:p14="http://schemas.microsoft.com/office/powerpoint/2010/main" val="1350563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noChangeAspect="1"/>
          </p:cNvSpPr>
          <p:nvPr/>
        </p:nvSpPr>
        <p:spPr>
          <a:xfrm>
            <a:off x="205270" y="395536"/>
            <a:ext cx="6238800" cy="319553"/>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ja-JP" altLang="en-US" sz="1400" b="1" u="sng" dirty="0">
                <a:latin typeface="ＭＳ 明朝" panose="02020609040205080304" pitchFamily="17" charset="-128"/>
                <a:ea typeface="ＭＳ 明朝" panose="02020609040205080304" pitchFamily="17" charset="-128"/>
                <a:cs typeface="+mj-cs"/>
              </a:rPr>
              <a:t>特定健診及び受診勧奨</a:t>
            </a:r>
            <a:endParaRPr lang="en-US" altLang="ja-JP" sz="1400" b="1" u="sng" dirty="0">
              <a:latin typeface="ＭＳ 明朝" panose="02020609040205080304" pitchFamily="17" charset="-128"/>
              <a:ea typeface="ＭＳ 明朝" panose="02020609040205080304" pitchFamily="17" charset="-128"/>
              <a:cs typeface="+mj-cs"/>
            </a:endParaRPr>
          </a:p>
        </p:txBody>
      </p:sp>
      <p:graphicFrame>
        <p:nvGraphicFramePr>
          <p:cNvPr id="13" name="表 12"/>
          <p:cNvGraphicFramePr>
            <a:graphicFrameLocks noGrp="1"/>
          </p:cNvGraphicFramePr>
          <p:nvPr>
            <p:extLst>
              <p:ext uri="{D42A27DB-BD31-4B8C-83A1-F6EECF244321}">
                <p14:modId xmlns:p14="http://schemas.microsoft.com/office/powerpoint/2010/main" val="3664390856"/>
              </p:ext>
            </p:extLst>
          </p:nvPr>
        </p:nvGraphicFramePr>
        <p:xfrm>
          <a:off x="151863" y="3555360"/>
          <a:ext cx="6192000" cy="1016640"/>
        </p:xfrm>
        <a:graphic>
          <a:graphicData uri="http://schemas.openxmlformats.org/drawingml/2006/table">
            <a:tbl>
              <a:tblPr/>
              <a:tblGrid>
                <a:gridCol w="648000">
                  <a:extLst>
                    <a:ext uri="{9D8B030D-6E8A-4147-A177-3AD203B41FA5}">
                      <a16:colId xmlns:a16="http://schemas.microsoft.com/office/drawing/2014/main" val="20000"/>
                    </a:ext>
                  </a:extLst>
                </a:gridCol>
                <a:gridCol w="792000">
                  <a:extLst>
                    <a:ext uri="{9D8B030D-6E8A-4147-A177-3AD203B41FA5}">
                      <a16:colId xmlns:a16="http://schemas.microsoft.com/office/drawing/2014/main" val="245322609"/>
                    </a:ext>
                  </a:extLst>
                </a:gridCol>
                <a:gridCol w="792000">
                  <a:extLst>
                    <a:ext uri="{9D8B030D-6E8A-4147-A177-3AD203B41FA5}">
                      <a16:colId xmlns:a16="http://schemas.microsoft.com/office/drawing/2014/main" val="20001"/>
                    </a:ext>
                  </a:extLst>
                </a:gridCol>
                <a:gridCol w="792000">
                  <a:extLst>
                    <a:ext uri="{9D8B030D-6E8A-4147-A177-3AD203B41FA5}">
                      <a16:colId xmlns:a16="http://schemas.microsoft.com/office/drawing/2014/main" val="20002"/>
                    </a:ext>
                  </a:extLst>
                </a:gridCol>
                <a:gridCol w="792000">
                  <a:extLst>
                    <a:ext uri="{9D8B030D-6E8A-4147-A177-3AD203B41FA5}">
                      <a16:colId xmlns:a16="http://schemas.microsoft.com/office/drawing/2014/main" val="20003"/>
                    </a:ext>
                  </a:extLst>
                </a:gridCol>
                <a:gridCol w="792000">
                  <a:extLst>
                    <a:ext uri="{9D8B030D-6E8A-4147-A177-3AD203B41FA5}">
                      <a16:colId xmlns:a16="http://schemas.microsoft.com/office/drawing/2014/main" val="881114496"/>
                    </a:ext>
                  </a:extLst>
                </a:gridCol>
                <a:gridCol w="792000">
                  <a:extLst>
                    <a:ext uri="{9D8B030D-6E8A-4147-A177-3AD203B41FA5}">
                      <a16:colId xmlns:a16="http://schemas.microsoft.com/office/drawing/2014/main" val="378542291"/>
                    </a:ext>
                  </a:extLst>
                </a:gridCol>
                <a:gridCol w="792000">
                  <a:extLst>
                    <a:ext uri="{9D8B030D-6E8A-4147-A177-3AD203B41FA5}">
                      <a16:colId xmlns:a16="http://schemas.microsoft.com/office/drawing/2014/main" val="1290694854"/>
                    </a:ext>
                  </a:extLst>
                </a:gridCol>
              </a:tblGrid>
              <a:tr h="324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marL="0" marR="0" lvl="0" indent="0" algn="ctr" defTabSz="914400" rtl="0" eaLnBrk="1" fontAlgn="ctr" latinLnBrk="0" hangingPunct="1">
                        <a:lnSpc>
                          <a:spcPct val="8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計画策定時点</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80000"/>
                        </a:lnSpc>
                        <a:spcBef>
                          <a:spcPts val="0"/>
                        </a:spcBef>
                        <a:spcAft>
                          <a:spcPts val="0"/>
                        </a:spcAft>
                        <a:buClrTx/>
                        <a:buSzTx/>
                        <a:buFontTx/>
                        <a:buNone/>
                        <a:tabLst/>
                        <a:defRPr/>
                      </a:pPr>
                      <a:r>
                        <a:rPr lang="en-US" altLang="ja-JP" sz="850" b="0" i="0" u="none" strike="noStrike" dirty="0">
                          <a:solidFill>
                            <a:srgbClr val="000000"/>
                          </a:solidFill>
                          <a:effectLst/>
                          <a:latin typeface="ＭＳ 明朝" panose="02020609040205080304" pitchFamily="17" charset="-128"/>
                          <a:ea typeface="ＭＳ 明朝" panose="02020609040205080304" pitchFamily="17" charset="-128"/>
                        </a:rPr>
                        <a:t>2016</a:t>
                      </a:r>
                      <a:r>
                        <a:rPr lang="ja-JP" altLang="en-US" sz="850" b="0" i="0" u="none" strike="noStrike" dirty="0">
                          <a:solidFill>
                            <a:srgbClr val="000000"/>
                          </a:solidFill>
                          <a:effectLst/>
                          <a:latin typeface="ＭＳ 明朝" panose="02020609040205080304" pitchFamily="17" charset="-128"/>
                          <a:ea typeface="ＭＳ 明朝" panose="02020609040205080304" pitchFamily="17" charset="-128"/>
                        </a:rPr>
                        <a:t>年度</a:t>
                      </a:r>
                      <a:r>
                        <a:rPr lang="en-US" altLang="ja-JP" sz="850" b="0" i="0" u="none" strike="noStrike" dirty="0">
                          <a:solidFill>
                            <a:srgbClr val="000000"/>
                          </a:solidFill>
                          <a:effectLst/>
                          <a:latin typeface="ＭＳ 明朝" panose="02020609040205080304" pitchFamily="17" charset="-128"/>
                          <a:ea typeface="ＭＳ 明朝" panose="02020609040205080304" pitchFamily="17" charset="-128"/>
                        </a:rPr>
                        <a:t>(H28)</a:t>
                      </a:r>
                    </a:p>
                  </a:txBody>
                  <a:tcPr marL="18000" marR="18000" marT="9000" marB="1020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2018</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(H30)</a:t>
                      </a:r>
                    </a:p>
                  </a:txBody>
                  <a:tcPr marL="34017" marR="34017" marT="9000" marB="10205"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2019</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(H31)</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(R2)</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2021</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(R3)</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2023</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(R5)</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0000"/>
                  </a:ext>
                </a:extLst>
              </a:tr>
              <a:tr h="252000">
                <a:tc>
                  <a:txBody>
                    <a:bodyPr/>
                    <a:lstStyle/>
                    <a:p>
                      <a:pPr algn="l" fontAlgn="ct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目標値</a:t>
                      </a:r>
                      <a:endParaRPr lang="en-US" altLang="zh-TW"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ctr"/>
                      <a:r>
                        <a:rPr lang="en-US" altLang="zh-TW" sz="900" b="0" i="0" u="none" strike="noStrike" dirty="0">
                          <a:solidFill>
                            <a:schemeClr val="tx1"/>
                          </a:solidFill>
                          <a:effectLst/>
                          <a:latin typeface="ＭＳ 明朝" panose="02020609040205080304" pitchFamily="17" charset="-128"/>
                          <a:ea typeface="ＭＳ 明朝" panose="02020609040205080304" pitchFamily="17" charset="-128"/>
                        </a:rPr>
                        <a:t>(</a:t>
                      </a: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受診目標</a:t>
                      </a:r>
                      <a:r>
                        <a:rPr lang="en-US" altLang="zh-TW" sz="900" b="0" i="0" u="none" strike="noStrike" dirty="0">
                          <a:solidFill>
                            <a:schemeClr val="tx1"/>
                          </a:solidFill>
                          <a:effectLst/>
                          <a:latin typeface="ＭＳ 明朝" panose="02020609040205080304" pitchFamily="17" charset="-128"/>
                          <a:ea typeface="ＭＳ 明朝" panose="02020609040205080304" pitchFamily="17" charset="-128"/>
                        </a:rPr>
                        <a:t>) </a:t>
                      </a:r>
                      <a:endParaRPr lang="zh-TW"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solidFill>
                      <a:srgbClr val="B7DEE8"/>
                    </a:solidFill>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55.0%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45.0%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45.0%</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50.0%</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50.0%</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55.0%</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60.0%</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extLst>
                  <a:ext uri="{0D108BD9-81ED-4DB2-BD59-A6C34878D82A}">
                    <a16:rowId xmlns:a16="http://schemas.microsoft.com/office/drawing/2014/main" val="49318003"/>
                  </a:ext>
                </a:extLst>
              </a:tr>
              <a:tr h="252000">
                <a:tc>
                  <a:txBody>
                    <a:bodyPr/>
                    <a:lstStyle/>
                    <a:p>
                      <a:pPr algn="l" fontAlgn="ct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達成状況</a:t>
                      </a:r>
                      <a:r>
                        <a:rPr lang="en-US" altLang="zh-TW" sz="900" b="0" i="0" u="none" strike="noStrike" dirty="0">
                          <a:solidFill>
                            <a:schemeClr val="tx1"/>
                          </a:solidFill>
                          <a:effectLst/>
                          <a:latin typeface="ＭＳ 明朝" panose="02020609040205080304" pitchFamily="17" charset="-128"/>
                          <a:ea typeface="ＭＳ 明朝" panose="02020609040205080304" pitchFamily="17" charset="-128"/>
                        </a:rPr>
                        <a:t>(</a:t>
                      </a: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受診率</a:t>
                      </a:r>
                      <a:r>
                        <a:rPr lang="en-US" altLang="zh-TW" sz="900" b="0" i="0" u="none" strike="noStrike" dirty="0">
                          <a:solidFill>
                            <a:schemeClr val="tx1"/>
                          </a:solidFill>
                          <a:effectLst/>
                          <a:latin typeface="ＭＳ 明朝" panose="02020609040205080304" pitchFamily="17" charset="-128"/>
                          <a:ea typeface="ＭＳ 明朝" panose="02020609040205080304" pitchFamily="17" charset="-128"/>
                        </a:rPr>
                        <a:t>)</a:t>
                      </a:r>
                      <a:endParaRPr lang="zh-TW"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solidFill>
                      <a:srgbClr val="B7DEE8"/>
                    </a:solidFill>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44.2%</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40.5%</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41.4%</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35.1%</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43.8%</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41.2%</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extLst>
                  <a:ext uri="{0D108BD9-81ED-4DB2-BD59-A6C34878D82A}">
                    <a16:rowId xmlns:a16="http://schemas.microsoft.com/office/drawing/2014/main" val="10001"/>
                  </a:ext>
                </a:extLst>
              </a:tr>
            </a:tbl>
          </a:graphicData>
        </a:graphic>
      </p:graphicFrame>
      <p:sp>
        <p:nvSpPr>
          <p:cNvPr id="2" name="スライド番号プレースホルダー 1">
            <a:extLst>
              <a:ext uri="{FF2B5EF4-FFF2-40B4-BE49-F238E27FC236}">
                <a16:creationId xmlns:a16="http://schemas.microsoft.com/office/drawing/2014/main" id="{87CEEF89-609E-DE00-B30B-C058CA8AB2BD}"/>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34</a:t>
            </a:fld>
            <a:endParaRPr lang="ja-JP" altLang="en-US" dirty="0">
              <a:latin typeface="ＭＳ 明朝" panose="02020609040205080304" pitchFamily="17" charset="-128"/>
              <a:ea typeface="ＭＳ 明朝" panose="02020609040205080304" pitchFamily="17" charset="-128"/>
            </a:endParaRPr>
          </a:p>
        </p:txBody>
      </p:sp>
      <p:graphicFrame>
        <p:nvGraphicFramePr>
          <p:cNvPr id="3" name="表 3">
            <a:extLst>
              <a:ext uri="{FF2B5EF4-FFF2-40B4-BE49-F238E27FC236}">
                <a16:creationId xmlns:a16="http://schemas.microsoft.com/office/drawing/2014/main" id="{EA1E015D-EEC1-5F4A-7344-EE118E30072F}"/>
              </a:ext>
            </a:extLst>
          </p:cNvPr>
          <p:cNvGraphicFramePr>
            <a:graphicFrameLocks noGrp="1"/>
          </p:cNvGraphicFramePr>
          <p:nvPr>
            <p:extLst>
              <p:ext uri="{D42A27DB-BD31-4B8C-83A1-F6EECF244321}">
                <p14:modId xmlns:p14="http://schemas.microsoft.com/office/powerpoint/2010/main" val="1354822305"/>
              </p:ext>
            </p:extLst>
          </p:nvPr>
        </p:nvGraphicFramePr>
        <p:xfrm>
          <a:off x="165100" y="1216432"/>
          <a:ext cx="6190573" cy="1483360"/>
        </p:xfrm>
        <a:graphic>
          <a:graphicData uri="http://schemas.openxmlformats.org/drawingml/2006/table">
            <a:tbl>
              <a:tblPr firstRow="1" bandRow="1">
                <a:tableStyleId>{5C22544A-7EE6-4342-B048-85BDC9FD1C3A}</a:tableStyleId>
              </a:tblPr>
              <a:tblGrid>
                <a:gridCol w="1150573">
                  <a:extLst>
                    <a:ext uri="{9D8B030D-6E8A-4147-A177-3AD203B41FA5}">
                      <a16:colId xmlns:a16="http://schemas.microsoft.com/office/drawing/2014/main" val="1478241689"/>
                    </a:ext>
                  </a:extLst>
                </a:gridCol>
                <a:gridCol w="5040000">
                  <a:extLst>
                    <a:ext uri="{9D8B030D-6E8A-4147-A177-3AD203B41FA5}">
                      <a16:colId xmlns:a16="http://schemas.microsoft.com/office/drawing/2014/main" val="70025591"/>
                    </a:ext>
                  </a:extLst>
                </a:gridCol>
              </a:tblGrid>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事業目的</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被保険者の健康状態を把握し病気を早期発見することで医療費適正化に資するため</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3851816"/>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対象者</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被保険者</a:t>
                      </a:r>
                      <a:r>
                        <a:rPr kumimoji="1" lang="en-US" altLang="ja-JP" sz="1050" b="0" dirty="0">
                          <a:solidFill>
                            <a:schemeClr val="tx1"/>
                          </a:solidFill>
                          <a:latin typeface="ＭＳ 明朝" panose="02020609040205080304" pitchFamily="17" charset="-128"/>
                          <a:ea typeface="ＭＳ 明朝" panose="02020609040205080304" pitchFamily="17" charset="-128"/>
                        </a:rPr>
                        <a:t>40</a:t>
                      </a:r>
                      <a:r>
                        <a:rPr kumimoji="1" lang="ja-JP" altLang="en-US" sz="1050" b="0" dirty="0">
                          <a:solidFill>
                            <a:schemeClr val="tx1"/>
                          </a:solidFill>
                          <a:latin typeface="ＭＳ 明朝" panose="02020609040205080304" pitchFamily="17" charset="-128"/>
                          <a:ea typeface="ＭＳ 明朝" panose="02020609040205080304" pitchFamily="17" charset="-128"/>
                        </a:rPr>
                        <a:t>歳～</a:t>
                      </a:r>
                      <a:r>
                        <a:rPr kumimoji="1" lang="en-US" altLang="ja-JP" sz="1050" b="0" dirty="0">
                          <a:solidFill>
                            <a:schemeClr val="tx1"/>
                          </a:solidFill>
                          <a:latin typeface="ＭＳ 明朝" panose="02020609040205080304" pitchFamily="17" charset="-128"/>
                          <a:ea typeface="ＭＳ 明朝" panose="02020609040205080304" pitchFamily="17" charset="-128"/>
                        </a:rPr>
                        <a:t>74</a:t>
                      </a:r>
                      <a:r>
                        <a:rPr kumimoji="1" lang="ja-JP" altLang="en-US" sz="1050" b="0" dirty="0">
                          <a:solidFill>
                            <a:schemeClr val="tx1"/>
                          </a:solidFill>
                          <a:latin typeface="ＭＳ 明朝" panose="02020609040205080304" pitchFamily="17" charset="-128"/>
                          <a:ea typeface="ＭＳ 明朝" panose="02020609040205080304" pitchFamily="17" charset="-128"/>
                        </a:rPr>
                        <a:t>歳</a:t>
                      </a:r>
                      <a:endParaRPr kumimoji="1" lang="en-US" altLang="ja-JP" sz="105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2065039"/>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事業実施年度</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平成</a:t>
                      </a:r>
                      <a:r>
                        <a:rPr kumimoji="1" lang="en-US" altLang="ja-JP" sz="1050" b="0" dirty="0">
                          <a:solidFill>
                            <a:schemeClr val="tx1"/>
                          </a:solidFill>
                          <a:latin typeface="ＭＳ 明朝" panose="02020609040205080304" pitchFamily="17" charset="-128"/>
                          <a:ea typeface="ＭＳ 明朝" panose="02020609040205080304" pitchFamily="17" charset="-128"/>
                        </a:rPr>
                        <a:t>30</a:t>
                      </a:r>
                      <a:r>
                        <a:rPr kumimoji="1" lang="ja-JP" altLang="en-US" sz="1050" b="0" dirty="0">
                          <a:solidFill>
                            <a:schemeClr val="tx1"/>
                          </a:solidFill>
                          <a:latin typeface="ＭＳ 明朝" panose="02020609040205080304" pitchFamily="17" charset="-128"/>
                          <a:ea typeface="ＭＳ 明朝" panose="02020609040205080304" pitchFamily="17" charset="-128"/>
                        </a:rPr>
                        <a:t>年度～令和</a:t>
                      </a:r>
                      <a:r>
                        <a:rPr kumimoji="1" lang="en-US" altLang="ja-JP" sz="1050" b="0" dirty="0">
                          <a:solidFill>
                            <a:schemeClr val="tx1"/>
                          </a:solidFill>
                          <a:latin typeface="ＭＳ 明朝" panose="02020609040205080304" pitchFamily="17" charset="-128"/>
                          <a:ea typeface="ＭＳ 明朝" panose="02020609040205080304" pitchFamily="17" charset="-128"/>
                        </a:rPr>
                        <a:t>5</a:t>
                      </a:r>
                      <a:r>
                        <a:rPr kumimoji="1" lang="ja-JP" altLang="en-US" sz="1050" b="0" dirty="0">
                          <a:solidFill>
                            <a:schemeClr val="tx1"/>
                          </a:solidFill>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7412915"/>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実施内容</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marL="0" indent="0" defTabSz="864017" fontAlgn="ctr">
                        <a:defRPr/>
                      </a:pPr>
                      <a:r>
                        <a:rPr lang="ja-JP" altLang="en-US" sz="1050" b="0" dirty="0">
                          <a:solidFill>
                            <a:schemeClr val="tx1"/>
                          </a:solidFill>
                          <a:latin typeface="ＭＳ 明朝" panose="02020609040205080304" pitchFamily="17" charset="-128"/>
                          <a:ea typeface="ＭＳ 明朝" panose="02020609040205080304" pitchFamily="17" charset="-128"/>
                        </a:rPr>
                        <a:t>受診券の全戸配布・健診の勧奨状発送</a:t>
                      </a:r>
                      <a:endParaRPr lang="en-US" altLang="ja-JP" sz="105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6961231"/>
                  </a:ext>
                </a:extLst>
              </a:tr>
            </a:tbl>
          </a:graphicData>
        </a:graphic>
      </p:graphicFrame>
      <p:graphicFrame>
        <p:nvGraphicFramePr>
          <p:cNvPr id="4" name="表 3">
            <a:extLst>
              <a:ext uri="{FF2B5EF4-FFF2-40B4-BE49-F238E27FC236}">
                <a16:creationId xmlns:a16="http://schemas.microsoft.com/office/drawing/2014/main" id="{A3726B2A-D595-68A3-1AEC-04977B06C398}"/>
              </a:ext>
            </a:extLst>
          </p:cNvPr>
          <p:cNvGraphicFramePr>
            <a:graphicFrameLocks noGrp="1"/>
          </p:cNvGraphicFramePr>
          <p:nvPr>
            <p:extLst>
              <p:ext uri="{D42A27DB-BD31-4B8C-83A1-F6EECF244321}">
                <p14:modId xmlns:p14="http://schemas.microsoft.com/office/powerpoint/2010/main" val="4051491739"/>
              </p:ext>
            </p:extLst>
          </p:nvPr>
        </p:nvGraphicFramePr>
        <p:xfrm>
          <a:off x="151863" y="5184291"/>
          <a:ext cx="6192000" cy="546641"/>
        </p:xfrm>
        <a:graphic>
          <a:graphicData uri="http://schemas.openxmlformats.org/drawingml/2006/table">
            <a:tbl>
              <a:tblPr firstRow="1" bandRow="1">
                <a:tableStyleId>{5C22544A-7EE6-4342-B048-85BDC9FD1C3A}</a:tableStyleId>
              </a:tblPr>
              <a:tblGrid>
                <a:gridCol w="6192000">
                  <a:extLst>
                    <a:ext uri="{9D8B030D-6E8A-4147-A177-3AD203B41FA5}">
                      <a16:colId xmlns:a16="http://schemas.microsoft.com/office/drawing/2014/main" val="1478241689"/>
                    </a:ext>
                  </a:extLst>
                </a:gridCol>
              </a:tblGrid>
              <a:tr h="546641">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900" b="0" dirty="0">
                          <a:solidFill>
                            <a:schemeClr val="tx1"/>
                          </a:solidFill>
                          <a:latin typeface="ＭＳ 明朝" panose="02020609040205080304" pitchFamily="17" charset="-128"/>
                          <a:ea typeface="ＭＳ 明朝" panose="02020609040205080304" pitchFamily="17" charset="-128"/>
                        </a:rPr>
                        <a:t>令和２年度はコロナ禍で落ち込んだが、以後は以前の状態に戻りつつある。国の目標６０％を目指すため、かかりつけ医からの情報提供を促す取り組みを実施するなど着実な前進がみられる。</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3851816"/>
                  </a:ext>
                </a:extLst>
              </a:tr>
            </a:tbl>
          </a:graphicData>
        </a:graphic>
      </p:graphicFrame>
      <p:sp>
        <p:nvSpPr>
          <p:cNvPr id="5" name="Rectangle 5">
            <a:extLst>
              <a:ext uri="{FF2B5EF4-FFF2-40B4-BE49-F238E27FC236}">
                <a16:creationId xmlns:a16="http://schemas.microsoft.com/office/drawing/2014/main" id="{701A2E98-895A-8807-45D1-A3EA763D0268}"/>
              </a:ext>
            </a:extLst>
          </p:cNvPr>
          <p:cNvSpPr>
            <a:spLocks noChangeAspect="1" noChangeArrowheads="1"/>
          </p:cNvSpPr>
          <p:nvPr/>
        </p:nvSpPr>
        <p:spPr bwMode="auto">
          <a:xfrm>
            <a:off x="157197" y="4912380"/>
            <a:ext cx="5783475" cy="271912"/>
          </a:xfrm>
          <a:prstGeom prst="rect">
            <a:avLst/>
          </a:prstGeom>
          <a:noFill/>
          <a:ln w="9525">
            <a:noFill/>
            <a:miter lim="800000"/>
            <a:headEnd/>
            <a:tailEnd/>
          </a:ln>
          <a:effectLst/>
        </p:spPr>
        <p:txBody>
          <a:bodyPr vert="horz" wrap="square" lIns="0" tIns="43201" rIns="86402" bIns="43201" numCol="1" anchor="ctr" anchorCtr="0" compatLnSpc="1">
            <a:prstTxWarp prst="textNoShape">
              <a:avLst/>
            </a:prstTxWarp>
            <a:spAutoFit/>
          </a:bodyPr>
          <a:lstStyle/>
          <a:p>
            <a:pPr lvl="0" fontAlgn="base">
              <a:spcBef>
                <a:spcPct val="0"/>
              </a:spcBef>
              <a:spcAft>
                <a:spcPct val="0"/>
              </a:spcAft>
            </a:pP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ストラクチャー、プロセスによる評価</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8" name="タイトル 1">
            <a:extLst>
              <a:ext uri="{FF2B5EF4-FFF2-40B4-BE49-F238E27FC236}">
                <a16:creationId xmlns:a16="http://schemas.microsoft.com/office/drawing/2014/main" id="{669E03A9-6FC2-44C6-AF4B-32377C2A5622}"/>
              </a:ext>
            </a:extLst>
          </p:cNvPr>
          <p:cNvSpPr txBox="1">
            <a:spLocks noChangeAspect="1"/>
          </p:cNvSpPr>
          <p:nvPr/>
        </p:nvSpPr>
        <p:spPr>
          <a:xfrm>
            <a:off x="151863" y="3278137"/>
            <a:ext cx="6238800" cy="261461"/>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ja-JP" altLang="en-US" sz="1050" dirty="0">
                <a:latin typeface="ＭＳ 明朝" panose="02020609040205080304" pitchFamily="17" charset="-128"/>
                <a:ea typeface="ＭＳ 明朝" panose="02020609040205080304" pitchFamily="17" charset="-128"/>
                <a:cs typeface="+mj-cs"/>
              </a:rPr>
              <a:t>健診受診率</a:t>
            </a:r>
            <a:endParaRPr lang="en-US" altLang="ja-JP" sz="1050" dirty="0">
              <a:latin typeface="ＭＳ 明朝" panose="02020609040205080304" pitchFamily="17" charset="-128"/>
              <a:ea typeface="ＭＳ 明朝" panose="02020609040205080304" pitchFamily="17" charset="-128"/>
              <a:cs typeface="+mj-cs"/>
            </a:endParaRPr>
          </a:p>
        </p:txBody>
      </p:sp>
      <p:sp>
        <p:nvSpPr>
          <p:cNvPr id="11" name="Rectangle 5">
            <a:extLst>
              <a:ext uri="{FF2B5EF4-FFF2-40B4-BE49-F238E27FC236}">
                <a16:creationId xmlns:a16="http://schemas.microsoft.com/office/drawing/2014/main" id="{D48B56B7-6363-90DB-F8F6-6C126097F7F0}"/>
              </a:ext>
            </a:extLst>
          </p:cNvPr>
          <p:cNvSpPr>
            <a:spLocks noChangeAspect="1" noChangeArrowheads="1"/>
          </p:cNvSpPr>
          <p:nvPr/>
        </p:nvSpPr>
        <p:spPr bwMode="auto">
          <a:xfrm>
            <a:off x="157197" y="3009771"/>
            <a:ext cx="5783475" cy="271912"/>
          </a:xfrm>
          <a:prstGeom prst="rect">
            <a:avLst/>
          </a:prstGeom>
          <a:noFill/>
          <a:ln w="9525">
            <a:noFill/>
            <a:miter lim="800000"/>
            <a:headEnd/>
            <a:tailEnd/>
          </a:ln>
          <a:effectLst/>
        </p:spPr>
        <p:txBody>
          <a:bodyPr vert="horz" wrap="square" lIns="0" tIns="43201" rIns="86402" bIns="43201" numCol="1" anchor="ctr" anchorCtr="0" compatLnSpc="1">
            <a:prstTxWarp prst="textNoShape">
              <a:avLst/>
            </a:prstTxWarp>
            <a:spAutoFit/>
          </a:bodyPr>
          <a:lstStyle/>
          <a:p>
            <a:pPr lvl="0" fontAlgn="base">
              <a:spcBef>
                <a:spcPct val="0"/>
              </a:spcBef>
              <a:spcAft>
                <a:spcPct val="0"/>
              </a:spcAft>
            </a:pP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アウトプット･アウトカム評価</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12" name="正方形/長方形 11">
            <a:extLst>
              <a:ext uri="{FF2B5EF4-FFF2-40B4-BE49-F238E27FC236}">
                <a16:creationId xmlns:a16="http://schemas.microsoft.com/office/drawing/2014/main" id="{FA25D0E6-4A84-5F49-E62E-91C93E2EFD19}"/>
              </a:ext>
            </a:extLst>
          </p:cNvPr>
          <p:cNvSpPr/>
          <p:nvPr/>
        </p:nvSpPr>
        <p:spPr>
          <a:xfrm>
            <a:off x="3222196" y="4902717"/>
            <a:ext cx="3110904" cy="28157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lnSpc>
                <a:spcPct val="125000"/>
              </a:lnSpc>
            </a:pPr>
            <a:r>
              <a:rPr kumimoji="1" lang="ja-JP" altLang="en-US" sz="800" dirty="0">
                <a:solidFill>
                  <a:schemeClr val="tx1"/>
                </a:solidFill>
                <a:latin typeface="ＭＳ 明朝" panose="02020609040205080304" pitchFamily="17" charset="-128"/>
                <a:ea typeface="ＭＳ 明朝" panose="02020609040205080304" pitchFamily="17" charset="-128"/>
              </a:rPr>
              <a:t>ストラクチャー</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実施</a:t>
            </a:r>
            <a:r>
              <a:rPr kumimoji="1" lang="ja-JP" altLang="en-US" sz="800" dirty="0">
                <a:solidFill>
                  <a:schemeClr val="tx1"/>
                </a:solidFill>
                <a:latin typeface="ＭＳ 明朝" panose="02020609040205080304" pitchFamily="17" charset="-128"/>
                <a:ea typeface="ＭＳ 明朝" panose="02020609040205080304" pitchFamily="17" charset="-128"/>
              </a:rPr>
              <a:t>体制を評価 </a:t>
            </a:r>
            <a:r>
              <a:rPr lang="en-US" altLang="ja-JP" sz="800" dirty="0">
                <a:solidFill>
                  <a:schemeClr val="tx1"/>
                </a:solidFill>
                <a:latin typeface="ＭＳ 明朝" panose="02020609040205080304" pitchFamily="17" charset="-128"/>
                <a:ea typeface="ＭＳ 明朝" panose="02020609040205080304" pitchFamily="17" charset="-128"/>
              </a:rPr>
              <a:t>/ </a:t>
            </a:r>
            <a:r>
              <a:rPr lang="ja-JP" altLang="en-US" sz="800" dirty="0">
                <a:solidFill>
                  <a:schemeClr val="tx1"/>
                </a:solidFill>
                <a:latin typeface="ＭＳ 明朝" panose="02020609040205080304" pitchFamily="17" charset="-128"/>
                <a:ea typeface="ＭＳ 明朝" panose="02020609040205080304" pitchFamily="17" charset="-128"/>
              </a:rPr>
              <a:t>プロセス</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実施方法を評価</a:t>
            </a:r>
            <a:endParaRPr lang="en-US" altLang="ja-JP" sz="800" dirty="0">
              <a:solidFill>
                <a:schemeClr val="tx1"/>
              </a:solidFill>
              <a:latin typeface="ＭＳ 明朝" panose="02020609040205080304" pitchFamily="17" charset="-128"/>
              <a:ea typeface="ＭＳ 明朝" panose="02020609040205080304" pitchFamily="17" charset="-128"/>
            </a:endParaRPr>
          </a:p>
        </p:txBody>
      </p:sp>
      <p:graphicFrame>
        <p:nvGraphicFramePr>
          <p:cNvPr id="21" name="表 20">
            <a:extLst>
              <a:ext uri="{FF2B5EF4-FFF2-40B4-BE49-F238E27FC236}">
                <a16:creationId xmlns:a16="http://schemas.microsoft.com/office/drawing/2014/main" id="{C9E3909E-7581-4C03-96AF-201F29D4290A}"/>
              </a:ext>
            </a:extLst>
          </p:cNvPr>
          <p:cNvGraphicFramePr>
            <a:graphicFrameLocks noGrp="1"/>
          </p:cNvGraphicFramePr>
          <p:nvPr>
            <p:extLst>
              <p:ext uri="{D42A27DB-BD31-4B8C-83A1-F6EECF244321}">
                <p14:modId xmlns:p14="http://schemas.microsoft.com/office/powerpoint/2010/main" val="1922050607"/>
              </p:ext>
            </p:extLst>
          </p:nvPr>
        </p:nvGraphicFramePr>
        <p:xfrm>
          <a:off x="151863" y="5803196"/>
          <a:ext cx="1978659" cy="2277574"/>
        </p:xfrm>
        <a:graphic>
          <a:graphicData uri="http://schemas.openxmlformats.org/drawingml/2006/table">
            <a:tbl>
              <a:tblPr/>
              <a:tblGrid>
                <a:gridCol w="684000">
                  <a:extLst>
                    <a:ext uri="{9D8B030D-6E8A-4147-A177-3AD203B41FA5}">
                      <a16:colId xmlns:a16="http://schemas.microsoft.com/office/drawing/2014/main" val="20000"/>
                    </a:ext>
                  </a:extLst>
                </a:gridCol>
                <a:gridCol w="1294659">
                  <a:extLst>
                    <a:ext uri="{9D8B030D-6E8A-4147-A177-3AD203B41FA5}">
                      <a16:colId xmlns:a16="http://schemas.microsoft.com/office/drawing/2014/main" val="20002"/>
                    </a:ext>
                  </a:extLst>
                </a:gridCol>
              </a:tblGrid>
              <a:tr h="2277574">
                <a:tc>
                  <a:txBody>
                    <a:bodyPr/>
                    <a:lstStyle/>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事業全体</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の評価</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nSpc>
                          <a:spcPct val="200000"/>
                        </a:lnSpc>
                      </a:pPr>
                      <a:r>
                        <a:rPr kumimoji="0" lang="en-US" altLang="ja-JP" sz="1200" kern="0" dirty="0">
                          <a:latin typeface="ＭＳ 明朝" panose="02020609040205080304" pitchFamily="17" charset="-128"/>
                          <a:ea typeface="ＭＳ 明朝" panose="02020609040205080304" pitchFamily="17" charset="-128"/>
                        </a:rPr>
                        <a:t>5</a:t>
                      </a:r>
                      <a:r>
                        <a:rPr kumimoji="0" lang="ja-JP" altLang="en-US" sz="1200" kern="0" dirty="0">
                          <a:latin typeface="ＭＳ 明朝" panose="02020609040205080304" pitchFamily="17" charset="-128"/>
                          <a:ea typeface="ＭＳ 明朝" panose="02020609040205080304" pitchFamily="17" charset="-128"/>
                        </a:rPr>
                        <a:t>：目標達成</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4:</a:t>
                      </a:r>
                      <a:r>
                        <a:rPr kumimoji="0" lang="ja-JP" altLang="en-US" sz="1200" kern="0" dirty="0">
                          <a:latin typeface="ＭＳ 明朝" panose="02020609040205080304" pitchFamily="17" charset="-128"/>
                          <a:ea typeface="ＭＳ 明朝" panose="02020609040205080304" pitchFamily="17" charset="-128"/>
                        </a:rPr>
                        <a:t>改善している</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3:</a:t>
                      </a:r>
                      <a:r>
                        <a:rPr kumimoji="0" lang="ja-JP" altLang="en-US" sz="1200" kern="0" dirty="0">
                          <a:latin typeface="ＭＳ 明朝" panose="02020609040205080304" pitchFamily="17" charset="-128"/>
                          <a:ea typeface="ＭＳ 明朝" panose="02020609040205080304" pitchFamily="17" charset="-128"/>
                        </a:rPr>
                        <a:t>横ばい</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2:</a:t>
                      </a:r>
                      <a:r>
                        <a:rPr kumimoji="0" lang="ja-JP" altLang="en-US" sz="1200" kern="0" dirty="0">
                          <a:latin typeface="ＭＳ 明朝" panose="02020609040205080304" pitchFamily="17" charset="-128"/>
                          <a:ea typeface="ＭＳ 明朝" panose="02020609040205080304" pitchFamily="17" charset="-128"/>
                        </a:rPr>
                        <a:t>悪化している</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1:</a:t>
                      </a:r>
                      <a:r>
                        <a:rPr kumimoji="0" lang="ja-JP" altLang="en-US" sz="1200" kern="0" dirty="0">
                          <a:latin typeface="ＭＳ 明朝" panose="02020609040205080304" pitchFamily="17" charset="-128"/>
                          <a:ea typeface="ＭＳ 明朝" panose="02020609040205080304" pitchFamily="17" charset="-128"/>
                        </a:rPr>
                        <a:t>評価できない</a:t>
                      </a:r>
                      <a:endParaRPr lang="ja-JP" altLang="en-US" sz="1600" dirty="0">
                        <a:latin typeface="ＭＳ 明朝" panose="02020609040205080304" pitchFamily="17" charset="-128"/>
                        <a:ea typeface="ＭＳ 明朝" panose="02020609040205080304" pitchFamily="17" charset="-128"/>
                      </a:endParaRPr>
                    </a:p>
                  </a:txBody>
                  <a:tcPr marL="72000" marR="34017" marT="9000" marB="10205"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3" name="楕円 22">
            <a:extLst>
              <a:ext uri="{FF2B5EF4-FFF2-40B4-BE49-F238E27FC236}">
                <a16:creationId xmlns:a16="http://schemas.microsoft.com/office/drawing/2014/main" id="{8C171CD8-64C7-40C8-BBB8-F616304A23E3}"/>
              </a:ext>
            </a:extLst>
          </p:cNvPr>
          <p:cNvSpPr/>
          <p:nvPr/>
        </p:nvSpPr>
        <p:spPr>
          <a:xfrm>
            <a:off x="903199" y="6444208"/>
            <a:ext cx="1008112" cy="30858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4" name="表 23">
            <a:extLst>
              <a:ext uri="{FF2B5EF4-FFF2-40B4-BE49-F238E27FC236}">
                <a16:creationId xmlns:a16="http://schemas.microsoft.com/office/drawing/2014/main" id="{0AEA9A73-4654-4EB2-AB35-082163093FD4}"/>
              </a:ext>
            </a:extLst>
          </p:cNvPr>
          <p:cNvGraphicFramePr>
            <a:graphicFrameLocks noGrp="1"/>
          </p:cNvGraphicFramePr>
          <p:nvPr>
            <p:extLst>
              <p:ext uri="{D42A27DB-BD31-4B8C-83A1-F6EECF244321}">
                <p14:modId xmlns:p14="http://schemas.microsoft.com/office/powerpoint/2010/main" val="422056848"/>
              </p:ext>
            </p:extLst>
          </p:nvPr>
        </p:nvGraphicFramePr>
        <p:xfrm>
          <a:off x="2211004" y="5796136"/>
          <a:ext cx="4122096" cy="1211181"/>
        </p:xfrm>
        <a:graphic>
          <a:graphicData uri="http://schemas.openxmlformats.org/drawingml/2006/table">
            <a:tbl>
              <a:tblPr/>
              <a:tblGrid>
                <a:gridCol w="864096">
                  <a:extLst>
                    <a:ext uri="{9D8B030D-6E8A-4147-A177-3AD203B41FA5}">
                      <a16:colId xmlns:a16="http://schemas.microsoft.com/office/drawing/2014/main" val="20000"/>
                    </a:ext>
                  </a:extLst>
                </a:gridCol>
                <a:gridCol w="3258000">
                  <a:extLst>
                    <a:ext uri="{9D8B030D-6E8A-4147-A177-3AD203B41FA5}">
                      <a16:colId xmlns:a16="http://schemas.microsoft.com/office/drawing/2014/main" val="20002"/>
                    </a:ext>
                  </a:extLst>
                </a:gridCol>
              </a:tblGrid>
              <a:tr h="1211181">
                <a:tc>
                  <a:txBody>
                    <a:bodyPr/>
                    <a:lstStyle/>
                    <a:p>
                      <a:pPr algn="ctr" fontAlgn="ctr">
                        <a:spcBef>
                          <a:spcPts val="0"/>
                        </a:spcBef>
                        <a:spcAft>
                          <a:spcPts val="600"/>
                        </a:spcAft>
                      </a:pP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考察</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en-US" altLang="ja-JP" sz="12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1200" b="0" i="0" u="none" strike="noStrike" dirty="0">
                          <a:solidFill>
                            <a:srgbClr val="000000"/>
                          </a:solidFill>
                          <a:effectLst/>
                          <a:latin typeface="ＭＳ 明朝" panose="02020609040205080304" pitchFamily="17" charset="-128"/>
                          <a:ea typeface="ＭＳ 明朝" panose="02020609040205080304" pitchFamily="17" charset="-128"/>
                        </a:rPr>
                        <a:t>成功･未達要因</a:t>
                      </a:r>
                      <a:r>
                        <a:rPr lang="en-US" altLang="ja-JP" sz="12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2400"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ct val="120000"/>
                        </a:lnSpc>
                      </a:pP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特定健診の受診勧奨はヘルスアップ事業の交付金対象に適するものとして事業を実施している。国の目標とする指標は</a:t>
                      </a:r>
                      <a:r>
                        <a:rPr kumimoji="1" lang="en-US" altLang="ja-JP" sz="900" kern="1200" dirty="0">
                          <a:solidFill>
                            <a:schemeClr val="tx1"/>
                          </a:solidFill>
                          <a:latin typeface="ＭＳ 明朝" panose="02020609040205080304" pitchFamily="17" charset="-128"/>
                          <a:ea typeface="ＭＳ 明朝" panose="02020609040205080304" pitchFamily="17" charset="-128"/>
                          <a:cs typeface="+mn-cs"/>
                        </a:rPr>
                        <a:t>60</a:t>
                      </a: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％となっており、毎年、国保連合会の外部評価・支援も受けて改善に取り組んでいる。令和</a:t>
                      </a:r>
                      <a:r>
                        <a:rPr kumimoji="1" lang="en-US" altLang="ja-JP" sz="900" kern="1200" dirty="0">
                          <a:solidFill>
                            <a:schemeClr val="tx1"/>
                          </a:solidFill>
                          <a:latin typeface="ＭＳ 明朝" panose="02020609040205080304" pitchFamily="17" charset="-128"/>
                          <a:ea typeface="ＭＳ 明朝" panose="02020609040205080304" pitchFamily="17" charset="-128"/>
                          <a:cs typeface="+mn-cs"/>
                        </a:rPr>
                        <a:t>5</a:t>
                      </a: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年度では、かかりつけ医への受診をしていて、特定健診を受けていない者からの健診情報を受ける為、かかりつけ医からの情報提供を促す取り組みを実施することで、目標数値の向上を図ることとしている。</a:t>
                      </a:r>
                    </a:p>
                  </a:txBody>
                  <a:tcPr marL="36000" marR="36000" marT="36000" marB="36000">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25" name="表 24">
            <a:extLst>
              <a:ext uri="{FF2B5EF4-FFF2-40B4-BE49-F238E27FC236}">
                <a16:creationId xmlns:a16="http://schemas.microsoft.com/office/drawing/2014/main" id="{BCE27AD0-22EE-47C2-AB32-5478F17B5FA4}"/>
              </a:ext>
            </a:extLst>
          </p:cNvPr>
          <p:cNvGraphicFramePr>
            <a:graphicFrameLocks noGrp="1"/>
          </p:cNvGraphicFramePr>
          <p:nvPr>
            <p:extLst>
              <p:ext uri="{D42A27DB-BD31-4B8C-83A1-F6EECF244321}">
                <p14:modId xmlns:p14="http://schemas.microsoft.com/office/powerpoint/2010/main" val="415869863"/>
              </p:ext>
            </p:extLst>
          </p:nvPr>
        </p:nvGraphicFramePr>
        <p:xfrm>
          <a:off x="2218738" y="7093206"/>
          <a:ext cx="4122096" cy="987564"/>
        </p:xfrm>
        <a:graphic>
          <a:graphicData uri="http://schemas.openxmlformats.org/drawingml/2006/table">
            <a:tbl>
              <a:tblPr/>
              <a:tblGrid>
                <a:gridCol w="864096">
                  <a:extLst>
                    <a:ext uri="{9D8B030D-6E8A-4147-A177-3AD203B41FA5}">
                      <a16:colId xmlns:a16="http://schemas.microsoft.com/office/drawing/2014/main" val="20000"/>
                    </a:ext>
                  </a:extLst>
                </a:gridCol>
                <a:gridCol w="3258000">
                  <a:extLst>
                    <a:ext uri="{9D8B030D-6E8A-4147-A177-3AD203B41FA5}">
                      <a16:colId xmlns:a16="http://schemas.microsoft.com/office/drawing/2014/main" val="20002"/>
                    </a:ext>
                  </a:extLst>
                </a:gridCol>
              </a:tblGrid>
              <a:tr h="987564">
                <a:tc>
                  <a:txBody>
                    <a:bodyPr/>
                    <a:lstStyle/>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今後の</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方向性</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2400"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nSpc>
                          <a:spcPct val="120000"/>
                        </a:lnSpc>
                      </a:pPr>
                      <a:r>
                        <a:rPr lang="ja-JP" altLang="en-US" sz="900" dirty="0">
                          <a:latin typeface="ＭＳ 明朝" panose="02020609040205080304" pitchFamily="17" charset="-128"/>
                          <a:ea typeface="ＭＳ 明朝" panose="02020609040205080304" pitchFamily="17" charset="-128"/>
                        </a:rPr>
                        <a:t>継続して実施する。</a:t>
                      </a:r>
                    </a:p>
                  </a:txBody>
                  <a:tcPr marL="36000" marR="36000" marT="36000" marB="36000">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8" name="タイトル 1">
            <a:extLst>
              <a:ext uri="{FF2B5EF4-FFF2-40B4-BE49-F238E27FC236}">
                <a16:creationId xmlns:a16="http://schemas.microsoft.com/office/drawing/2014/main" id="{780BCAB6-FF89-4DEA-B846-3010B48780D1}"/>
              </a:ext>
            </a:extLst>
          </p:cNvPr>
          <p:cNvSpPr txBox="1">
            <a:spLocks noChangeAspect="1"/>
          </p:cNvSpPr>
          <p:nvPr/>
        </p:nvSpPr>
        <p:spPr>
          <a:xfrm>
            <a:off x="166045" y="4384761"/>
            <a:ext cx="6238800" cy="261461"/>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en-US" altLang="ja-JP" sz="1050" dirty="0">
                <a:latin typeface="ＭＳ 明朝" panose="02020609040205080304" pitchFamily="17" charset="-128"/>
                <a:ea typeface="ＭＳ 明朝" panose="02020609040205080304" pitchFamily="17" charset="-128"/>
                <a:cs typeface="+mj-cs"/>
              </a:rPr>
              <a:t> </a:t>
            </a:r>
          </a:p>
        </p:txBody>
      </p:sp>
    </p:spTree>
    <p:extLst>
      <p:ext uri="{BB962C8B-B14F-4D97-AF65-F5344CB8AC3E}">
        <p14:creationId xmlns:p14="http://schemas.microsoft.com/office/powerpoint/2010/main" val="1465109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noChangeAspect="1"/>
          </p:cNvSpPr>
          <p:nvPr/>
        </p:nvSpPr>
        <p:spPr>
          <a:xfrm>
            <a:off x="205270" y="360494"/>
            <a:ext cx="6238800" cy="319553"/>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ja-JP" altLang="en-US" sz="1400" b="1" u="sng" dirty="0">
                <a:latin typeface="ＭＳ 明朝" panose="02020609040205080304" pitchFamily="17" charset="-128"/>
                <a:ea typeface="ＭＳ 明朝" panose="02020609040205080304" pitchFamily="17" charset="-128"/>
                <a:cs typeface="+mj-cs"/>
              </a:rPr>
              <a:t>人間ドック助成（市民課）</a:t>
            </a:r>
            <a:endParaRPr lang="en-US" altLang="ja-JP" sz="1400" b="1" u="sng" dirty="0">
              <a:latin typeface="ＭＳ 明朝" panose="02020609040205080304" pitchFamily="17" charset="-128"/>
              <a:ea typeface="ＭＳ 明朝" panose="02020609040205080304" pitchFamily="17" charset="-128"/>
              <a:cs typeface="+mj-cs"/>
            </a:endParaRPr>
          </a:p>
        </p:txBody>
      </p:sp>
      <p:graphicFrame>
        <p:nvGraphicFramePr>
          <p:cNvPr id="13" name="表 12"/>
          <p:cNvGraphicFramePr>
            <a:graphicFrameLocks noGrp="1"/>
          </p:cNvGraphicFramePr>
          <p:nvPr>
            <p:extLst>
              <p:ext uri="{D42A27DB-BD31-4B8C-83A1-F6EECF244321}">
                <p14:modId xmlns:p14="http://schemas.microsoft.com/office/powerpoint/2010/main" val="3627667557"/>
              </p:ext>
            </p:extLst>
          </p:nvPr>
        </p:nvGraphicFramePr>
        <p:xfrm>
          <a:off x="165100" y="3529876"/>
          <a:ext cx="6192000" cy="891840"/>
        </p:xfrm>
        <a:graphic>
          <a:graphicData uri="http://schemas.openxmlformats.org/drawingml/2006/table">
            <a:tbl>
              <a:tblPr/>
              <a:tblGrid>
                <a:gridCol w="648000">
                  <a:extLst>
                    <a:ext uri="{9D8B030D-6E8A-4147-A177-3AD203B41FA5}">
                      <a16:colId xmlns:a16="http://schemas.microsoft.com/office/drawing/2014/main" val="20000"/>
                    </a:ext>
                  </a:extLst>
                </a:gridCol>
                <a:gridCol w="792000">
                  <a:extLst>
                    <a:ext uri="{9D8B030D-6E8A-4147-A177-3AD203B41FA5}">
                      <a16:colId xmlns:a16="http://schemas.microsoft.com/office/drawing/2014/main" val="245322609"/>
                    </a:ext>
                  </a:extLst>
                </a:gridCol>
                <a:gridCol w="792000">
                  <a:extLst>
                    <a:ext uri="{9D8B030D-6E8A-4147-A177-3AD203B41FA5}">
                      <a16:colId xmlns:a16="http://schemas.microsoft.com/office/drawing/2014/main" val="20001"/>
                    </a:ext>
                  </a:extLst>
                </a:gridCol>
                <a:gridCol w="792000">
                  <a:extLst>
                    <a:ext uri="{9D8B030D-6E8A-4147-A177-3AD203B41FA5}">
                      <a16:colId xmlns:a16="http://schemas.microsoft.com/office/drawing/2014/main" val="20002"/>
                    </a:ext>
                  </a:extLst>
                </a:gridCol>
                <a:gridCol w="792000">
                  <a:extLst>
                    <a:ext uri="{9D8B030D-6E8A-4147-A177-3AD203B41FA5}">
                      <a16:colId xmlns:a16="http://schemas.microsoft.com/office/drawing/2014/main" val="20003"/>
                    </a:ext>
                  </a:extLst>
                </a:gridCol>
                <a:gridCol w="792000">
                  <a:extLst>
                    <a:ext uri="{9D8B030D-6E8A-4147-A177-3AD203B41FA5}">
                      <a16:colId xmlns:a16="http://schemas.microsoft.com/office/drawing/2014/main" val="881114496"/>
                    </a:ext>
                  </a:extLst>
                </a:gridCol>
                <a:gridCol w="792000">
                  <a:extLst>
                    <a:ext uri="{9D8B030D-6E8A-4147-A177-3AD203B41FA5}">
                      <a16:colId xmlns:a16="http://schemas.microsoft.com/office/drawing/2014/main" val="378542291"/>
                    </a:ext>
                  </a:extLst>
                </a:gridCol>
                <a:gridCol w="792000">
                  <a:extLst>
                    <a:ext uri="{9D8B030D-6E8A-4147-A177-3AD203B41FA5}">
                      <a16:colId xmlns:a16="http://schemas.microsoft.com/office/drawing/2014/main" val="1290694854"/>
                    </a:ext>
                  </a:extLst>
                </a:gridCol>
              </a:tblGrid>
              <a:tr h="324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marL="0" marR="0" lvl="0" indent="0" algn="ctr" defTabSz="914400" rtl="0" eaLnBrk="1" fontAlgn="ctr" latinLnBrk="0" hangingPunct="1">
                        <a:lnSpc>
                          <a:spcPct val="8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計画策定時点</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80000"/>
                        </a:lnSpc>
                        <a:spcBef>
                          <a:spcPts val="0"/>
                        </a:spcBef>
                        <a:spcAft>
                          <a:spcPts val="0"/>
                        </a:spcAft>
                        <a:buClrTx/>
                        <a:buSzTx/>
                        <a:buFontTx/>
                        <a:buNone/>
                        <a:tabLst/>
                        <a:defRPr/>
                      </a:pPr>
                      <a:r>
                        <a:rPr lang="en-US" altLang="ja-JP" sz="850" b="0" i="0" u="none" strike="noStrike" dirty="0">
                          <a:solidFill>
                            <a:srgbClr val="000000"/>
                          </a:solidFill>
                          <a:effectLst/>
                          <a:latin typeface="ＭＳ 明朝" panose="02020609040205080304" pitchFamily="17" charset="-128"/>
                          <a:ea typeface="ＭＳ 明朝" panose="02020609040205080304" pitchFamily="17" charset="-128"/>
                        </a:rPr>
                        <a:t>2016</a:t>
                      </a:r>
                      <a:r>
                        <a:rPr lang="ja-JP" altLang="en-US" sz="850" b="0" i="0" u="none" strike="noStrike" dirty="0">
                          <a:solidFill>
                            <a:srgbClr val="000000"/>
                          </a:solidFill>
                          <a:effectLst/>
                          <a:latin typeface="ＭＳ 明朝" panose="02020609040205080304" pitchFamily="17" charset="-128"/>
                          <a:ea typeface="ＭＳ 明朝" panose="02020609040205080304" pitchFamily="17" charset="-128"/>
                        </a:rPr>
                        <a:t>年度</a:t>
                      </a:r>
                      <a:r>
                        <a:rPr lang="en-US" altLang="ja-JP" sz="850" b="0" i="0" u="none" strike="noStrike" dirty="0">
                          <a:solidFill>
                            <a:srgbClr val="000000"/>
                          </a:solidFill>
                          <a:effectLst/>
                          <a:latin typeface="ＭＳ 明朝" panose="02020609040205080304" pitchFamily="17" charset="-128"/>
                          <a:ea typeface="ＭＳ 明朝" panose="02020609040205080304" pitchFamily="17" charset="-128"/>
                        </a:rPr>
                        <a:t>(H28)</a:t>
                      </a:r>
                    </a:p>
                  </a:txBody>
                  <a:tcPr marL="18000" marR="18000" marT="9000" marB="1020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2018</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(H30)</a:t>
                      </a:r>
                    </a:p>
                  </a:txBody>
                  <a:tcPr marL="34017" marR="34017" marT="9000" marB="10205"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2019</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(H31)</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(R2)</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2021</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(R3)</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2023</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(R5)</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0000"/>
                  </a:ext>
                </a:extLst>
              </a:tr>
              <a:tr h="252000">
                <a:tc>
                  <a:txBody>
                    <a:bodyPr/>
                    <a:lstStyle/>
                    <a:p>
                      <a:pPr algn="l" fontAlgn="ct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目標値</a:t>
                      </a:r>
                      <a:r>
                        <a:rPr lang="en-US" altLang="zh-TW" sz="900" b="0" i="0" u="none" strike="noStrike" dirty="0">
                          <a:solidFill>
                            <a:schemeClr val="tx1"/>
                          </a:solidFill>
                          <a:effectLst/>
                          <a:latin typeface="ＭＳ 明朝" panose="02020609040205080304" pitchFamily="17" charset="-128"/>
                          <a:ea typeface="ＭＳ 明朝" panose="02020609040205080304" pitchFamily="17" charset="-128"/>
                        </a:rPr>
                        <a:t> </a:t>
                      </a:r>
                      <a:endParaRPr lang="zh-TW"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solidFill>
                      <a:srgbClr val="B7DEE8"/>
                    </a:solidFill>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1100" b="0" i="0" u="none" strike="noStrike">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extLst>
                  <a:ext uri="{0D108BD9-81ED-4DB2-BD59-A6C34878D82A}">
                    <a16:rowId xmlns:a16="http://schemas.microsoft.com/office/drawing/2014/main" val="49318003"/>
                  </a:ext>
                </a:extLst>
              </a:tr>
              <a:tr h="252000">
                <a:tc>
                  <a:txBody>
                    <a:bodyPr/>
                    <a:lstStyle/>
                    <a:p>
                      <a:pPr algn="l" fontAlgn="ctr"/>
                      <a:r>
                        <a:rPr lang="zh-TW" altLang="en-US" sz="800" b="0" i="0" u="none" strike="noStrike" dirty="0">
                          <a:solidFill>
                            <a:schemeClr val="tx1"/>
                          </a:solidFill>
                          <a:effectLst/>
                          <a:latin typeface="ＭＳ 明朝" panose="02020609040205080304" pitchFamily="17" charset="-128"/>
                          <a:ea typeface="ＭＳ 明朝" panose="02020609040205080304" pitchFamily="17" charset="-128"/>
                        </a:rPr>
                        <a:t>達成状況</a:t>
                      </a:r>
                      <a:r>
                        <a:rPr lang="en-US" altLang="zh-TW" sz="800" b="0" i="0" u="none" strike="noStrike" dirty="0">
                          <a:solidFill>
                            <a:schemeClr val="tx1"/>
                          </a:solidFill>
                          <a:effectLst/>
                          <a:latin typeface="ＭＳ 明朝" panose="02020609040205080304" pitchFamily="17" charset="-128"/>
                          <a:ea typeface="ＭＳ 明朝" panose="02020609040205080304" pitchFamily="17" charset="-128"/>
                        </a:rPr>
                        <a:t>(</a:t>
                      </a:r>
                      <a:r>
                        <a:rPr lang="zh-TW" altLang="en-US" sz="800" b="0" i="0" u="none" strike="noStrike" dirty="0">
                          <a:solidFill>
                            <a:schemeClr val="tx1"/>
                          </a:solidFill>
                          <a:effectLst/>
                          <a:latin typeface="ＭＳ 明朝" panose="02020609040205080304" pitchFamily="17" charset="-128"/>
                          <a:ea typeface="ＭＳ 明朝" panose="02020609040205080304" pitchFamily="17" charset="-128"/>
                        </a:rPr>
                        <a:t>人</a:t>
                      </a:r>
                      <a:r>
                        <a:rPr lang="en-US" altLang="zh-TW" sz="800" b="0" i="0" u="none" strike="noStrike" dirty="0">
                          <a:solidFill>
                            <a:schemeClr val="tx1"/>
                          </a:solidFill>
                          <a:effectLst/>
                          <a:latin typeface="ＭＳ 明朝" panose="02020609040205080304" pitchFamily="17" charset="-128"/>
                          <a:ea typeface="ＭＳ 明朝" panose="02020609040205080304" pitchFamily="17" charset="-128"/>
                        </a:rPr>
                        <a:t>)</a:t>
                      </a:r>
                      <a:endParaRPr lang="zh-TW" altLang="en-US" sz="8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solidFill>
                      <a:srgbClr val="B7DEE8"/>
                    </a:solidFill>
                  </a:tcPr>
                </a:tc>
                <a:tc>
                  <a:txBody>
                    <a:bodyPr/>
                    <a:lstStyle/>
                    <a:p>
                      <a:pPr algn="ctr"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人間ドック </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575</a:t>
                      </a:r>
                      <a:b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脳ドック </a:t>
                      </a: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22</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人間ドック </a:t>
                      </a: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559</a:t>
                      </a:r>
                      <a:br>
                        <a:rPr lang="en-US" altLang="ja-JP" sz="8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800" b="0" i="0" u="none" strike="noStrike">
                          <a:solidFill>
                            <a:srgbClr val="000000"/>
                          </a:solidFill>
                          <a:effectLst/>
                          <a:latin typeface="ＭＳ 明朝" panose="02020609040205080304" pitchFamily="17" charset="-128"/>
                          <a:ea typeface="ＭＳ 明朝" panose="02020609040205080304" pitchFamily="17" charset="-128"/>
                        </a:rPr>
                        <a:t>脳ドック </a:t>
                      </a: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人間ドック </a:t>
                      </a:r>
                      <a:r>
                        <a:rPr lang="en-US" altLang="ja-JP" sz="800" b="0" i="0" u="none" strike="noStrike" dirty="0">
                          <a:solidFill>
                            <a:schemeClr val="tx1"/>
                          </a:solidFill>
                          <a:effectLst/>
                          <a:latin typeface="ＭＳ 明朝" panose="02020609040205080304" pitchFamily="17" charset="-128"/>
                          <a:ea typeface="ＭＳ 明朝" panose="02020609040205080304" pitchFamily="17" charset="-128"/>
                        </a:rPr>
                        <a:t>597</a:t>
                      </a:r>
                      <a:br>
                        <a:rPr lang="en-US" altLang="ja-JP" sz="800" b="0" i="0" u="none" strike="noStrike" dirty="0">
                          <a:solidFill>
                            <a:schemeClr val="tx1"/>
                          </a:solidFill>
                          <a:effectLst/>
                          <a:latin typeface="ＭＳ 明朝" panose="02020609040205080304" pitchFamily="17" charset="-128"/>
                          <a:ea typeface="ＭＳ 明朝" panose="02020609040205080304" pitchFamily="17" charset="-128"/>
                        </a:rPr>
                      </a:b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脳ドック </a:t>
                      </a:r>
                      <a:r>
                        <a:rPr lang="en-US" altLang="ja-JP" sz="800" b="0" i="0" u="none" strike="noStrike" dirty="0">
                          <a:solidFill>
                            <a:schemeClr val="tx1"/>
                          </a:solidFill>
                          <a:effectLst/>
                          <a:latin typeface="ＭＳ 明朝" panose="02020609040205080304" pitchFamily="17" charset="-128"/>
                          <a:ea typeface="ＭＳ 明朝" panose="02020609040205080304" pitchFamily="17" charset="-128"/>
                        </a:rPr>
                        <a:t>20</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人間ドック </a:t>
                      </a:r>
                      <a:r>
                        <a:rPr lang="en-US" altLang="ja-JP" sz="800" b="0" i="0" u="none" strike="noStrike" dirty="0">
                          <a:solidFill>
                            <a:schemeClr val="tx1"/>
                          </a:solidFill>
                          <a:effectLst/>
                          <a:latin typeface="ＭＳ 明朝" panose="02020609040205080304" pitchFamily="17" charset="-128"/>
                          <a:ea typeface="ＭＳ 明朝" panose="02020609040205080304" pitchFamily="17" charset="-128"/>
                        </a:rPr>
                        <a:t>531</a:t>
                      </a:r>
                    </a:p>
                    <a:p>
                      <a:pPr algn="ctr" fontAlgn="ct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脳ドック </a:t>
                      </a:r>
                      <a:r>
                        <a:rPr lang="en-US" altLang="ja-JP" sz="800" b="0" i="0" u="none" strike="noStrike" dirty="0">
                          <a:solidFill>
                            <a:schemeClr val="tx1"/>
                          </a:solidFill>
                          <a:effectLst/>
                          <a:latin typeface="ＭＳ 明朝" panose="02020609040205080304" pitchFamily="17" charset="-128"/>
                          <a:ea typeface="ＭＳ 明朝" panose="02020609040205080304" pitchFamily="17" charset="-128"/>
                        </a:rPr>
                        <a:t>19</a:t>
                      </a:r>
                      <a:endParaRPr lang="ja-JP" altLang="en-US" sz="8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人間ドック </a:t>
                      </a:r>
                      <a:r>
                        <a:rPr lang="en-US" altLang="ja-JP" sz="800" b="0" i="0" u="none" strike="noStrike" dirty="0">
                          <a:solidFill>
                            <a:schemeClr val="tx1"/>
                          </a:solidFill>
                          <a:effectLst/>
                          <a:latin typeface="ＭＳ 明朝" panose="02020609040205080304" pitchFamily="17" charset="-128"/>
                          <a:ea typeface="ＭＳ 明朝" panose="02020609040205080304" pitchFamily="17" charset="-128"/>
                        </a:rPr>
                        <a:t>587</a:t>
                      </a:r>
                    </a:p>
                    <a:p>
                      <a:pPr algn="ctr" fontAlgn="ct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脳ドック </a:t>
                      </a:r>
                      <a:r>
                        <a:rPr lang="en-US" altLang="ja-JP" sz="800" b="0" i="0" u="none" strike="noStrike" dirty="0">
                          <a:solidFill>
                            <a:schemeClr val="tx1"/>
                          </a:solidFill>
                          <a:effectLst/>
                          <a:latin typeface="ＭＳ 明朝" panose="02020609040205080304" pitchFamily="17" charset="-128"/>
                          <a:ea typeface="ＭＳ 明朝" panose="02020609040205080304" pitchFamily="17" charset="-128"/>
                        </a:rPr>
                        <a:t>20</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人間ドック </a:t>
                      </a:r>
                      <a:r>
                        <a:rPr lang="en-US" altLang="ja-JP" sz="800" b="0" i="0" u="none" strike="noStrike" dirty="0">
                          <a:solidFill>
                            <a:schemeClr val="tx1"/>
                          </a:solidFill>
                          <a:effectLst/>
                          <a:latin typeface="ＭＳ 明朝" panose="02020609040205080304" pitchFamily="17" charset="-128"/>
                          <a:ea typeface="ＭＳ 明朝" panose="02020609040205080304" pitchFamily="17" charset="-128"/>
                        </a:rPr>
                        <a:t>583</a:t>
                      </a:r>
                    </a:p>
                    <a:p>
                      <a:pPr algn="ctr" fontAlgn="ctr"/>
                      <a:r>
                        <a:rPr lang="ja-JP" altLang="en-US" sz="800" b="0" i="0" u="none" strike="noStrike" dirty="0">
                          <a:solidFill>
                            <a:schemeClr val="tx1"/>
                          </a:solidFill>
                          <a:effectLst/>
                          <a:latin typeface="ＭＳ 明朝" panose="02020609040205080304" pitchFamily="17" charset="-128"/>
                          <a:ea typeface="ＭＳ 明朝" panose="02020609040205080304" pitchFamily="17" charset="-128"/>
                        </a:rPr>
                        <a:t>脳ドック </a:t>
                      </a:r>
                      <a:r>
                        <a:rPr lang="en-US" altLang="ja-JP" sz="800" b="0" i="0" u="none" strike="noStrike" dirty="0">
                          <a:solidFill>
                            <a:schemeClr val="tx1"/>
                          </a:solidFill>
                          <a:effectLst/>
                          <a:latin typeface="ＭＳ 明朝" panose="02020609040205080304" pitchFamily="17" charset="-128"/>
                          <a:ea typeface="ＭＳ 明朝" panose="02020609040205080304" pitchFamily="17" charset="-128"/>
                        </a:rPr>
                        <a:t>26</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8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extLst>
                  <a:ext uri="{0D108BD9-81ED-4DB2-BD59-A6C34878D82A}">
                    <a16:rowId xmlns:a16="http://schemas.microsoft.com/office/drawing/2014/main" val="10001"/>
                  </a:ext>
                </a:extLst>
              </a:tr>
            </a:tbl>
          </a:graphicData>
        </a:graphic>
      </p:graphicFrame>
      <p:sp>
        <p:nvSpPr>
          <p:cNvPr id="2" name="スライド番号プレースホルダー 1">
            <a:extLst>
              <a:ext uri="{FF2B5EF4-FFF2-40B4-BE49-F238E27FC236}">
                <a16:creationId xmlns:a16="http://schemas.microsoft.com/office/drawing/2014/main" id="{87CEEF89-609E-DE00-B30B-C058CA8AB2BD}"/>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35</a:t>
            </a:fld>
            <a:endParaRPr lang="ja-JP" altLang="en-US" dirty="0">
              <a:latin typeface="ＭＳ 明朝" panose="02020609040205080304" pitchFamily="17" charset="-128"/>
              <a:ea typeface="ＭＳ 明朝" panose="02020609040205080304" pitchFamily="17" charset="-128"/>
            </a:endParaRPr>
          </a:p>
        </p:txBody>
      </p:sp>
      <p:graphicFrame>
        <p:nvGraphicFramePr>
          <p:cNvPr id="3" name="表 3">
            <a:extLst>
              <a:ext uri="{FF2B5EF4-FFF2-40B4-BE49-F238E27FC236}">
                <a16:creationId xmlns:a16="http://schemas.microsoft.com/office/drawing/2014/main" id="{EA1E015D-EEC1-5F4A-7344-EE118E30072F}"/>
              </a:ext>
            </a:extLst>
          </p:cNvPr>
          <p:cNvGraphicFramePr>
            <a:graphicFrameLocks noGrp="1"/>
          </p:cNvGraphicFramePr>
          <p:nvPr>
            <p:extLst>
              <p:ext uri="{D42A27DB-BD31-4B8C-83A1-F6EECF244321}">
                <p14:modId xmlns:p14="http://schemas.microsoft.com/office/powerpoint/2010/main" val="3951583846"/>
              </p:ext>
            </p:extLst>
          </p:nvPr>
        </p:nvGraphicFramePr>
        <p:xfrm>
          <a:off x="165100" y="1077898"/>
          <a:ext cx="6190573" cy="1685780"/>
        </p:xfrm>
        <a:graphic>
          <a:graphicData uri="http://schemas.openxmlformats.org/drawingml/2006/table">
            <a:tbl>
              <a:tblPr firstRow="1" bandRow="1">
                <a:tableStyleId>{5C22544A-7EE6-4342-B048-85BDC9FD1C3A}</a:tableStyleId>
              </a:tblPr>
              <a:tblGrid>
                <a:gridCol w="1150573">
                  <a:extLst>
                    <a:ext uri="{9D8B030D-6E8A-4147-A177-3AD203B41FA5}">
                      <a16:colId xmlns:a16="http://schemas.microsoft.com/office/drawing/2014/main" val="1478241689"/>
                    </a:ext>
                  </a:extLst>
                </a:gridCol>
                <a:gridCol w="5040000">
                  <a:extLst>
                    <a:ext uri="{9D8B030D-6E8A-4147-A177-3AD203B41FA5}">
                      <a16:colId xmlns:a16="http://schemas.microsoft.com/office/drawing/2014/main" val="70025591"/>
                    </a:ext>
                  </a:extLst>
                </a:gridCol>
              </a:tblGrid>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事業目的</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被保険者の健康状態を把握し、生活習慣病の早期発見と予防につなげるために人間ドックの受診へ補助をする</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3851816"/>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対象者</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被保険者</a:t>
                      </a:r>
                      <a:r>
                        <a:rPr kumimoji="1" lang="en-US" altLang="ja-JP" sz="1050" b="0" dirty="0">
                          <a:solidFill>
                            <a:schemeClr val="tx1"/>
                          </a:solidFill>
                          <a:latin typeface="ＭＳ 明朝" panose="02020609040205080304" pitchFamily="17" charset="-128"/>
                          <a:ea typeface="ＭＳ 明朝" panose="02020609040205080304" pitchFamily="17" charset="-128"/>
                        </a:rPr>
                        <a:t>0</a:t>
                      </a:r>
                      <a:r>
                        <a:rPr kumimoji="1" lang="ja-JP" altLang="en-US" sz="1050" b="0" dirty="0">
                          <a:solidFill>
                            <a:schemeClr val="tx1"/>
                          </a:solidFill>
                          <a:latin typeface="ＭＳ 明朝" panose="02020609040205080304" pitchFamily="17" charset="-128"/>
                          <a:ea typeface="ＭＳ 明朝" panose="02020609040205080304" pitchFamily="17" charset="-128"/>
                        </a:rPr>
                        <a:t>歳～</a:t>
                      </a:r>
                      <a:r>
                        <a:rPr kumimoji="1" lang="en-US" altLang="ja-JP" sz="1050" b="0" dirty="0">
                          <a:solidFill>
                            <a:schemeClr val="tx1"/>
                          </a:solidFill>
                          <a:latin typeface="ＭＳ 明朝" panose="02020609040205080304" pitchFamily="17" charset="-128"/>
                          <a:ea typeface="ＭＳ 明朝" panose="02020609040205080304" pitchFamily="17" charset="-128"/>
                        </a:rPr>
                        <a:t>74</a:t>
                      </a:r>
                      <a:r>
                        <a:rPr kumimoji="1" lang="ja-JP" altLang="en-US" sz="1050" b="0" dirty="0">
                          <a:solidFill>
                            <a:schemeClr val="tx1"/>
                          </a:solidFill>
                          <a:latin typeface="ＭＳ 明朝" panose="02020609040205080304" pitchFamily="17" charset="-128"/>
                          <a:ea typeface="ＭＳ 明朝" panose="02020609040205080304" pitchFamily="17" charset="-128"/>
                        </a:rPr>
                        <a:t>歳</a:t>
                      </a:r>
                      <a:endParaRPr kumimoji="1" lang="en-US" altLang="ja-JP" sz="105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2065039"/>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事業実施年度</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平成</a:t>
                      </a:r>
                      <a:r>
                        <a:rPr kumimoji="1" lang="en-US" altLang="ja-JP" sz="1050" b="0" dirty="0">
                          <a:solidFill>
                            <a:schemeClr val="tx1"/>
                          </a:solidFill>
                          <a:latin typeface="ＭＳ 明朝" panose="02020609040205080304" pitchFamily="17" charset="-128"/>
                          <a:ea typeface="ＭＳ 明朝" panose="02020609040205080304" pitchFamily="17" charset="-128"/>
                        </a:rPr>
                        <a:t>30</a:t>
                      </a:r>
                      <a:r>
                        <a:rPr kumimoji="1" lang="ja-JP" altLang="en-US" sz="1050" b="0" dirty="0">
                          <a:solidFill>
                            <a:schemeClr val="tx1"/>
                          </a:solidFill>
                          <a:latin typeface="ＭＳ 明朝" panose="02020609040205080304" pitchFamily="17" charset="-128"/>
                          <a:ea typeface="ＭＳ 明朝" panose="02020609040205080304" pitchFamily="17" charset="-128"/>
                        </a:rPr>
                        <a:t>年度～令和</a:t>
                      </a:r>
                      <a:r>
                        <a:rPr kumimoji="1" lang="en-US" altLang="ja-JP" sz="1050" b="0" dirty="0">
                          <a:solidFill>
                            <a:schemeClr val="tx1"/>
                          </a:solidFill>
                          <a:latin typeface="ＭＳ 明朝" panose="02020609040205080304" pitchFamily="17" charset="-128"/>
                          <a:ea typeface="ＭＳ 明朝" panose="02020609040205080304" pitchFamily="17" charset="-128"/>
                        </a:rPr>
                        <a:t>5</a:t>
                      </a:r>
                      <a:r>
                        <a:rPr kumimoji="1" lang="ja-JP" altLang="en-US" sz="1050" b="0" dirty="0">
                          <a:solidFill>
                            <a:schemeClr val="tx1"/>
                          </a:solidFill>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7412915"/>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実施内容</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marL="0" indent="0" defTabSz="864017" fontAlgn="ctr">
                        <a:defRPr/>
                      </a:pPr>
                      <a:r>
                        <a:rPr lang="ja-JP" altLang="en-US" sz="1050" b="0" dirty="0">
                          <a:solidFill>
                            <a:schemeClr val="tx1"/>
                          </a:solidFill>
                          <a:latin typeface="ＭＳ 明朝" panose="02020609040205080304" pitchFamily="17" charset="-128"/>
                          <a:ea typeface="ＭＳ 明朝" panose="02020609040205080304" pitchFamily="17" charset="-128"/>
                        </a:rPr>
                        <a:t>人間ドックの受診に補助をする（年</a:t>
                      </a:r>
                      <a:r>
                        <a:rPr lang="en-US" altLang="ja-JP" sz="1050" b="0" dirty="0">
                          <a:solidFill>
                            <a:schemeClr val="tx1"/>
                          </a:solidFill>
                          <a:latin typeface="ＭＳ 明朝" panose="02020609040205080304" pitchFamily="17" charset="-128"/>
                          <a:ea typeface="ＭＳ 明朝" panose="02020609040205080304" pitchFamily="17" charset="-128"/>
                        </a:rPr>
                        <a:t>1</a:t>
                      </a:r>
                      <a:r>
                        <a:rPr lang="ja-JP" altLang="en-US" sz="1050" b="0" dirty="0">
                          <a:solidFill>
                            <a:schemeClr val="tx1"/>
                          </a:solidFill>
                          <a:latin typeface="ＭＳ 明朝" panose="02020609040205080304" pitchFamily="17" charset="-128"/>
                          <a:ea typeface="ＭＳ 明朝" panose="02020609040205080304" pitchFamily="17" charset="-128"/>
                        </a:rPr>
                        <a:t>回）</a:t>
                      </a:r>
                    </a:p>
                    <a:p>
                      <a:pPr marL="0" indent="0" defTabSz="864017" fontAlgn="ctr">
                        <a:defRPr/>
                      </a:pPr>
                      <a:r>
                        <a:rPr lang="ja-JP" altLang="en-US" sz="1050" b="0" dirty="0">
                          <a:solidFill>
                            <a:schemeClr val="tx1"/>
                          </a:solidFill>
                          <a:latin typeface="ＭＳ 明朝" panose="02020609040205080304" pitchFamily="17" charset="-128"/>
                          <a:ea typeface="ＭＳ 明朝" panose="02020609040205080304" pitchFamily="17" charset="-128"/>
                        </a:rPr>
                        <a:t>人間ドック　</a:t>
                      </a:r>
                      <a:r>
                        <a:rPr lang="en-US" altLang="ja-JP" sz="1050" b="0" dirty="0">
                          <a:solidFill>
                            <a:schemeClr val="tx1"/>
                          </a:solidFill>
                          <a:latin typeface="ＭＳ 明朝" panose="02020609040205080304" pitchFamily="17" charset="-128"/>
                          <a:ea typeface="ＭＳ 明朝" panose="02020609040205080304" pitchFamily="17" charset="-128"/>
                        </a:rPr>
                        <a:t>10,000</a:t>
                      </a:r>
                      <a:r>
                        <a:rPr lang="ja-JP" altLang="en-US" sz="1050" b="0" dirty="0">
                          <a:solidFill>
                            <a:schemeClr val="tx1"/>
                          </a:solidFill>
                          <a:latin typeface="ＭＳ 明朝" panose="02020609040205080304" pitchFamily="17" charset="-128"/>
                          <a:ea typeface="ＭＳ 明朝" panose="02020609040205080304" pitchFamily="17" charset="-128"/>
                        </a:rPr>
                        <a:t>円</a:t>
                      </a:r>
                    </a:p>
                    <a:p>
                      <a:pPr marL="0" indent="0" defTabSz="864017" fontAlgn="ctr">
                        <a:defRPr/>
                      </a:pPr>
                      <a:r>
                        <a:rPr lang="ja-JP" altLang="en-US" sz="1050" b="0" dirty="0">
                          <a:solidFill>
                            <a:schemeClr val="tx1"/>
                          </a:solidFill>
                          <a:latin typeface="ＭＳ 明朝" panose="02020609040205080304" pitchFamily="17" charset="-128"/>
                          <a:ea typeface="ＭＳ 明朝" panose="02020609040205080304" pitchFamily="17" charset="-128"/>
                        </a:rPr>
                        <a:t>脳ドック　　</a:t>
                      </a:r>
                      <a:r>
                        <a:rPr lang="en-US" altLang="ja-JP" sz="1050" b="0" dirty="0">
                          <a:solidFill>
                            <a:schemeClr val="tx1"/>
                          </a:solidFill>
                          <a:latin typeface="ＭＳ 明朝" panose="02020609040205080304" pitchFamily="17" charset="-128"/>
                          <a:ea typeface="ＭＳ 明朝" panose="02020609040205080304" pitchFamily="17" charset="-128"/>
                        </a:rPr>
                        <a:t>20,000</a:t>
                      </a:r>
                      <a:r>
                        <a:rPr lang="ja-JP" altLang="en-US" sz="1050" b="0" dirty="0">
                          <a:solidFill>
                            <a:schemeClr val="tx1"/>
                          </a:solidFill>
                          <a:latin typeface="ＭＳ 明朝" panose="02020609040205080304" pitchFamily="17" charset="-128"/>
                          <a:ea typeface="ＭＳ 明朝" panose="02020609040205080304" pitchFamily="17" charset="-128"/>
                        </a:rPr>
                        <a:t>円</a:t>
                      </a:r>
                      <a:endParaRPr lang="en-US" altLang="ja-JP" sz="105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6961231"/>
                  </a:ext>
                </a:extLst>
              </a:tr>
            </a:tbl>
          </a:graphicData>
        </a:graphic>
      </p:graphicFrame>
      <p:graphicFrame>
        <p:nvGraphicFramePr>
          <p:cNvPr id="4" name="表 3">
            <a:extLst>
              <a:ext uri="{FF2B5EF4-FFF2-40B4-BE49-F238E27FC236}">
                <a16:creationId xmlns:a16="http://schemas.microsoft.com/office/drawing/2014/main" id="{A3726B2A-D595-68A3-1AEC-04977B06C398}"/>
              </a:ext>
            </a:extLst>
          </p:cNvPr>
          <p:cNvGraphicFramePr>
            <a:graphicFrameLocks noGrp="1"/>
          </p:cNvGraphicFramePr>
          <p:nvPr>
            <p:extLst>
              <p:ext uri="{D42A27DB-BD31-4B8C-83A1-F6EECF244321}">
                <p14:modId xmlns:p14="http://schemas.microsoft.com/office/powerpoint/2010/main" val="1558462296"/>
              </p:ext>
            </p:extLst>
          </p:nvPr>
        </p:nvGraphicFramePr>
        <p:xfrm>
          <a:off x="165100" y="4843873"/>
          <a:ext cx="6192000" cy="546641"/>
        </p:xfrm>
        <a:graphic>
          <a:graphicData uri="http://schemas.openxmlformats.org/drawingml/2006/table">
            <a:tbl>
              <a:tblPr firstRow="1" bandRow="1">
                <a:tableStyleId>{5C22544A-7EE6-4342-B048-85BDC9FD1C3A}</a:tableStyleId>
              </a:tblPr>
              <a:tblGrid>
                <a:gridCol w="6192000">
                  <a:extLst>
                    <a:ext uri="{9D8B030D-6E8A-4147-A177-3AD203B41FA5}">
                      <a16:colId xmlns:a16="http://schemas.microsoft.com/office/drawing/2014/main" val="1478241689"/>
                    </a:ext>
                  </a:extLst>
                </a:gridCol>
              </a:tblGrid>
              <a:tr h="546641">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900" b="0" dirty="0">
                          <a:solidFill>
                            <a:schemeClr val="tx1"/>
                          </a:solidFill>
                          <a:latin typeface="ＭＳ 明朝" panose="02020609040205080304" pitchFamily="17" charset="-128"/>
                          <a:ea typeface="ＭＳ 明朝" panose="02020609040205080304" pitchFamily="17" charset="-128"/>
                        </a:rPr>
                        <a:t>補助事業の見直しが予定されている。継続しておこなっている事業であることから、周知期間を設けるなど、検証した上で見直しを行うことを評価する。</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3851816"/>
                  </a:ext>
                </a:extLst>
              </a:tr>
            </a:tbl>
          </a:graphicData>
        </a:graphic>
      </p:graphicFrame>
      <p:sp>
        <p:nvSpPr>
          <p:cNvPr id="5" name="Rectangle 5">
            <a:extLst>
              <a:ext uri="{FF2B5EF4-FFF2-40B4-BE49-F238E27FC236}">
                <a16:creationId xmlns:a16="http://schemas.microsoft.com/office/drawing/2014/main" id="{701A2E98-895A-8807-45D1-A3EA763D0268}"/>
              </a:ext>
            </a:extLst>
          </p:cNvPr>
          <p:cNvSpPr>
            <a:spLocks noChangeAspect="1" noChangeArrowheads="1"/>
          </p:cNvSpPr>
          <p:nvPr/>
        </p:nvSpPr>
        <p:spPr bwMode="auto">
          <a:xfrm>
            <a:off x="170434" y="4571962"/>
            <a:ext cx="5783475" cy="271912"/>
          </a:xfrm>
          <a:prstGeom prst="rect">
            <a:avLst/>
          </a:prstGeom>
          <a:noFill/>
          <a:ln w="9525">
            <a:noFill/>
            <a:miter lim="800000"/>
            <a:headEnd/>
            <a:tailEnd/>
          </a:ln>
          <a:effectLst/>
        </p:spPr>
        <p:txBody>
          <a:bodyPr vert="horz" wrap="square" lIns="0" tIns="43201" rIns="86402" bIns="43201" numCol="1" anchor="ctr" anchorCtr="0" compatLnSpc="1">
            <a:prstTxWarp prst="textNoShape">
              <a:avLst/>
            </a:prstTxWarp>
            <a:spAutoFit/>
          </a:bodyPr>
          <a:lstStyle/>
          <a:p>
            <a:pPr lvl="0" fontAlgn="base">
              <a:spcBef>
                <a:spcPct val="0"/>
              </a:spcBef>
              <a:spcAft>
                <a:spcPct val="0"/>
              </a:spcAft>
            </a:pP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ストラクチャー、プロセスによる評価</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8" name="タイトル 1">
            <a:extLst>
              <a:ext uri="{FF2B5EF4-FFF2-40B4-BE49-F238E27FC236}">
                <a16:creationId xmlns:a16="http://schemas.microsoft.com/office/drawing/2014/main" id="{669E03A9-6FC2-44C6-AF4B-32377C2A5622}"/>
              </a:ext>
            </a:extLst>
          </p:cNvPr>
          <p:cNvSpPr txBox="1">
            <a:spLocks noChangeAspect="1"/>
          </p:cNvSpPr>
          <p:nvPr/>
        </p:nvSpPr>
        <p:spPr>
          <a:xfrm>
            <a:off x="165100" y="3252653"/>
            <a:ext cx="6238800" cy="261461"/>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ja-JP" altLang="en-US" sz="1050" dirty="0">
                <a:latin typeface="ＭＳ 明朝" panose="02020609040205080304" pitchFamily="17" charset="-128"/>
                <a:ea typeface="ＭＳ 明朝" panose="02020609040205080304" pitchFamily="17" charset="-128"/>
                <a:cs typeface="+mj-cs"/>
              </a:rPr>
              <a:t>結果提出</a:t>
            </a:r>
            <a:endParaRPr lang="en-US" altLang="ja-JP" sz="1050" dirty="0">
              <a:latin typeface="ＭＳ 明朝" panose="02020609040205080304" pitchFamily="17" charset="-128"/>
              <a:ea typeface="ＭＳ 明朝" panose="02020609040205080304" pitchFamily="17" charset="-128"/>
              <a:cs typeface="+mj-cs"/>
            </a:endParaRPr>
          </a:p>
        </p:txBody>
      </p:sp>
      <p:sp>
        <p:nvSpPr>
          <p:cNvPr id="11" name="Rectangle 5">
            <a:extLst>
              <a:ext uri="{FF2B5EF4-FFF2-40B4-BE49-F238E27FC236}">
                <a16:creationId xmlns:a16="http://schemas.microsoft.com/office/drawing/2014/main" id="{D48B56B7-6363-90DB-F8F6-6C126097F7F0}"/>
              </a:ext>
            </a:extLst>
          </p:cNvPr>
          <p:cNvSpPr>
            <a:spLocks noChangeAspect="1" noChangeArrowheads="1"/>
          </p:cNvSpPr>
          <p:nvPr/>
        </p:nvSpPr>
        <p:spPr bwMode="auto">
          <a:xfrm>
            <a:off x="170434" y="2984287"/>
            <a:ext cx="5783475" cy="271912"/>
          </a:xfrm>
          <a:prstGeom prst="rect">
            <a:avLst/>
          </a:prstGeom>
          <a:noFill/>
          <a:ln w="9525">
            <a:noFill/>
            <a:miter lim="800000"/>
            <a:headEnd/>
            <a:tailEnd/>
          </a:ln>
          <a:effectLst/>
        </p:spPr>
        <p:txBody>
          <a:bodyPr vert="horz" wrap="square" lIns="0" tIns="43201" rIns="86402" bIns="43201" numCol="1" anchor="ctr" anchorCtr="0" compatLnSpc="1">
            <a:prstTxWarp prst="textNoShape">
              <a:avLst/>
            </a:prstTxWarp>
            <a:spAutoFit/>
          </a:bodyPr>
          <a:lstStyle/>
          <a:p>
            <a:pPr lvl="0" fontAlgn="base">
              <a:spcBef>
                <a:spcPct val="0"/>
              </a:spcBef>
              <a:spcAft>
                <a:spcPct val="0"/>
              </a:spcAft>
            </a:pP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アウトプット･アウトカム評価</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12" name="正方形/長方形 11">
            <a:extLst>
              <a:ext uri="{FF2B5EF4-FFF2-40B4-BE49-F238E27FC236}">
                <a16:creationId xmlns:a16="http://schemas.microsoft.com/office/drawing/2014/main" id="{FA25D0E6-4A84-5F49-E62E-91C93E2EFD19}"/>
              </a:ext>
            </a:extLst>
          </p:cNvPr>
          <p:cNvSpPr/>
          <p:nvPr/>
        </p:nvSpPr>
        <p:spPr>
          <a:xfrm>
            <a:off x="3240087" y="4571961"/>
            <a:ext cx="3110904" cy="28157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lnSpc>
                <a:spcPct val="125000"/>
              </a:lnSpc>
            </a:pPr>
            <a:r>
              <a:rPr kumimoji="1" lang="ja-JP" altLang="en-US" sz="800" dirty="0">
                <a:solidFill>
                  <a:schemeClr val="tx1"/>
                </a:solidFill>
                <a:latin typeface="ＭＳ 明朝" panose="02020609040205080304" pitchFamily="17" charset="-128"/>
                <a:ea typeface="ＭＳ 明朝" panose="02020609040205080304" pitchFamily="17" charset="-128"/>
              </a:rPr>
              <a:t>ストラクチャー</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実施</a:t>
            </a:r>
            <a:r>
              <a:rPr kumimoji="1" lang="ja-JP" altLang="en-US" sz="800" dirty="0">
                <a:solidFill>
                  <a:schemeClr val="tx1"/>
                </a:solidFill>
                <a:latin typeface="ＭＳ 明朝" panose="02020609040205080304" pitchFamily="17" charset="-128"/>
                <a:ea typeface="ＭＳ 明朝" panose="02020609040205080304" pitchFamily="17" charset="-128"/>
              </a:rPr>
              <a:t>体制を評価 </a:t>
            </a:r>
            <a:r>
              <a:rPr lang="en-US" altLang="ja-JP" sz="800" dirty="0">
                <a:solidFill>
                  <a:schemeClr val="tx1"/>
                </a:solidFill>
                <a:latin typeface="ＭＳ 明朝" panose="02020609040205080304" pitchFamily="17" charset="-128"/>
                <a:ea typeface="ＭＳ 明朝" panose="02020609040205080304" pitchFamily="17" charset="-128"/>
              </a:rPr>
              <a:t>/ </a:t>
            </a:r>
            <a:r>
              <a:rPr lang="ja-JP" altLang="en-US" sz="800" dirty="0">
                <a:solidFill>
                  <a:schemeClr val="tx1"/>
                </a:solidFill>
                <a:latin typeface="ＭＳ 明朝" panose="02020609040205080304" pitchFamily="17" charset="-128"/>
                <a:ea typeface="ＭＳ 明朝" panose="02020609040205080304" pitchFamily="17" charset="-128"/>
              </a:rPr>
              <a:t>プロセス</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実施方法を評価</a:t>
            </a:r>
            <a:endParaRPr lang="en-US" altLang="ja-JP" sz="800" dirty="0">
              <a:solidFill>
                <a:schemeClr val="tx1"/>
              </a:solidFill>
              <a:latin typeface="ＭＳ 明朝" panose="02020609040205080304" pitchFamily="17" charset="-128"/>
              <a:ea typeface="ＭＳ 明朝" panose="02020609040205080304" pitchFamily="17" charset="-128"/>
            </a:endParaRPr>
          </a:p>
        </p:txBody>
      </p:sp>
      <p:graphicFrame>
        <p:nvGraphicFramePr>
          <p:cNvPr id="21" name="表 20">
            <a:extLst>
              <a:ext uri="{FF2B5EF4-FFF2-40B4-BE49-F238E27FC236}">
                <a16:creationId xmlns:a16="http://schemas.microsoft.com/office/drawing/2014/main" id="{C9E3909E-7581-4C03-96AF-201F29D4290A}"/>
              </a:ext>
            </a:extLst>
          </p:cNvPr>
          <p:cNvGraphicFramePr>
            <a:graphicFrameLocks noGrp="1"/>
          </p:cNvGraphicFramePr>
          <p:nvPr>
            <p:extLst>
              <p:ext uri="{D42A27DB-BD31-4B8C-83A1-F6EECF244321}">
                <p14:modId xmlns:p14="http://schemas.microsoft.com/office/powerpoint/2010/main" val="3859296156"/>
              </p:ext>
            </p:extLst>
          </p:nvPr>
        </p:nvGraphicFramePr>
        <p:xfrm>
          <a:off x="165100" y="5462778"/>
          <a:ext cx="1978659" cy="2277574"/>
        </p:xfrm>
        <a:graphic>
          <a:graphicData uri="http://schemas.openxmlformats.org/drawingml/2006/table">
            <a:tbl>
              <a:tblPr/>
              <a:tblGrid>
                <a:gridCol w="684000">
                  <a:extLst>
                    <a:ext uri="{9D8B030D-6E8A-4147-A177-3AD203B41FA5}">
                      <a16:colId xmlns:a16="http://schemas.microsoft.com/office/drawing/2014/main" val="20000"/>
                    </a:ext>
                  </a:extLst>
                </a:gridCol>
                <a:gridCol w="1294659">
                  <a:extLst>
                    <a:ext uri="{9D8B030D-6E8A-4147-A177-3AD203B41FA5}">
                      <a16:colId xmlns:a16="http://schemas.microsoft.com/office/drawing/2014/main" val="20002"/>
                    </a:ext>
                  </a:extLst>
                </a:gridCol>
              </a:tblGrid>
              <a:tr h="2277574">
                <a:tc>
                  <a:txBody>
                    <a:bodyPr/>
                    <a:lstStyle/>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事業全体</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の評価</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nSpc>
                          <a:spcPct val="200000"/>
                        </a:lnSpc>
                      </a:pPr>
                      <a:r>
                        <a:rPr kumimoji="0" lang="en-US" altLang="ja-JP" sz="1200" kern="0" dirty="0">
                          <a:latin typeface="ＭＳ 明朝" panose="02020609040205080304" pitchFamily="17" charset="-128"/>
                          <a:ea typeface="ＭＳ 明朝" panose="02020609040205080304" pitchFamily="17" charset="-128"/>
                        </a:rPr>
                        <a:t>5</a:t>
                      </a:r>
                      <a:r>
                        <a:rPr kumimoji="0" lang="ja-JP" altLang="en-US" sz="1200" kern="0" dirty="0">
                          <a:latin typeface="ＭＳ 明朝" panose="02020609040205080304" pitchFamily="17" charset="-128"/>
                          <a:ea typeface="ＭＳ 明朝" panose="02020609040205080304" pitchFamily="17" charset="-128"/>
                        </a:rPr>
                        <a:t>：目標達成</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4:</a:t>
                      </a:r>
                      <a:r>
                        <a:rPr kumimoji="0" lang="ja-JP" altLang="en-US" sz="1200" kern="0" dirty="0">
                          <a:latin typeface="ＭＳ 明朝" panose="02020609040205080304" pitchFamily="17" charset="-128"/>
                          <a:ea typeface="ＭＳ 明朝" panose="02020609040205080304" pitchFamily="17" charset="-128"/>
                        </a:rPr>
                        <a:t>改善している</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3:</a:t>
                      </a:r>
                      <a:r>
                        <a:rPr kumimoji="0" lang="ja-JP" altLang="en-US" sz="1200" kern="0" dirty="0">
                          <a:latin typeface="ＭＳ 明朝" panose="02020609040205080304" pitchFamily="17" charset="-128"/>
                          <a:ea typeface="ＭＳ 明朝" panose="02020609040205080304" pitchFamily="17" charset="-128"/>
                        </a:rPr>
                        <a:t>横ばい</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2:</a:t>
                      </a:r>
                      <a:r>
                        <a:rPr kumimoji="0" lang="ja-JP" altLang="en-US" sz="1200" kern="0" dirty="0">
                          <a:latin typeface="ＭＳ 明朝" panose="02020609040205080304" pitchFamily="17" charset="-128"/>
                          <a:ea typeface="ＭＳ 明朝" panose="02020609040205080304" pitchFamily="17" charset="-128"/>
                        </a:rPr>
                        <a:t>悪化している</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1:</a:t>
                      </a:r>
                      <a:r>
                        <a:rPr kumimoji="0" lang="ja-JP" altLang="en-US" sz="1200" kern="0" dirty="0">
                          <a:latin typeface="ＭＳ 明朝" panose="02020609040205080304" pitchFamily="17" charset="-128"/>
                          <a:ea typeface="ＭＳ 明朝" panose="02020609040205080304" pitchFamily="17" charset="-128"/>
                        </a:rPr>
                        <a:t>評価できない</a:t>
                      </a:r>
                      <a:endParaRPr lang="ja-JP" altLang="en-US" sz="1600" dirty="0">
                        <a:latin typeface="ＭＳ 明朝" panose="02020609040205080304" pitchFamily="17" charset="-128"/>
                        <a:ea typeface="ＭＳ 明朝" panose="02020609040205080304" pitchFamily="17" charset="-128"/>
                      </a:endParaRPr>
                    </a:p>
                  </a:txBody>
                  <a:tcPr marL="72000" marR="34017" marT="9000" marB="10205"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3" name="楕円 22">
            <a:extLst>
              <a:ext uri="{FF2B5EF4-FFF2-40B4-BE49-F238E27FC236}">
                <a16:creationId xmlns:a16="http://schemas.microsoft.com/office/drawing/2014/main" id="{8C171CD8-64C7-40C8-BBB8-F616304A23E3}"/>
              </a:ext>
            </a:extLst>
          </p:cNvPr>
          <p:cNvSpPr/>
          <p:nvPr/>
        </p:nvSpPr>
        <p:spPr>
          <a:xfrm>
            <a:off x="903199" y="6126103"/>
            <a:ext cx="1008112" cy="30858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4" name="表 23">
            <a:extLst>
              <a:ext uri="{FF2B5EF4-FFF2-40B4-BE49-F238E27FC236}">
                <a16:creationId xmlns:a16="http://schemas.microsoft.com/office/drawing/2014/main" id="{0AEA9A73-4654-4EB2-AB35-082163093FD4}"/>
              </a:ext>
            </a:extLst>
          </p:cNvPr>
          <p:cNvGraphicFramePr>
            <a:graphicFrameLocks noGrp="1"/>
          </p:cNvGraphicFramePr>
          <p:nvPr>
            <p:extLst>
              <p:ext uri="{D42A27DB-BD31-4B8C-83A1-F6EECF244321}">
                <p14:modId xmlns:p14="http://schemas.microsoft.com/office/powerpoint/2010/main" val="2015393997"/>
              </p:ext>
            </p:extLst>
          </p:nvPr>
        </p:nvGraphicFramePr>
        <p:xfrm>
          <a:off x="2231975" y="5462777"/>
          <a:ext cx="4122096" cy="1211181"/>
        </p:xfrm>
        <a:graphic>
          <a:graphicData uri="http://schemas.openxmlformats.org/drawingml/2006/table">
            <a:tbl>
              <a:tblPr/>
              <a:tblGrid>
                <a:gridCol w="864096">
                  <a:extLst>
                    <a:ext uri="{9D8B030D-6E8A-4147-A177-3AD203B41FA5}">
                      <a16:colId xmlns:a16="http://schemas.microsoft.com/office/drawing/2014/main" val="20000"/>
                    </a:ext>
                  </a:extLst>
                </a:gridCol>
                <a:gridCol w="3258000">
                  <a:extLst>
                    <a:ext uri="{9D8B030D-6E8A-4147-A177-3AD203B41FA5}">
                      <a16:colId xmlns:a16="http://schemas.microsoft.com/office/drawing/2014/main" val="20002"/>
                    </a:ext>
                  </a:extLst>
                </a:gridCol>
              </a:tblGrid>
              <a:tr h="1211181">
                <a:tc>
                  <a:txBody>
                    <a:bodyPr/>
                    <a:lstStyle/>
                    <a:p>
                      <a:pPr algn="ctr" fontAlgn="ctr">
                        <a:spcBef>
                          <a:spcPts val="0"/>
                        </a:spcBef>
                        <a:spcAft>
                          <a:spcPts val="600"/>
                        </a:spcAft>
                      </a:pP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考察</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en-US" altLang="ja-JP" sz="12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1200" b="0" i="0" u="none" strike="noStrike" dirty="0">
                          <a:solidFill>
                            <a:srgbClr val="000000"/>
                          </a:solidFill>
                          <a:effectLst/>
                          <a:latin typeface="ＭＳ 明朝" panose="02020609040205080304" pitchFamily="17" charset="-128"/>
                          <a:ea typeface="ＭＳ 明朝" panose="02020609040205080304" pitchFamily="17" charset="-128"/>
                        </a:rPr>
                        <a:t>成功･未達要因</a:t>
                      </a:r>
                      <a:r>
                        <a:rPr lang="en-US" altLang="ja-JP" sz="12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2400"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ct val="120000"/>
                        </a:lnSpc>
                      </a:pP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人間ドック助成については、ただ補助を行うだけでなく、受診結果表の添付を求めることで、対象者の特定健診受診にも資するものとしている。また、補助金適正化における観点からの改善として助成額を</a:t>
                      </a:r>
                      <a:r>
                        <a:rPr kumimoji="1" lang="en-US" altLang="ja-JP" sz="900" kern="1200" dirty="0">
                          <a:solidFill>
                            <a:schemeClr val="tx1"/>
                          </a:solidFill>
                          <a:latin typeface="ＭＳ 明朝" panose="02020609040205080304" pitchFamily="17" charset="-128"/>
                          <a:ea typeface="ＭＳ 明朝" panose="02020609040205080304" pitchFamily="17" charset="-128"/>
                          <a:cs typeface="+mn-cs"/>
                        </a:rPr>
                        <a:t>R7</a:t>
                      </a: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年度より変更予定。上限は変えないものの、下限について、あくまでも自己負担額の</a:t>
                      </a:r>
                      <a:r>
                        <a:rPr kumimoji="1" lang="en-US" altLang="ja-JP" sz="900" kern="1200" dirty="0">
                          <a:solidFill>
                            <a:schemeClr val="tx1"/>
                          </a:solidFill>
                          <a:latin typeface="ＭＳ 明朝" panose="02020609040205080304" pitchFamily="17" charset="-128"/>
                          <a:ea typeface="ＭＳ 明朝" panose="02020609040205080304" pitchFamily="17" charset="-128"/>
                          <a:cs typeface="+mn-cs"/>
                        </a:rPr>
                        <a:t>1/2</a:t>
                      </a: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以内とすること、補助について</a:t>
                      </a:r>
                      <a:r>
                        <a:rPr kumimoji="1" lang="en-US" altLang="ja-JP" sz="900" kern="1200" dirty="0">
                          <a:solidFill>
                            <a:schemeClr val="tx1"/>
                          </a:solidFill>
                          <a:latin typeface="ＭＳ 明朝" panose="02020609040205080304" pitchFamily="17" charset="-128"/>
                          <a:ea typeface="ＭＳ 明朝" panose="02020609040205080304" pitchFamily="17" charset="-128"/>
                          <a:cs typeface="+mn-cs"/>
                        </a:rPr>
                        <a:t>3</a:t>
                      </a: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年ごとに見直しを図ることとしている。</a:t>
                      </a:r>
                    </a:p>
                  </a:txBody>
                  <a:tcPr marL="36000" marR="36000" marT="36000" marB="36000">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25" name="表 24">
            <a:extLst>
              <a:ext uri="{FF2B5EF4-FFF2-40B4-BE49-F238E27FC236}">
                <a16:creationId xmlns:a16="http://schemas.microsoft.com/office/drawing/2014/main" id="{BCE27AD0-22EE-47C2-AB32-5478F17B5FA4}"/>
              </a:ext>
            </a:extLst>
          </p:cNvPr>
          <p:cNvGraphicFramePr>
            <a:graphicFrameLocks noGrp="1"/>
          </p:cNvGraphicFramePr>
          <p:nvPr>
            <p:extLst>
              <p:ext uri="{D42A27DB-BD31-4B8C-83A1-F6EECF244321}">
                <p14:modId xmlns:p14="http://schemas.microsoft.com/office/powerpoint/2010/main" val="1112646495"/>
              </p:ext>
            </p:extLst>
          </p:nvPr>
        </p:nvGraphicFramePr>
        <p:xfrm>
          <a:off x="2231975" y="6752788"/>
          <a:ext cx="4122096" cy="987564"/>
        </p:xfrm>
        <a:graphic>
          <a:graphicData uri="http://schemas.openxmlformats.org/drawingml/2006/table">
            <a:tbl>
              <a:tblPr/>
              <a:tblGrid>
                <a:gridCol w="864096">
                  <a:extLst>
                    <a:ext uri="{9D8B030D-6E8A-4147-A177-3AD203B41FA5}">
                      <a16:colId xmlns:a16="http://schemas.microsoft.com/office/drawing/2014/main" val="20000"/>
                    </a:ext>
                  </a:extLst>
                </a:gridCol>
                <a:gridCol w="3258000">
                  <a:extLst>
                    <a:ext uri="{9D8B030D-6E8A-4147-A177-3AD203B41FA5}">
                      <a16:colId xmlns:a16="http://schemas.microsoft.com/office/drawing/2014/main" val="20002"/>
                    </a:ext>
                  </a:extLst>
                </a:gridCol>
              </a:tblGrid>
              <a:tr h="987564">
                <a:tc>
                  <a:txBody>
                    <a:bodyPr/>
                    <a:lstStyle/>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今後の</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方向性</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2400"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nSpc>
                          <a:spcPct val="120000"/>
                        </a:lnSpc>
                      </a:pPr>
                      <a:r>
                        <a:rPr lang="ja-JP" altLang="en-US" sz="900" dirty="0">
                          <a:solidFill>
                            <a:schemeClr val="tx1"/>
                          </a:solidFill>
                          <a:latin typeface="ＭＳ 明朝" panose="02020609040205080304" pitchFamily="17" charset="-128"/>
                          <a:ea typeface="ＭＳ 明朝" panose="02020609040205080304" pitchFamily="17" charset="-128"/>
                        </a:rPr>
                        <a:t>見直しの上、継続</a:t>
                      </a:r>
                      <a:r>
                        <a:rPr lang="ja-JP" altLang="en-US" sz="900" dirty="0">
                          <a:latin typeface="ＭＳ 明朝" panose="02020609040205080304" pitchFamily="17" charset="-128"/>
                          <a:ea typeface="ＭＳ 明朝" panose="02020609040205080304" pitchFamily="17" charset="-128"/>
                        </a:rPr>
                        <a:t>して実施する。</a:t>
                      </a:r>
                    </a:p>
                  </a:txBody>
                  <a:tcPr marL="36000" marR="36000" marT="36000" marB="36000">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8" name="タイトル 1">
            <a:extLst>
              <a:ext uri="{FF2B5EF4-FFF2-40B4-BE49-F238E27FC236}">
                <a16:creationId xmlns:a16="http://schemas.microsoft.com/office/drawing/2014/main" id="{780BCAB6-FF89-4DEA-B846-3010B48780D1}"/>
              </a:ext>
            </a:extLst>
          </p:cNvPr>
          <p:cNvSpPr txBox="1">
            <a:spLocks noChangeAspect="1"/>
          </p:cNvSpPr>
          <p:nvPr/>
        </p:nvSpPr>
        <p:spPr>
          <a:xfrm>
            <a:off x="166045" y="4598571"/>
            <a:ext cx="6238800" cy="261461"/>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en-US" altLang="ja-JP" sz="1050" dirty="0">
                <a:latin typeface="ＭＳ 明朝" panose="02020609040205080304" pitchFamily="17" charset="-128"/>
                <a:ea typeface="ＭＳ 明朝" panose="02020609040205080304" pitchFamily="17" charset="-128"/>
                <a:cs typeface="+mj-cs"/>
              </a:rPr>
              <a:t> </a:t>
            </a:r>
          </a:p>
        </p:txBody>
      </p:sp>
    </p:spTree>
    <p:extLst>
      <p:ext uri="{BB962C8B-B14F-4D97-AF65-F5344CB8AC3E}">
        <p14:creationId xmlns:p14="http://schemas.microsoft.com/office/powerpoint/2010/main" val="2196450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noChangeAspect="1"/>
          </p:cNvSpPr>
          <p:nvPr/>
        </p:nvSpPr>
        <p:spPr>
          <a:xfrm>
            <a:off x="205270" y="360494"/>
            <a:ext cx="6238800" cy="319553"/>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zh-TW" altLang="en-US" sz="1400" b="1" u="sng" dirty="0">
                <a:latin typeface="ＭＳ 明朝" panose="02020609040205080304" pitchFamily="17" charset="-128"/>
                <a:ea typeface="ＭＳ 明朝" panose="02020609040205080304" pitchFamily="17" charset="-128"/>
                <a:cs typeface="+mj-cs"/>
              </a:rPr>
              <a:t>特定保健指導</a:t>
            </a:r>
            <a:endParaRPr lang="en-US" altLang="ja-JP" sz="1400" b="1" u="sng" dirty="0">
              <a:latin typeface="ＭＳ 明朝" panose="02020609040205080304" pitchFamily="17" charset="-128"/>
              <a:ea typeface="ＭＳ 明朝" panose="02020609040205080304" pitchFamily="17" charset="-128"/>
              <a:cs typeface="+mj-cs"/>
            </a:endParaRPr>
          </a:p>
        </p:txBody>
      </p:sp>
      <p:graphicFrame>
        <p:nvGraphicFramePr>
          <p:cNvPr id="13" name="表 12"/>
          <p:cNvGraphicFramePr>
            <a:graphicFrameLocks noGrp="1"/>
          </p:cNvGraphicFramePr>
          <p:nvPr>
            <p:extLst>
              <p:ext uri="{D42A27DB-BD31-4B8C-83A1-F6EECF244321}">
                <p14:modId xmlns:p14="http://schemas.microsoft.com/office/powerpoint/2010/main" val="1510354933"/>
              </p:ext>
            </p:extLst>
          </p:nvPr>
        </p:nvGraphicFramePr>
        <p:xfrm>
          <a:off x="165100" y="3673892"/>
          <a:ext cx="6192000" cy="922320"/>
        </p:xfrm>
        <a:graphic>
          <a:graphicData uri="http://schemas.openxmlformats.org/drawingml/2006/table">
            <a:tbl>
              <a:tblPr/>
              <a:tblGrid>
                <a:gridCol w="648000">
                  <a:extLst>
                    <a:ext uri="{9D8B030D-6E8A-4147-A177-3AD203B41FA5}">
                      <a16:colId xmlns:a16="http://schemas.microsoft.com/office/drawing/2014/main" val="20000"/>
                    </a:ext>
                  </a:extLst>
                </a:gridCol>
                <a:gridCol w="792000">
                  <a:extLst>
                    <a:ext uri="{9D8B030D-6E8A-4147-A177-3AD203B41FA5}">
                      <a16:colId xmlns:a16="http://schemas.microsoft.com/office/drawing/2014/main" val="245322609"/>
                    </a:ext>
                  </a:extLst>
                </a:gridCol>
                <a:gridCol w="792000">
                  <a:extLst>
                    <a:ext uri="{9D8B030D-6E8A-4147-A177-3AD203B41FA5}">
                      <a16:colId xmlns:a16="http://schemas.microsoft.com/office/drawing/2014/main" val="20001"/>
                    </a:ext>
                  </a:extLst>
                </a:gridCol>
                <a:gridCol w="792000">
                  <a:extLst>
                    <a:ext uri="{9D8B030D-6E8A-4147-A177-3AD203B41FA5}">
                      <a16:colId xmlns:a16="http://schemas.microsoft.com/office/drawing/2014/main" val="20002"/>
                    </a:ext>
                  </a:extLst>
                </a:gridCol>
                <a:gridCol w="792000">
                  <a:extLst>
                    <a:ext uri="{9D8B030D-6E8A-4147-A177-3AD203B41FA5}">
                      <a16:colId xmlns:a16="http://schemas.microsoft.com/office/drawing/2014/main" val="20003"/>
                    </a:ext>
                  </a:extLst>
                </a:gridCol>
                <a:gridCol w="792000">
                  <a:extLst>
                    <a:ext uri="{9D8B030D-6E8A-4147-A177-3AD203B41FA5}">
                      <a16:colId xmlns:a16="http://schemas.microsoft.com/office/drawing/2014/main" val="881114496"/>
                    </a:ext>
                  </a:extLst>
                </a:gridCol>
                <a:gridCol w="792000">
                  <a:extLst>
                    <a:ext uri="{9D8B030D-6E8A-4147-A177-3AD203B41FA5}">
                      <a16:colId xmlns:a16="http://schemas.microsoft.com/office/drawing/2014/main" val="378542291"/>
                    </a:ext>
                  </a:extLst>
                </a:gridCol>
                <a:gridCol w="792000">
                  <a:extLst>
                    <a:ext uri="{9D8B030D-6E8A-4147-A177-3AD203B41FA5}">
                      <a16:colId xmlns:a16="http://schemas.microsoft.com/office/drawing/2014/main" val="1290694854"/>
                    </a:ext>
                  </a:extLst>
                </a:gridCol>
              </a:tblGrid>
              <a:tr h="324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marL="0" marR="0" lvl="0" indent="0" algn="ctr" defTabSz="914400" rtl="0" eaLnBrk="1" fontAlgn="ctr" latinLnBrk="0" hangingPunct="1">
                        <a:lnSpc>
                          <a:spcPct val="8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計画策定時点</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80000"/>
                        </a:lnSpc>
                        <a:spcBef>
                          <a:spcPts val="0"/>
                        </a:spcBef>
                        <a:spcAft>
                          <a:spcPts val="0"/>
                        </a:spcAft>
                        <a:buClrTx/>
                        <a:buSzTx/>
                        <a:buFontTx/>
                        <a:buNone/>
                        <a:tabLst/>
                        <a:defRPr/>
                      </a:pPr>
                      <a:r>
                        <a:rPr lang="en-US" altLang="ja-JP" sz="850" b="0" i="0" u="none" strike="noStrike" dirty="0">
                          <a:solidFill>
                            <a:srgbClr val="000000"/>
                          </a:solidFill>
                          <a:effectLst/>
                          <a:latin typeface="ＭＳ 明朝" panose="02020609040205080304" pitchFamily="17" charset="-128"/>
                          <a:ea typeface="ＭＳ 明朝" panose="02020609040205080304" pitchFamily="17" charset="-128"/>
                        </a:rPr>
                        <a:t>2016</a:t>
                      </a:r>
                      <a:r>
                        <a:rPr lang="ja-JP" altLang="en-US" sz="850" b="0" i="0" u="none" strike="noStrike" dirty="0">
                          <a:solidFill>
                            <a:srgbClr val="000000"/>
                          </a:solidFill>
                          <a:effectLst/>
                          <a:latin typeface="ＭＳ 明朝" panose="02020609040205080304" pitchFamily="17" charset="-128"/>
                          <a:ea typeface="ＭＳ 明朝" panose="02020609040205080304" pitchFamily="17" charset="-128"/>
                        </a:rPr>
                        <a:t>年度</a:t>
                      </a:r>
                      <a:r>
                        <a:rPr lang="en-US" altLang="ja-JP" sz="850" b="0" i="0" u="none" strike="noStrike" dirty="0">
                          <a:solidFill>
                            <a:srgbClr val="000000"/>
                          </a:solidFill>
                          <a:effectLst/>
                          <a:latin typeface="ＭＳ 明朝" panose="02020609040205080304" pitchFamily="17" charset="-128"/>
                          <a:ea typeface="ＭＳ 明朝" panose="02020609040205080304" pitchFamily="17" charset="-128"/>
                        </a:rPr>
                        <a:t>(H28)</a:t>
                      </a:r>
                    </a:p>
                  </a:txBody>
                  <a:tcPr marL="18000" marR="18000" marT="9000" marB="1020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2018</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(H30)</a:t>
                      </a:r>
                    </a:p>
                  </a:txBody>
                  <a:tcPr marL="34017" marR="34017" marT="9000" marB="10205"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2019</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(H31)</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(R2)</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2021</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(R3)</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2023</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(R5)</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0000"/>
                  </a:ext>
                </a:extLst>
              </a:tr>
              <a:tr h="252000">
                <a:tc>
                  <a:txBody>
                    <a:bodyPr/>
                    <a:lstStyle/>
                    <a:p>
                      <a:pPr algn="l" fontAlgn="ct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目標値</a:t>
                      </a:r>
                      <a:r>
                        <a:rPr lang="en-US" altLang="zh-TW" sz="900" b="0" i="0" u="none" strike="noStrike" dirty="0">
                          <a:solidFill>
                            <a:schemeClr val="tx1"/>
                          </a:solidFill>
                          <a:effectLst/>
                          <a:latin typeface="ＭＳ 明朝" panose="02020609040205080304" pitchFamily="17" charset="-128"/>
                          <a:ea typeface="ＭＳ 明朝" panose="02020609040205080304" pitchFamily="17" charset="-128"/>
                        </a:rPr>
                        <a:t> </a:t>
                      </a:r>
                      <a:endParaRPr lang="zh-TW"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solidFill>
                      <a:srgbClr val="B7DEE8"/>
                    </a:solidFill>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35.0%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35.0%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35.0%</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40.0%</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40.0%</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40.0%</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45.0%</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extLst>
                  <a:ext uri="{0D108BD9-81ED-4DB2-BD59-A6C34878D82A}">
                    <a16:rowId xmlns:a16="http://schemas.microsoft.com/office/drawing/2014/main" val="49318003"/>
                  </a:ext>
                </a:extLst>
              </a:tr>
              <a:tr h="252000">
                <a:tc>
                  <a:txBody>
                    <a:bodyPr/>
                    <a:lstStyle/>
                    <a:p>
                      <a:pPr algn="l" fontAlgn="ct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達成状況</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solidFill>
                      <a:srgbClr val="B7DEE8"/>
                    </a:solidFill>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72/204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(35.3%)</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53/184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(28.8%)</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58/119</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(48.7%)</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35/83</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(42.2%)</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36/100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(36.0%)</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37/140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(26.4%)</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extLst>
                  <a:ext uri="{0D108BD9-81ED-4DB2-BD59-A6C34878D82A}">
                    <a16:rowId xmlns:a16="http://schemas.microsoft.com/office/drawing/2014/main" val="10001"/>
                  </a:ext>
                </a:extLst>
              </a:tr>
            </a:tbl>
          </a:graphicData>
        </a:graphic>
      </p:graphicFrame>
      <p:sp>
        <p:nvSpPr>
          <p:cNvPr id="2" name="スライド番号プレースホルダー 1">
            <a:extLst>
              <a:ext uri="{FF2B5EF4-FFF2-40B4-BE49-F238E27FC236}">
                <a16:creationId xmlns:a16="http://schemas.microsoft.com/office/drawing/2014/main" id="{87CEEF89-609E-DE00-B30B-C058CA8AB2BD}"/>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36</a:t>
            </a:fld>
            <a:endParaRPr lang="ja-JP" altLang="en-US" dirty="0">
              <a:latin typeface="ＭＳ 明朝" panose="02020609040205080304" pitchFamily="17" charset="-128"/>
              <a:ea typeface="ＭＳ 明朝" panose="02020609040205080304" pitchFamily="17" charset="-128"/>
            </a:endParaRPr>
          </a:p>
        </p:txBody>
      </p:sp>
      <p:graphicFrame>
        <p:nvGraphicFramePr>
          <p:cNvPr id="3" name="表 3">
            <a:extLst>
              <a:ext uri="{FF2B5EF4-FFF2-40B4-BE49-F238E27FC236}">
                <a16:creationId xmlns:a16="http://schemas.microsoft.com/office/drawing/2014/main" id="{EA1E015D-EEC1-5F4A-7344-EE118E30072F}"/>
              </a:ext>
            </a:extLst>
          </p:cNvPr>
          <p:cNvGraphicFramePr>
            <a:graphicFrameLocks noGrp="1"/>
          </p:cNvGraphicFramePr>
          <p:nvPr>
            <p:extLst>
              <p:ext uri="{D42A27DB-BD31-4B8C-83A1-F6EECF244321}">
                <p14:modId xmlns:p14="http://schemas.microsoft.com/office/powerpoint/2010/main" val="342920248"/>
              </p:ext>
            </p:extLst>
          </p:nvPr>
        </p:nvGraphicFramePr>
        <p:xfrm>
          <a:off x="165100" y="1077898"/>
          <a:ext cx="6190573" cy="1845800"/>
        </p:xfrm>
        <a:graphic>
          <a:graphicData uri="http://schemas.openxmlformats.org/drawingml/2006/table">
            <a:tbl>
              <a:tblPr firstRow="1" bandRow="1">
                <a:tableStyleId>{5C22544A-7EE6-4342-B048-85BDC9FD1C3A}</a:tableStyleId>
              </a:tblPr>
              <a:tblGrid>
                <a:gridCol w="1150573">
                  <a:extLst>
                    <a:ext uri="{9D8B030D-6E8A-4147-A177-3AD203B41FA5}">
                      <a16:colId xmlns:a16="http://schemas.microsoft.com/office/drawing/2014/main" val="1478241689"/>
                    </a:ext>
                  </a:extLst>
                </a:gridCol>
                <a:gridCol w="5040000">
                  <a:extLst>
                    <a:ext uri="{9D8B030D-6E8A-4147-A177-3AD203B41FA5}">
                      <a16:colId xmlns:a16="http://schemas.microsoft.com/office/drawing/2014/main" val="70025591"/>
                    </a:ext>
                  </a:extLst>
                </a:gridCol>
              </a:tblGrid>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事業目的</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市民が自ら生活習慣病予防に取り組めるように、健診結果をもとに個別に応じた保健指導を実施する</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3851816"/>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対象者</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被保険者</a:t>
                      </a:r>
                      <a:r>
                        <a:rPr kumimoji="1" lang="en-US" altLang="ja-JP" sz="1050" b="0" dirty="0">
                          <a:solidFill>
                            <a:schemeClr val="tx1"/>
                          </a:solidFill>
                          <a:latin typeface="ＭＳ 明朝" panose="02020609040205080304" pitchFamily="17" charset="-128"/>
                          <a:ea typeface="ＭＳ 明朝" panose="02020609040205080304" pitchFamily="17" charset="-128"/>
                        </a:rPr>
                        <a:t>40</a:t>
                      </a:r>
                      <a:r>
                        <a:rPr kumimoji="1" lang="ja-JP" altLang="en-US" sz="1050" b="0" dirty="0">
                          <a:solidFill>
                            <a:schemeClr val="tx1"/>
                          </a:solidFill>
                          <a:latin typeface="ＭＳ 明朝" panose="02020609040205080304" pitchFamily="17" charset="-128"/>
                          <a:ea typeface="ＭＳ 明朝" panose="02020609040205080304" pitchFamily="17" charset="-128"/>
                        </a:rPr>
                        <a:t>歳～</a:t>
                      </a:r>
                      <a:r>
                        <a:rPr kumimoji="1" lang="en-US" altLang="ja-JP" sz="1050" b="0" dirty="0">
                          <a:solidFill>
                            <a:schemeClr val="tx1"/>
                          </a:solidFill>
                          <a:latin typeface="ＭＳ 明朝" panose="02020609040205080304" pitchFamily="17" charset="-128"/>
                          <a:ea typeface="ＭＳ 明朝" panose="02020609040205080304" pitchFamily="17" charset="-128"/>
                        </a:rPr>
                        <a:t>74</a:t>
                      </a:r>
                      <a:r>
                        <a:rPr kumimoji="1" lang="ja-JP" altLang="en-US" sz="1050" b="0" dirty="0">
                          <a:solidFill>
                            <a:schemeClr val="tx1"/>
                          </a:solidFill>
                          <a:latin typeface="ＭＳ 明朝" panose="02020609040205080304" pitchFamily="17" charset="-128"/>
                          <a:ea typeface="ＭＳ 明朝" panose="02020609040205080304" pitchFamily="17" charset="-128"/>
                        </a:rPr>
                        <a:t>歳</a:t>
                      </a:r>
                      <a:endParaRPr kumimoji="1" lang="en-US" altLang="ja-JP" sz="105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2065039"/>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事業実施年度</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平成</a:t>
                      </a:r>
                      <a:r>
                        <a:rPr kumimoji="1" lang="en-US" altLang="ja-JP" sz="1050" b="0" dirty="0">
                          <a:solidFill>
                            <a:schemeClr val="tx1"/>
                          </a:solidFill>
                          <a:latin typeface="ＭＳ 明朝" panose="02020609040205080304" pitchFamily="17" charset="-128"/>
                          <a:ea typeface="ＭＳ 明朝" panose="02020609040205080304" pitchFamily="17" charset="-128"/>
                        </a:rPr>
                        <a:t>30</a:t>
                      </a:r>
                      <a:r>
                        <a:rPr kumimoji="1" lang="ja-JP" altLang="en-US" sz="1050" b="0" dirty="0">
                          <a:solidFill>
                            <a:schemeClr val="tx1"/>
                          </a:solidFill>
                          <a:latin typeface="ＭＳ 明朝" panose="02020609040205080304" pitchFamily="17" charset="-128"/>
                          <a:ea typeface="ＭＳ 明朝" panose="02020609040205080304" pitchFamily="17" charset="-128"/>
                        </a:rPr>
                        <a:t>年度～令和</a:t>
                      </a:r>
                      <a:r>
                        <a:rPr kumimoji="1" lang="en-US" altLang="ja-JP" sz="1050" b="0" dirty="0">
                          <a:solidFill>
                            <a:schemeClr val="tx1"/>
                          </a:solidFill>
                          <a:latin typeface="ＭＳ 明朝" panose="02020609040205080304" pitchFamily="17" charset="-128"/>
                          <a:ea typeface="ＭＳ 明朝" panose="02020609040205080304" pitchFamily="17" charset="-128"/>
                        </a:rPr>
                        <a:t>5</a:t>
                      </a:r>
                      <a:r>
                        <a:rPr kumimoji="1" lang="ja-JP" altLang="en-US" sz="1050" b="0" dirty="0">
                          <a:solidFill>
                            <a:schemeClr val="tx1"/>
                          </a:solidFill>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7412915"/>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実施内容</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marL="0" indent="0" defTabSz="864017" fontAlgn="ctr">
                        <a:defRPr/>
                      </a:pPr>
                      <a:r>
                        <a:rPr lang="ja-JP" altLang="en-US" sz="1050" b="0" dirty="0">
                          <a:solidFill>
                            <a:schemeClr val="tx1"/>
                          </a:solidFill>
                          <a:latin typeface="ＭＳ 明朝" panose="02020609040205080304" pitchFamily="17" charset="-128"/>
                          <a:ea typeface="ＭＳ 明朝" panose="02020609040205080304" pitchFamily="17" charset="-128"/>
                        </a:rPr>
                        <a:t>特定健診の結果、対象となった住民に対し利用券を発行。</a:t>
                      </a:r>
                    </a:p>
                    <a:p>
                      <a:pPr marL="0" indent="0" defTabSz="864017" fontAlgn="ctr">
                        <a:defRPr/>
                      </a:pPr>
                      <a:r>
                        <a:rPr lang="ja-JP" altLang="en-US" sz="1050" b="0" dirty="0">
                          <a:solidFill>
                            <a:schemeClr val="tx1"/>
                          </a:solidFill>
                          <a:latin typeface="ＭＳ 明朝" panose="02020609040205080304" pitchFamily="17" charset="-128"/>
                          <a:ea typeface="ＭＳ 明朝" panose="02020609040205080304" pitchFamily="17" charset="-128"/>
                        </a:rPr>
                        <a:t>結果をもとに、生活状況を確認して食事や運動等の改善を図る。</a:t>
                      </a:r>
                    </a:p>
                    <a:p>
                      <a:pPr marL="0" indent="0" defTabSz="864017" fontAlgn="ctr">
                        <a:defRPr/>
                      </a:pPr>
                      <a:r>
                        <a:rPr lang="ja-JP" altLang="en-US" sz="1050" b="0" dirty="0">
                          <a:solidFill>
                            <a:schemeClr val="tx1"/>
                          </a:solidFill>
                          <a:latin typeface="ＭＳ 明朝" panose="02020609040205080304" pitchFamily="17" charset="-128"/>
                          <a:ea typeface="ＭＳ 明朝" panose="02020609040205080304" pitchFamily="17" charset="-128"/>
                        </a:rPr>
                        <a:t>採血・栄養教室・運動教室も取り入れたプログラムで実施していたが令和５年度からは個別面談のみの実施とした。</a:t>
                      </a:r>
                      <a:endParaRPr lang="en-US" altLang="ja-JP" sz="105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6961231"/>
                  </a:ext>
                </a:extLst>
              </a:tr>
            </a:tbl>
          </a:graphicData>
        </a:graphic>
      </p:graphicFrame>
      <p:graphicFrame>
        <p:nvGraphicFramePr>
          <p:cNvPr id="4" name="表 3">
            <a:extLst>
              <a:ext uri="{FF2B5EF4-FFF2-40B4-BE49-F238E27FC236}">
                <a16:creationId xmlns:a16="http://schemas.microsoft.com/office/drawing/2014/main" id="{A3726B2A-D595-68A3-1AEC-04977B06C398}"/>
              </a:ext>
            </a:extLst>
          </p:cNvPr>
          <p:cNvGraphicFramePr>
            <a:graphicFrameLocks noGrp="1"/>
          </p:cNvGraphicFramePr>
          <p:nvPr>
            <p:extLst>
              <p:ext uri="{D42A27DB-BD31-4B8C-83A1-F6EECF244321}">
                <p14:modId xmlns:p14="http://schemas.microsoft.com/office/powerpoint/2010/main" val="1767036508"/>
              </p:ext>
            </p:extLst>
          </p:nvPr>
        </p:nvGraphicFramePr>
        <p:xfrm>
          <a:off x="165100" y="4987889"/>
          <a:ext cx="6192000" cy="546641"/>
        </p:xfrm>
        <a:graphic>
          <a:graphicData uri="http://schemas.openxmlformats.org/drawingml/2006/table">
            <a:tbl>
              <a:tblPr firstRow="1" bandRow="1">
                <a:tableStyleId>{5C22544A-7EE6-4342-B048-85BDC9FD1C3A}</a:tableStyleId>
              </a:tblPr>
              <a:tblGrid>
                <a:gridCol w="6192000">
                  <a:extLst>
                    <a:ext uri="{9D8B030D-6E8A-4147-A177-3AD203B41FA5}">
                      <a16:colId xmlns:a16="http://schemas.microsoft.com/office/drawing/2014/main" val="1478241689"/>
                    </a:ext>
                  </a:extLst>
                </a:gridCol>
              </a:tblGrid>
              <a:tr h="546641">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900" b="0" dirty="0">
                          <a:solidFill>
                            <a:schemeClr val="tx1"/>
                          </a:solidFill>
                          <a:latin typeface="ＭＳ 明朝" panose="02020609040205080304" pitchFamily="17" charset="-128"/>
                          <a:ea typeface="ＭＳ 明朝" panose="02020609040205080304" pitchFamily="17" charset="-128"/>
                        </a:rPr>
                        <a:t>目標数値には至らないものの、改善策を設けている。次期計画では目標値も見直し、集団健診会場での初回面談に取り組むことでの実施率の向上を図ることとしており、体制づくり、実施方法の改善について評価する。</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3851816"/>
                  </a:ext>
                </a:extLst>
              </a:tr>
            </a:tbl>
          </a:graphicData>
        </a:graphic>
      </p:graphicFrame>
      <p:sp>
        <p:nvSpPr>
          <p:cNvPr id="5" name="Rectangle 5">
            <a:extLst>
              <a:ext uri="{FF2B5EF4-FFF2-40B4-BE49-F238E27FC236}">
                <a16:creationId xmlns:a16="http://schemas.microsoft.com/office/drawing/2014/main" id="{701A2E98-895A-8807-45D1-A3EA763D0268}"/>
              </a:ext>
            </a:extLst>
          </p:cNvPr>
          <p:cNvSpPr>
            <a:spLocks noChangeAspect="1" noChangeArrowheads="1"/>
          </p:cNvSpPr>
          <p:nvPr/>
        </p:nvSpPr>
        <p:spPr bwMode="auto">
          <a:xfrm>
            <a:off x="170434" y="4715978"/>
            <a:ext cx="5783475" cy="271912"/>
          </a:xfrm>
          <a:prstGeom prst="rect">
            <a:avLst/>
          </a:prstGeom>
          <a:noFill/>
          <a:ln w="9525">
            <a:noFill/>
            <a:miter lim="800000"/>
            <a:headEnd/>
            <a:tailEnd/>
          </a:ln>
          <a:effectLst/>
        </p:spPr>
        <p:txBody>
          <a:bodyPr vert="horz" wrap="square" lIns="0" tIns="43201" rIns="86402" bIns="43201" numCol="1" anchor="ctr" anchorCtr="0" compatLnSpc="1">
            <a:prstTxWarp prst="textNoShape">
              <a:avLst/>
            </a:prstTxWarp>
            <a:spAutoFit/>
          </a:bodyPr>
          <a:lstStyle/>
          <a:p>
            <a:pPr lvl="0" fontAlgn="base">
              <a:spcBef>
                <a:spcPct val="0"/>
              </a:spcBef>
              <a:spcAft>
                <a:spcPct val="0"/>
              </a:spcAft>
            </a:pP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ストラクチャー、プロセスによる評価</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8" name="タイトル 1">
            <a:extLst>
              <a:ext uri="{FF2B5EF4-FFF2-40B4-BE49-F238E27FC236}">
                <a16:creationId xmlns:a16="http://schemas.microsoft.com/office/drawing/2014/main" id="{669E03A9-6FC2-44C6-AF4B-32377C2A5622}"/>
              </a:ext>
            </a:extLst>
          </p:cNvPr>
          <p:cNvSpPr txBox="1">
            <a:spLocks noChangeAspect="1"/>
          </p:cNvSpPr>
          <p:nvPr/>
        </p:nvSpPr>
        <p:spPr>
          <a:xfrm>
            <a:off x="165100" y="3396669"/>
            <a:ext cx="6238800" cy="261461"/>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zh-TW" altLang="en-US" sz="1050" dirty="0">
                <a:latin typeface="ＭＳ 明朝" panose="02020609040205080304" pitchFamily="17" charset="-128"/>
                <a:ea typeface="ＭＳ 明朝" panose="02020609040205080304" pitchFamily="17" charset="-128"/>
                <a:cs typeface="+mj-cs"/>
              </a:rPr>
              <a:t>保健指導実施率</a:t>
            </a:r>
            <a:endParaRPr lang="en-US" altLang="ja-JP" sz="1050" dirty="0">
              <a:latin typeface="ＭＳ 明朝" panose="02020609040205080304" pitchFamily="17" charset="-128"/>
              <a:ea typeface="ＭＳ 明朝" panose="02020609040205080304" pitchFamily="17" charset="-128"/>
              <a:cs typeface="+mj-cs"/>
            </a:endParaRPr>
          </a:p>
        </p:txBody>
      </p:sp>
      <p:sp>
        <p:nvSpPr>
          <p:cNvPr id="11" name="Rectangle 5">
            <a:extLst>
              <a:ext uri="{FF2B5EF4-FFF2-40B4-BE49-F238E27FC236}">
                <a16:creationId xmlns:a16="http://schemas.microsoft.com/office/drawing/2014/main" id="{D48B56B7-6363-90DB-F8F6-6C126097F7F0}"/>
              </a:ext>
            </a:extLst>
          </p:cNvPr>
          <p:cNvSpPr>
            <a:spLocks noChangeAspect="1" noChangeArrowheads="1"/>
          </p:cNvSpPr>
          <p:nvPr/>
        </p:nvSpPr>
        <p:spPr bwMode="auto">
          <a:xfrm>
            <a:off x="170434" y="3128303"/>
            <a:ext cx="5783475" cy="271912"/>
          </a:xfrm>
          <a:prstGeom prst="rect">
            <a:avLst/>
          </a:prstGeom>
          <a:noFill/>
          <a:ln w="9525">
            <a:noFill/>
            <a:miter lim="800000"/>
            <a:headEnd/>
            <a:tailEnd/>
          </a:ln>
          <a:effectLst/>
        </p:spPr>
        <p:txBody>
          <a:bodyPr vert="horz" wrap="square" lIns="0" tIns="43201" rIns="86402" bIns="43201" numCol="1" anchor="ctr" anchorCtr="0" compatLnSpc="1">
            <a:prstTxWarp prst="textNoShape">
              <a:avLst/>
            </a:prstTxWarp>
            <a:spAutoFit/>
          </a:bodyPr>
          <a:lstStyle/>
          <a:p>
            <a:pPr lvl="0" fontAlgn="base">
              <a:spcBef>
                <a:spcPct val="0"/>
              </a:spcBef>
              <a:spcAft>
                <a:spcPct val="0"/>
              </a:spcAft>
            </a:pP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アウトプット･アウトカム評価</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12" name="正方形/長方形 11">
            <a:extLst>
              <a:ext uri="{FF2B5EF4-FFF2-40B4-BE49-F238E27FC236}">
                <a16:creationId xmlns:a16="http://schemas.microsoft.com/office/drawing/2014/main" id="{FA25D0E6-4A84-5F49-E62E-91C93E2EFD19}"/>
              </a:ext>
            </a:extLst>
          </p:cNvPr>
          <p:cNvSpPr/>
          <p:nvPr/>
        </p:nvSpPr>
        <p:spPr>
          <a:xfrm>
            <a:off x="3240087" y="4715977"/>
            <a:ext cx="3110904" cy="28157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lnSpc>
                <a:spcPct val="125000"/>
              </a:lnSpc>
            </a:pPr>
            <a:r>
              <a:rPr kumimoji="1" lang="ja-JP" altLang="en-US" sz="800" dirty="0">
                <a:solidFill>
                  <a:schemeClr val="tx1"/>
                </a:solidFill>
                <a:latin typeface="ＭＳ 明朝" panose="02020609040205080304" pitchFamily="17" charset="-128"/>
                <a:ea typeface="ＭＳ 明朝" panose="02020609040205080304" pitchFamily="17" charset="-128"/>
              </a:rPr>
              <a:t>ストラクチャー</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実施</a:t>
            </a:r>
            <a:r>
              <a:rPr kumimoji="1" lang="ja-JP" altLang="en-US" sz="800" dirty="0">
                <a:solidFill>
                  <a:schemeClr val="tx1"/>
                </a:solidFill>
                <a:latin typeface="ＭＳ 明朝" panose="02020609040205080304" pitchFamily="17" charset="-128"/>
                <a:ea typeface="ＭＳ 明朝" panose="02020609040205080304" pitchFamily="17" charset="-128"/>
              </a:rPr>
              <a:t>体制を評価 </a:t>
            </a:r>
            <a:r>
              <a:rPr lang="en-US" altLang="ja-JP" sz="800" dirty="0">
                <a:solidFill>
                  <a:schemeClr val="tx1"/>
                </a:solidFill>
                <a:latin typeface="ＭＳ 明朝" panose="02020609040205080304" pitchFamily="17" charset="-128"/>
                <a:ea typeface="ＭＳ 明朝" panose="02020609040205080304" pitchFamily="17" charset="-128"/>
              </a:rPr>
              <a:t>/ </a:t>
            </a:r>
            <a:r>
              <a:rPr lang="ja-JP" altLang="en-US" sz="800" dirty="0">
                <a:solidFill>
                  <a:schemeClr val="tx1"/>
                </a:solidFill>
                <a:latin typeface="ＭＳ 明朝" panose="02020609040205080304" pitchFamily="17" charset="-128"/>
                <a:ea typeface="ＭＳ 明朝" panose="02020609040205080304" pitchFamily="17" charset="-128"/>
              </a:rPr>
              <a:t>プロセス</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実施方法を評価</a:t>
            </a:r>
            <a:endParaRPr lang="en-US" altLang="ja-JP" sz="800" dirty="0">
              <a:solidFill>
                <a:schemeClr val="tx1"/>
              </a:solidFill>
              <a:latin typeface="ＭＳ 明朝" panose="02020609040205080304" pitchFamily="17" charset="-128"/>
              <a:ea typeface="ＭＳ 明朝" panose="02020609040205080304" pitchFamily="17" charset="-128"/>
            </a:endParaRPr>
          </a:p>
        </p:txBody>
      </p:sp>
      <p:graphicFrame>
        <p:nvGraphicFramePr>
          <p:cNvPr id="21" name="表 20">
            <a:extLst>
              <a:ext uri="{FF2B5EF4-FFF2-40B4-BE49-F238E27FC236}">
                <a16:creationId xmlns:a16="http://schemas.microsoft.com/office/drawing/2014/main" id="{C9E3909E-7581-4C03-96AF-201F29D4290A}"/>
              </a:ext>
            </a:extLst>
          </p:cNvPr>
          <p:cNvGraphicFramePr>
            <a:graphicFrameLocks noGrp="1"/>
          </p:cNvGraphicFramePr>
          <p:nvPr>
            <p:extLst>
              <p:ext uri="{D42A27DB-BD31-4B8C-83A1-F6EECF244321}">
                <p14:modId xmlns:p14="http://schemas.microsoft.com/office/powerpoint/2010/main" val="3558255252"/>
              </p:ext>
            </p:extLst>
          </p:nvPr>
        </p:nvGraphicFramePr>
        <p:xfrm>
          <a:off x="165100" y="5606794"/>
          <a:ext cx="1978659" cy="2277574"/>
        </p:xfrm>
        <a:graphic>
          <a:graphicData uri="http://schemas.openxmlformats.org/drawingml/2006/table">
            <a:tbl>
              <a:tblPr/>
              <a:tblGrid>
                <a:gridCol w="684000">
                  <a:extLst>
                    <a:ext uri="{9D8B030D-6E8A-4147-A177-3AD203B41FA5}">
                      <a16:colId xmlns:a16="http://schemas.microsoft.com/office/drawing/2014/main" val="20000"/>
                    </a:ext>
                  </a:extLst>
                </a:gridCol>
                <a:gridCol w="1294659">
                  <a:extLst>
                    <a:ext uri="{9D8B030D-6E8A-4147-A177-3AD203B41FA5}">
                      <a16:colId xmlns:a16="http://schemas.microsoft.com/office/drawing/2014/main" val="20002"/>
                    </a:ext>
                  </a:extLst>
                </a:gridCol>
              </a:tblGrid>
              <a:tr h="2277574">
                <a:tc>
                  <a:txBody>
                    <a:bodyPr/>
                    <a:lstStyle/>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事業全体</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の評価</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nSpc>
                          <a:spcPct val="200000"/>
                        </a:lnSpc>
                      </a:pPr>
                      <a:r>
                        <a:rPr kumimoji="0" lang="en-US" altLang="ja-JP" sz="1200" kern="0" dirty="0">
                          <a:latin typeface="ＭＳ 明朝" panose="02020609040205080304" pitchFamily="17" charset="-128"/>
                          <a:ea typeface="ＭＳ 明朝" panose="02020609040205080304" pitchFamily="17" charset="-128"/>
                        </a:rPr>
                        <a:t>5</a:t>
                      </a:r>
                      <a:r>
                        <a:rPr kumimoji="0" lang="ja-JP" altLang="en-US" sz="1200" kern="0" dirty="0">
                          <a:latin typeface="ＭＳ 明朝" panose="02020609040205080304" pitchFamily="17" charset="-128"/>
                          <a:ea typeface="ＭＳ 明朝" panose="02020609040205080304" pitchFamily="17" charset="-128"/>
                        </a:rPr>
                        <a:t>：目標達成</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4:</a:t>
                      </a:r>
                      <a:r>
                        <a:rPr kumimoji="0" lang="ja-JP" altLang="en-US" sz="1200" kern="0" dirty="0">
                          <a:latin typeface="ＭＳ 明朝" panose="02020609040205080304" pitchFamily="17" charset="-128"/>
                          <a:ea typeface="ＭＳ 明朝" panose="02020609040205080304" pitchFamily="17" charset="-128"/>
                        </a:rPr>
                        <a:t>改善している</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3:</a:t>
                      </a:r>
                      <a:r>
                        <a:rPr kumimoji="0" lang="ja-JP" altLang="en-US" sz="1200" kern="0" dirty="0">
                          <a:latin typeface="ＭＳ 明朝" panose="02020609040205080304" pitchFamily="17" charset="-128"/>
                          <a:ea typeface="ＭＳ 明朝" panose="02020609040205080304" pitchFamily="17" charset="-128"/>
                        </a:rPr>
                        <a:t>横ばい</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2:</a:t>
                      </a:r>
                      <a:r>
                        <a:rPr kumimoji="0" lang="ja-JP" altLang="en-US" sz="1200" kern="0" dirty="0">
                          <a:latin typeface="ＭＳ 明朝" panose="02020609040205080304" pitchFamily="17" charset="-128"/>
                          <a:ea typeface="ＭＳ 明朝" panose="02020609040205080304" pitchFamily="17" charset="-128"/>
                        </a:rPr>
                        <a:t>悪化している</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1:</a:t>
                      </a:r>
                      <a:r>
                        <a:rPr kumimoji="0" lang="ja-JP" altLang="en-US" sz="1200" kern="0" dirty="0">
                          <a:latin typeface="ＭＳ 明朝" panose="02020609040205080304" pitchFamily="17" charset="-128"/>
                          <a:ea typeface="ＭＳ 明朝" panose="02020609040205080304" pitchFamily="17" charset="-128"/>
                        </a:rPr>
                        <a:t>評価できない</a:t>
                      </a:r>
                      <a:endParaRPr lang="ja-JP" altLang="en-US" sz="1600" dirty="0">
                        <a:latin typeface="ＭＳ 明朝" panose="02020609040205080304" pitchFamily="17" charset="-128"/>
                        <a:ea typeface="ＭＳ 明朝" panose="02020609040205080304" pitchFamily="17" charset="-128"/>
                      </a:endParaRPr>
                    </a:p>
                  </a:txBody>
                  <a:tcPr marL="72000" marR="34017" marT="9000" marB="10205"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3" name="楕円 22">
            <a:extLst>
              <a:ext uri="{FF2B5EF4-FFF2-40B4-BE49-F238E27FC236}">
                <a16:creationId xmlns:a16="http://schemas.microsoft.com/office/drawing/2014/main" id="{8C171CD8-64C7-40C8-BBB8-F616304A23E3}"/>
              </a:ext>
            </a:extLst>
          </p:cNvPr>
          <p:cNvSpPr/>
          <p:nvPr/>
        </p:nvSpPr>
        <p:spPr>
          <a:xfrm>
            <a:off x="903199" y="6631226"/>
            <a:ext cx="1008112" cy="30858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4" name="表 23">
            <a:extLst>
              <a:ext uri="{FF2B5EF4-FFF2-40B4-BE49-F238E27FC236}">
                <a16:creationId xmlns:a16="http://schemas.microsoft.com/office/drawing/2014/main" id="{0AEA9A73-4654-4EB2-AB35-082163093FD4}"/>
              </a:ext>
            </a:extLst>
          </p:cNvPr>
          <p:cNvGraphicFramePr>
            <a:graphicFrameLocks noGrp="1"/>
          </p:cNvGraphicFramePr>
          <p:nvPr>
            <p:extLst>
              <p:ext uri="{D42A27DB-BD31-4B8C-83A1-F6EECF244321}">
                <p14:modId xmlns:p14="http://schemas.microsoft.com/office/powerpoint/2010/main" val="2474901787"/>
              </p:ext>
            </p:extLst>
          </p:nvPr>
        </p:nvGraphicFramePr>
        <p:xfrm>
          <a:off x="2231975" y="5606793"/>
          <a:ext cx="4122096" cy="1211181"/>
        </p:xfrm>
        <a:graphic>
          <a:graphicData uri="http://schemas.openxmlformats.org/drawingml/2006/table">
            <a:tbl>
              <a:tblPr/>
              <a:tblGrid>
                <a:gridCol w="864096">
                  <a:extLst>
                    <a:ext uri="{9D8B030D-6E8A-4147-A177-3AD203B41FA5}">
                      <a16:colId xmlns:a16="http://schemas.microsoft.com/office/drawing/2014/main" val="20000"/>
                    </a:ext>
                  </a:extLst>
                </a:gridCol>
                <a:gridCol w="3258000">
                  <a:extLst>
                    <a:ext uri="{9D8B030D-6E8A-4147-A177-3AD203B41FA5}">
                      <a16:colId xmlns:a16="http://schemas.microsoft.com/office/drawing/2014/main" val="20002"/>
                    </a:ext>
                  </a:extLst>
                </a:gridCol>
              </a:tblGrid>
              <a:tr h="1211181">
                <a:tc>
                  <a:txBody>
                    <a:bodyPr/>
                    <a:lstStyle/>
                    <a:p>
                      <a:pPr algn="ctr" fontAlgn="ctr">
                        <a:spcBef>
                          <a:spcPts val="0"/>
                        </a:spcBef>
                        <a:spcAft>
                          <a:spcPts val="600"/>
                        </a:spcAft>
                      </a:pP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考察</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en-US" altLang="ja-JP" sz="12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1200" b="0" i="0" u="none" strike="noStrike" dirty="0">
                          <a:solidFill>
                            <a:srgbClr val="000000"/>
                          </a:solidFill>
                          <a:effectLst/>
                          <a:latin typeface="ＭＳ 明朝" panose="02020609040205080304" pitchFamily="17" charset="-128"/>
                          <a:ea typeface="ＭＳ 明朝" panose="02020609040205080304" pitchFamily="17" charset="-128"/>
                        </a:rPr>
                        <a:t>成功･未達要因</a:t>
                      </a:r>
                      <a:r>
                        <a:rPr lang="en-US" altLang="ja-JP" sz="12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2400"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ct val="120000"/>
                        </a:lnSpc>
                      </a:pP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新型コロウイルス感染症に伴う行動制限や保健事業の中止が保健指導実施率低下の要因の一つだと考える。また、初回面談から継続支援に繋がらない方もいるため、対象者の指導方法や評価方法を検討し、指導を受けやすい体制を整える必要がある。</a:t>
                      </a:r>
                    </a:p>
                  </a:txBody>
                  <a:tcPr marL="36000" marR="36000" marT="36000" marB="36000">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25" name="表 24">
            <a:extLst>
              <a:ext uri="{FF2B5EF4-FFF2-40B4-BE49-F238E27FC236}">
                <a16:creationId xmlns:a16="http://schemas.microsoft.com/office/drawing/2014/main" id="{BCE27AD0-22EE-47C2-AB32-5478F17B5FA4}"/>
              </a:ext>
            </a:extLst>
          </p:cNvPr>
          <p:cNvGraphicFramePr>
            <a:graphicFrameLocks noGrp="1"/>
          </p:cNvGraphicFramePr>
          <p:nvPr>
            <p:extLst>
              <p:ext uri="{D42A27DB-BD31-4B8C-83A1-F6EECF244321}">
                <p14:modId xmlns:p14="http://schemas.microsoft.com/office/powerpoint/2010/main" val="2337670495"/>
              </p:ext>
            </p:extLst>
          </p:nvPr>
        </p:nvGraphicFramePr>
        <p:xfrm>
          <a:off x="2231975" y="6896804"/>
          <a:ext cx="4122096" cy="987564"/>
        </p:xfrm>
        <a:graphic>
          <a:graphicData uri="http://schemas.openxmlformats.org/drawingml/2006/table">
            <a:tbl>
              <a:tblPr/>
              <a:tblGrid>
                <a:gridCol w="864096">
                  <a:extLst>
                    <a:ext uri="{9D8B030D-6E8A-4147-A177-3AD203B41FA5}">
                      <a16:colId xmlns:a16="http://schemas.microsoft.com/office/drawing/2014/main" val="20000"/>
                    </a:ext>
                  </a:extLst>
                </a:gridCol>
                <a:gridCol w="3258000">
                  <a:extLst>
                    <a:ext uri="{9D8B030D-6E8A-4147-A177-3AD203B41FA5}">
                      <a16:colId xmlns:a16="http://schemas.microsoft.com/office/drawing/2014/main" val="20002"/>
                    </a:ext>
                  </a:extLst>
                </a:gridCol>
              </a:tblGrid>
              <a:tr h="987564">
                <a:tc>
                  <a:txBody>
                    <a:bodyPr/>
                    <a:lstStyle/>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今後の</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方向性</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2400"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nSpc>
                          <a:spcPct val="120000"/>
                        </a:lnSpc>
                      </a:pPr>
                      <a:r>
                        <a:rPr lang="en-US" altLang="ja-JP" sz="900" dirty="0">
                          <a:latin typeface="ＭＳ 明朝" panose="02020609040205080304" pitchFamily="17" charset="-128"/>
                          <a:ea typeface="ＭＳ 明朝" panose="02020609040205080304" pitchFamily="17" charset="-128"/>
                        </a:rPr>
                        <a:t>R5</a:t>
                      </a:r>
                      <a:r>
                        <a:rPr lang="ja-JP" altLang="en-US" sz="900" dirty="0">
                          <a:latin typeface="ＭＳ 明朝" panose="02020609040205080304" pitchFamily="17" charset="-128"/>
                          <a:ea typeface="ＭＳ 明朝" panose="02020609040205080304" pitchFamily="17" charset="-128"/>
                        </a:rPr>
                        <a:t>年度からは特定健診集団会場にて特定保健指導（初回分割）を実施している。また、体組成測定日も再開したため、相談会の他にも保健事業への参加をとおして保健指導実施率の向上を図る。</a:t>
                      </a:r>
                    </a:p>
                  </a:txBody>
                  <a:tcPr marL="36000" marR="36000" marT="36000" marB="36000">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8" name="タイトル 1">
            <a:extLst>
              <a:ext uri="{FF2B5EF4-FFF2-40B4-BE49-F238E27FC236}">
                <a16:creationId xmlns:a16="http://schemas.microsoft.com/office/drawing/2014/main" id="{780BCAB6-FF89-4DEA-B846-3010B48780D1}"/>
              </a:ext>
            </a:extLst>
          </p:cNvPr>
          <p:cNvSpPr txBox="1">
            <a:spLocks noChangeAspect="1"/>
          </p:cNvSpPr>
          <p:nvPr/>
        </p:nvSpPr>
        <p:spPr>
          <a:xfrm>
            <a:off x="166045" y="4742587"/>
            <a:ext cx="6238800" cy="261461"/>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en-US" altLang="ja-JP" sz="1050" dirty="0">
                <a:latin typeface="ＭＳ 明朝" panose="02020609040205080304" pitchFamily="17" charset="-128"/>
                <a:ea typeface="ＭＳ 明朝" panose="02020609040205080304" pitchFamily="17" charset="-128"/>
                <a:cs typeface="+mj-cs"/>
              </a:rPr>
              <a:t> </a:t>
            </a:r>
          </a:p>
        </p:txBody>
      </p:sp>
    </p:spTree>
    <p:extLst>
      <p:ext uri="{BB962C8B-B14F-4D97-AF65-F5344CB8AC3E}">
        <p14:creationId xmlns:p14="http://schemas.microsoft.com/office/powerpoint/2010/main" val="27835571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noChangeAspect="1"/>
          </p:cNvSpPr>
          <p:nvPr/>
        </p:nvSpPr>
        <p:spPr>
          <a:xfrm>
            <a:off x="205270" y="360494"/>
            <a:ext cx="6238800" cy="319553"/>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ja-JP" altLang="en-US" sz="1400" b="1" u="sng" dirty="0">
                <a:latin typeface="ＭＳ 明朝" panose="02020609040205080304" pitchFamily="17" charset="-128"/>
                <a:ea typeface="ＭＳ 明朝" panose="02020609040205080304" pitchFamily="17" charset="-128"/>
                <a:cs typeface="+mj-cs"/>
              </a:rPr>
              <a:t>各種がん検診</a:t>
            </a:r>
            <a:endParaRPr lang="en-US" altLang="ja-JP" sz="1400" b="1" u="sng" dirty="0">
              <a:latin typeface="ＭＳ 明朝" panose="02020609040205080304" pitchFamily="17" charset="-128"/>
              <a:ea typeface="ＭＳ 明朝" panose="02020609040205080304" pitchFamily="17" charset="-128"/>
              <a:cs typeface="+mj-cs"/>
            </a:endParaRPr>
          </a:p>
        </p:txBody>
      </p:sp>
      <p:graphicFrame>
        <p:nvGraphicFramePr>
          <p:cNvPr id="13" name="表 12"/>
          <p:cNvGraphicFramePr>
            <a:graphicFrameLocks noGrp="1"/>
          </p:cNvGraphicFramePr>
          <p:nvPr>
            <p:extLst>
              <p:ext uri="{D42A27DB-BD31-4B8C-83A1-F6EECF244321}">
                <p14:modId xmlns:p14="http://schemas.microsoft.com/office/powerpoint/2010/main" val="786332078"/>
              </p:ext>
            </p:extLst>
          </p:nvPr>
        </p:nvGraphicFramePr>
        <p:xfrm>
          <a:off x="165100" y="4465980"/>
          <a:ext cx="6192000" cy="828000"/>
        </p:xfrm>
        <a:graphic>
          <a:graphicData uri="http://schemas.openxmlformats.org/drawingml/2006/table">
            <a:tbl>
              <a:tblPr/>
              <a:tblGrid>
                <a:gridCol w="648000">
                  <a:extLst>
                    <a:ext uri="{9D8B030D-6E8A-4147-A177-3AD203B41FA5}">
                      <a16:colId xmlns:a16="http://schemas.microsoft.com/office/drawing/2014/main" val="20000"/>
                    </a:ext>
                  </a:extLst>
                </a:gridCol>
                <a:gridCol w="792000">
                  <a:extLst>
                    <a:ext uri="{9D8B030D-6E8A-4147-A177-3AD203B41FA5}">
                      <a16:colId xmlns:a16="http://schemas.microsoft.com/office/drawing/2014/main" val="245322609"/>
                    </a:ext>
                  </a:extLst>
                </a:gridCol>
                <a:gridCol w="792000">
                  <a:extLst>
                    <a:ext uri="{9D8B030D-6E8A-4147-A177-3AD203B41FA5}">
                      <a16:colId xmlns:a16="http://schemas.microsoft.com/office/drawing/2014/main" val="20001"/>
                    </a:ext>
                  </a:extLst>
                </a:gridCol>
                <a:gridCol w="792000">
                  <a:extLst>
                    <a:ext uri="{9D8B030D-6E8A-4147-A177-3AD203B41FA5}">
                      <a16:colId xmlns:a16="http://schemas.microsoft.com/office/drawing/2014/main" val="20002"/>
                    </a:ext>
                  </a:extLst>
                </a:gridCol>
                <a:gridCol w="792000">
                  <a:extLst>
                    <a:ext uri="{9D8B030D-6E8A-4147-A177-3AD203B41FA5}">
                      <a16:colId xmlns:a16="http://schemas.microsoft.com/office/drawing/2014/main" val="20003"/>
                    </a:ext>
                  </a:extLst>
                </a:gridCol>
                <a:gridCol w="792000">
                  <a:extLst>
                    <a:ext uri="{9D8B030D-6E8A-4147-A177-3AD203B41FA5}">
                      <a16:colId xmlns:a16="http://schemas.microsoft.com/office/drawing/2014/main" val="881114496"/>
                    </a:ext>
                  </a:extLst>
                </a:gridCol>
                <a:gridCol w="792000">
                  <a:extLst>
                    <a:ext uri="{9D8B030D-6E8A-4147-A177-3AD203B41FA5}">
                      <a16:colId xmlns:a16="http://schemas.microsoft.com/office/drawing/2014/main" val="378542291"/>
                    </a:ext>
                  </a:extLst>
                </a:gridCol>
                <a:gridCol w="792000">
                  <a:extLst>
                    <a:ext uri="{9D8B030D-6E8A-4147-A177-3AD203B41FA5}">
                      <a16:colId xmlns:a16="http://schemas.microsoft.com/office/drawing/2014/main" val="1290694854"/>
                    </a:ext>
                  </a:extLst>
                </a:gridCol>
              </a:tblGrid>
              <a:tr h="324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marL="0" marR="0" lvl="0" indent="0" algn="ctr" defTabSz="914400" rtl="0" eaLnBrk="1" fontAlgn="ctr" latinLnBrk="0" hangingPunct="1">
                        <a:lnSpc>
                          <a:spcPct val="8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計画策定時点</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80000"/>
                        </a:lnSpc>
                        <a:spcBef>
                          <a:spcPts val="0"/>
                        </a:spcBef>
                        <a:spcAft>
                          <a:spcPts val="0"/>
                        </a:spcAft>
                        <a:buClrTx/>
                        <a:buSzTx/>
                        <a:buFontTx/>
                        <a:buNone/>
                        <a:tabLst/>
                        <a:defRPr/>
                      </a:pPr>
                      <a:r>
                        <a:rPr lang="en-US" altLang="ja-JP" sz="850" b="0" i="0" u="none" strike="noStrike" dirty="0">
                          <a:solidFill>
                            <a:srgbClr val="000000"/>
                          </a:solidFill>
                          <a:effectLst/>
                          <a:latin typeface="ＭＳ 明朝" panose="02020609040205080304" pitchFamily="17" charset="-128"/>
                          <a:ea typeface="ＭＳ 明朝" panose="02020609040205080304" pitchFamily="17" charset="-128"/>
                        </a:rPr>
                        <a:t>2016</a:t>
                      </a:r>
                      <a:r>
                        <a:rPr lang="ja-JP" altLang="en-US" sz="850" b="0" i="0" u="none" strike="noStrike" dirty="0">
                          <a:solidFill>
                            <a:srgbClr val="000000"/>
                          </a:solidFill>
                          <a:effectLst/>
                          <a:latin typeface="ＭＳ 明朝" panose="02020609040205080304" pitchFamily="17" charset="-128"/>
                          <a:ea typeface="ＭＳ 明朝" panose="02020609040205080304" pitchFamily="17" charset="-128"/>
                        </a:rPr>
                        <a:t>年度</a:t>
                      </a:r>
                      <a:r>
                        <a:rPr lang="en-US" altLang="ja-JP" sz="850" b="0" i="0" u="none" strike="noStrike" dirty="0">
                          <a:solidFill>
                            <a:srgbClr val="000000"/>
                          </a:solidFill>
                          <a:effectLst/>
                          <a:latin typeface="ＭＳ 明朝" panose="02020609040205080304" pitchFamily="17" charset="-128"/>
                          <a:ea typeface="ＭＳ 明朝" panose="02020609040205080304" pitchFamily="17" charset="-128"/>
                        </a:rPr>
                        <a:t>(H28)</a:t>
                      </a:r>
                    </a:p>
                  </a:txBody>
                  <a:tcPr marL="18000" marR="18000" marT="9000" marB="1020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2018</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(H30)</a:t>
                      </a:r>
                    </a:p>
                  </a:txBody>
                  <a:tcPr marL="34017" marR="34017" marT="9000" marB="10205"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2019</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(H31)</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(R2)</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2021</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(R3)</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2023</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(R5)</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0000"/>
                  </a:ext>
                </a:extLst>
              </a:tr>
              <a:tr h="252000">
                <a:tc>
                  <a:txBody>
                    <a:bodyPr/>
                    <a:lstStyle/>
                    <a:p>
                      <a:pPr algn="l" fontAlgn="ct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目標値</a:t>
                      </a:r>
                      <a:r>
                        <a:rPr lang="en-US" altLang="zh-TW" sz="900" b="0" i="0" u="none" strike="noStrike" dirty="0">
                          <a:solidFill>
                            <a:schemeClr val="tx1"/>
                          </a:solidFill>
                          <a:effectLst/>
                          <a:latin typeface="ＭＳ 明朝" panose="02020609040205080304" pitchFamily="17" charset="-128"/>
                          <a:ea typeface="ＭＳ 明朝" panose="02020609040205080304" pitchFamily="17" charset="-128"/>
                        </a:rPr>
                        <a:t> </a:t>
                      </a:r>
                      <a:endParaRPr lang="zh-TW"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solidFill>
                      <a:srgbClr val="B7DEE8"/>
                    </a:solidFill>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55.0%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55.0%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55.0%</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55.0%</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55.0%</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60.0%</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60.0%</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extLst>
                  <a:ext uri="{0D108BD9-81ED-4DB2-BD59-A6C34878D82A}">
                    <a16:rowId xmlns:a16="http://schemas.microsoft.com/office/drawing/2014/main" val="49318003"/>
                  </a:ext>
                </a:extLst>
              </a:tr>
              <a:tr h="252000">
                <a:tc>
                  <a:txBody>
                    <a:bodyPr/>
                    <a:lstStyle/>
                    <a:p>
                      <a:pPr algn="l" fontAlgn="ct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達成状況</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solidFill>
                      <a:srgbClr val="B7DEE8"/>
                    </a:solidFill>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56.4%</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53.7%</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55.1%</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55.6%</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59.2%</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72.6%</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extLst>
                  <a:ext uri="{0D108BD9-81ED-4DB2-BD59-A6C34878D82A}">
                    <a16:rowId xmlns:a16="http://schemas.microsoft.com/office/drawing/2014/main" val="10001"/>
                  </a:ext>
                </a:extLst>
              </a:tr>
            </a:tbl>
          </a:graphicData>
        </a:graphic>
      </p:graphicFrame>
      <p:sp>
        <p:nvSpPr>
          <p:cNvPr id="2" name="スライド番号プレースホルダー 1">
            <a:extLst>
              <a:ext uri="{FF2B5EF4-FFF2-40B4-BE49-F238E27FC236}">
                <a16:creationId xmlns:a16="http://schemas.microsoft.com/office/drawing/2014/main" id="{87CEEF89-609E-DE00-B30B-C058CA8AB2BD}"/>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37</a:t>
            </a:fld>
            <a:endParaRPr lang="ja-JP" altLang="en-US" dirty="0">
              <a:latin typeface="ＭＳ 明朝" panose="02020609040205080304" pitchFamily="17" charset="-128"/>
              <a:ea typeface="ＭＳ 明朝" panose="02020609040205080304" pitchFamily="17" charset="-128"/>
            </a:endParaRPr>
          </a:p>
        </p:txBody>
      </p:sp>
      <p:graphicFrame>
        <p:nvGraphicFramePr>
          <p:cNvPr id="3" name="表 3">
            <a:extLst>
              <a:ext uri="{FF2B5EF4-FFF2-40B4-BE49-F238E27FC236}">
                <a16:creationId xmlns:a16="http://schemas.microsoft.com/office/drawing/2014/main" id="{EA1E015D-EEC1-5F4A-7344-EE118E30072F}"/>
              </a:ext>
            </a:extLst>
          </p:cNvPr>
          <p:cNvGraphicFramePr>
            <a:graphicFrameLocks noGrp="1"/>
          </p:cNvGraphicFramePr>
          <p:nvPr>
            <p:extLst>
              <p:ext uri="{D42A27DB-BD31-4B8C-83A1-F6EECF244321}">
                <p14:modId xmlns:p14="http://schemas.microsoft.com/office/powerpoint/2010/main" val="1710060293"/>
              </p:ext>
            </p:extLst>
          </p:nvPr>
        </p:nvGraphicFramePr>
        <p:xfrm>
          <a:off x="165100" y="1077898"/>
          <a:ext cx="6190573" cy="2805920"/>
        </p:xfrm>
        <a:graphic>
          <a:graphicData uri="http://schemas.openxmlformats.org/drawingml/2006/table">
            <a:tbl>
              <a:tblPr firstRow="1" bandRow="1">
                <a:tableStyleId>{5C22544A-7EE6-4342-B048-85BDC9FD1C3A}</a:tableStyleId>
              </a:tblPr>
              <a:tblGrid>
                <a:gridCol w="1150573">
                  <a:extLst>
                    <a:ext uri="{9D8B030D-6E8A-4147-A177-3AD203B41FA5}">
                      <a16:colId xmlns:a16="http://schemas.microsoft.com/office/drawing/2014/main" val="1478241689"/>
                    </a:ext>
                  </a:extLst>
                </a:gridCol>
                <a:gridCol w="5040000">
                  <a:extLst>
                    <a:ext uri="{9D8B030D-6E8A-4147-A177-3AD203B41FA5}">
                      <a16:colId xmlns:a16="http://schemas.microsoft.com/office/drawing/2014/main" val="70025591"/>
                    </a:ext>
                  </a:extLst>
                </a:gridCol>
              </a:tblGrid>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事業目的</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がんの早期発見・早期治療に努め、がんによる死亡を減少させる</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3851816"/>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対象者</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被保険者</a:t>
                      </a:r>
                    </a:p>
                    <a:p>
                      <a:r>
                        <a:rPr kumimoji="1" lang="ja-JP" altLang="en-US" sz="1050" b="0" dirty="0">
                          <a:solidFill>
                            <a:schemeClr val="tx1"/>
                          </a:solidFill>
                          <a:latin typeface="ＭＳ 明朝" panose="02020609040205080304" pitchFamily="17" charset="-128"/>
                          <a:ea typeface="ＭＳ 明朝" panose="02020609040205080304" pitchFamily="17" charset="-128"/>
                        </a:rPr>
                        <a:t>市民</a:t>
                      </a:r>
                    </a:p>
                    <a:p>
                      <a:endParaRPr kumimoji="1" lang="ja-JP" altLang="en-US" sz="1050" b="0" dirty="0">
                        <a:solidFill>
                          <a:schemeClr val="tx1"/>
                        </a:solidFill>
                        <a:latin typeface="ＭＳ 明朝" panose="02020609040205080304" pitchFamily="17" charset="-128"/>
                        <a:ea typeface="ＭＳ 明朝" panose="02020609040205080304" pitchFamily="17" charset="-128"/>
                      </a:endParaRPr>
                    </a:p>
                    <a:p>
                      <a:r>
                        <a:rPr kumimoji="1" lang="ja-JP" altLang="en-US" sz="1050" b="0" dirty="0">
                          <a:solidFill>
                            <a:schemeClr val="tx1"/>
                          </a:solidFill>
                          <a:latin typeface="ＭＳ 明朝" panose="02020609040205080304" pitchFamily="17" charset="-128"/>
                          <a:ea typeface="ＭＳ 明朝" panose="02020609040205080304" pitchFamily="17" charset="-128"/>
                        </a:rPr>
                        <a:t>胃がん　</a:t>
                      </a:r>
                      <a:r>
                        <a:rPr kumimoji="1" lang="en-US" altLang="ja-JP" sz="1050" b="0" dirty="0">
                          <a:solidFill>
                            <a:schemeClr val="tx1"/>
                          </a:solidFill>
                          <a:latin typeface="ＭＳ 明朝" panose="02020609040205080304" pitchFamily="17" charset="-128"/>
                          <a:ea typeface="ＭＳ 明朝" panose="02020609040205080304" pitchFamily="17" charset="-128"/>
                        </a:rPr>
                        <a:t>40</a:t>
                      </a:r>
                      <a:r>
                        <a:rPr kumimoji="1" lang="ja-JP" altLang="en-US" sz="1050" b="0" dirty="0">
                          <a:solidFill>
                            <a:schemeClr val="tx1"/>
                          </a:solidFill>
                          <a:latin typeface="ＭＳ 明朝" panose="02020609040205080304" pitchFamily="17" charset="-128"/>
                          <a:ea typeface="ＭＳ 明朝" panose="02020609040205080304" pitchFamily="17" charset="-128"/>
                        </a:rPr>
                        <a:t>歳以上</a:t>
                      </a:r>
                    </a:p>
                    <a:p>
                      <a:r>
                        <a:rPr kumimoji="1" lang="ja-JP" altLang="en-US" sz="1050" b="0" dirty="0">
                          <a:solidFill>
                            <a:schemeClr val="tx1"/>
                          </a:solidFill>
                          <a:latin typeface="ＭＳ 明朝" panose="02020609040205080304" pitchFamily="17" charset="-128"/>
                          <a:ea typeface="ＭＳ 明朝" panose="02020609040205080304" pitchFamily="17" charset="-128"/>
                        </a:rPr>
                        <a:t>大腸がん　</a:t>
                      </a:r>
                      <a:r>
                        <a:rPr kumimoji="1" lang="en-US" altLang="ja-JP" sz="1050" b="0" dirty="0">
                          <a:solidFill>
                            <a:schemeClr val="tx1"/>
                          </a:solidFill>
                          <a:latin typeface="ＭＳ 明朝" panose="02020609040205080304" pitchFamily="17" charset="-128"/>
                          <a:ea typeface="ＭＳ 明朝" panose="02020609040205080304" pitchFamily="17" charset="-128"/>
                        </a:rPr>
                        <a:t>30</a:t>
                      </a:r>
                      <a:r>
                        <a:rPr kumimoji="1" lang="ja-JP" altLang="en-US" sz="1050" b="0" dirty="0">
                          <a:solidFill>
                            <a:schemeClr val="tx1"/>
                          </a:solidFill>
                          <a:latin typeface="ＭＳ 明朝" panose="02020609040205080304" pitchFamily="17" charset="-128"/>
                          <a:ea typeface="ＭＳ 明朝" panose="02020609040205080304" pitchFamily="17" charset="-128"/>
                        </a:rPr>
                        <a:t>歳以上</a:t>
                      </a:r>
                    </a:p>
                    <a:p>
                      <a:r>
                        <a:rPr kumimoji="1" lang="ja-JP" altLang="en-US" sz="1050" b="0" dirty="0">
                          <a:solidFill>
                            <a:schemeClr val="tx1"/>
                          </a:solidFill>
                          <a:latin typeface="ＭＳ 明朝" panose="02020609040205080304" pitchFamily="17" charset="-128"/>
                          <a:ea typeface="ＭＳ 明朝" panose="02020609040205080304" pitchFamily="17" charset="-128"/>
                        </a:rPr>
                        <a:t>肺がん　</a:t>
                      </a:r>
                      <a:r>
                        <a:rPr kumimoji="1" lang="en-US" altLang="ja-JP" sz="1050" b="0" dirty="0">
                          <a:solidFill>
                            <a:schemeClr val="tx1"/>
                          </a:solidFill>
                          <a:latin typeface="ＭＳ 明朝" panose="02020609040205080304" pitchFamily="17" charset="-128"/>
                          <a:ea typeface="ＭＳ 明朝" panose="02020609040205080304" pitchFamily="17" charset="-128"/>
                        </a:rPr>
                        <a:t>30</a:t>
                      </a:r>
                      <a:r>
                        <a:rPr kumimoji="1" lang="ja-JP" altLang="en-US" sz="1050" b="0" dirty="0">
                          <a:solidFill>
                            <a:schemeClr val="tx1"/>
                          </a:solidFill>
                          <a:latin typeface="ＭＳ 明朝" panose="02020609040205080304" pitchFamily="17" charset="-128"/>
                          <a:ea typeface="ＭＳ 明朝" panose="02020609040205080304" pitchFamily="17" charset="-128"/>
                        </a:rPr>
                        <a:t>歳以上</a:t>
                      </a:r>
                    </a:p>
                    <a:p>
                      <a:r>
                        <a:rPr kumimoji="1" lang="ja-JP" altLang="en-US" sz="1050" b="0" dirty="0">
                          <a:solidFill>
                            <a:schemeClr val="tx1"/>
                          </a:solidFill>
                          <a:latin typeface="ＭＳ 明朝" panose="02020609040205080304" pitchFamily="17" charset="-128"/>
                          <a:ea typeface="ＭＳ 明朝" panose="02020609040205080304" pitchFamily="17" charset="-128"/>
                        </a:rPr>
                        <a:t>乳がん　</a:t>
                      </a:r>
                      <a:r>
                        <a:rPr kumimoji="1" lang="en-US" altLang="ja-JP" sz="1050" b="0" dirty="0">
                          <a:solidFill>
                            <a:schemeClr val="tx1"/>
                          </a:solidFill>
                          <a:latin typeface="ＭＳ 明朝" panose="02020609040205080304" pitchFamily="17" charset="-128"/>
                          <a:ea typeface="ＭＳ 明朝" panose="02020609040205080304" pitchFamily="17" charset="-128"/>
                        </a:rPr>
                        <a:t>40</a:t>
                      </a:r>
                      <a:r>
                        <a:rPr kumimoji="1" lang="ja-JP" altLang="en-US" sz="1050" b="0" dirty="0">
                          <a:solidFill>
                            <a:schemeClr val="tx1"/>
                          </a:solidFill>
                          <a:latin typeface="ＭＳ 明朝" panose="02020609040205080304" pitchFamily="17" charset="-128"/>
                          <a:ea typeface="ＭＳ 明朝" panose="02020609040205080304" pitchFamily="17" charset="-128"/>
                        </a:rPr>
                        <a:t>歳以上の偶数歳の女性</a:t>
                      </a:r>
                    </a:p>
                    <a:p>
                      <a:r>
                        <a:rPr kumimoji="1" lang="ja-JP" altLang="en-US" sz="1050" b="0" dirty="0">
                          <a:solidFill>
                            <a:schemeClr val="tx1"/>
                          </a:solidFill>
                          <a:latin typeface="ＭＳ 明朝" panose="02020609040205080304" pitchFamily="17" charset="-128"/>
                          <a:ea typeface="ＭＳ 明朝" panose="02020609040205080304" pitchFamily="17" charset="-128"/>
                        </a:rPr>
                        <a:t>子宮頸がん・卵巣がん、</a:t>
                      </a:r>
                      <a:r>
                        <a:rPr kumimoji="1" lang="en-US" altLang="ja-JP" sz="1050" b="0" dirty="0">
                          <a:solidFill>
                            <a:schemeClr val="tx1"/>
                          </a:solidFill>
                          <a:latin typeface="ＭＳ 明朝" panose="02020609040205080304" pitchFamily="17" charset="-128"/>
                          <a:ea typeface="ＭＳ 明朝" panose="02020609040205080304" pitchFamily="17" charset="-128"/>
                        </a:rPr>
                        <a:t>HPV</a:t>
                      </a:r>
                      <a:r>
                        <a:rPr kumimoji="1" lang="ja-JP" altLang="en-US" sz="1050" b="0" dirty="0">
                          <a:solidFill>
                            <a:schemeClr val="tx1"/>
                          </a:solidFill>
                          <a:latin typeface="ＭＳ 明朝" panose="02020609040205080304" pitchFamily="17" charset="-128"/>
                          <a:ea typeface="ＭＳ 明朝" panose="02020609040205080304" pitchFamily="17" charset="-128"/>
                        </a:rPr>
                        <a:t>検査（</a:t>
                      </a:r>
                      <a:r>
                        <a:rPr kumimoji="1" lang="en-US" altLang="ja-JP" sz="1050" b="0" dirty="0">
                          <a:solidFill>
                            <a:schemeClr val="tx1"/>
                          </a:solidFill>
                          <a:latin typeface="ＭＳ 明朝" panose="02020609040205080304" pitchFamily="17" charset="-128"/>
                          <a:ea typeface="ＭＳ 明朝" panose="02020609040205080304" pitchFamily="17" charset="-128"/>
                        </a:rPr>
                        <a:t>20</a:t>
                      </a:r>
                      <a:r>
                        <a:rPr kumimoji="1" lang="ja-JP" altLang="en-US" sz="1050" b="0" dirty="0">
                          <a:solidFill>
                            <a:schemeClr val="tx1"/>
                          </a:solidFill>
                          <a:latin typeface="ＭＳ 明朝" panose="02020609040205080304" pitchFamily="17" charset="-128"/>
                          <a:ea typeface="ＭＳ 明朝" panose="02020609040205080304" pitchFamily="17" charset="-128"/>
                        </a:rPr>
                        <a:t>～</a:t>
                      </a:r>
                      <a:r>
                        <a:rPr kumimoji="1" lang="en-US" altLang="ja-JP" sz="1050" b="0" dirty="0">
                          <a:solidFill>
                            <a:schemeClr val="tx1"/>
                          </a:solidFill>
                          <a:latin typeface="ＭＳ 明朝" panose="02020609040205080304" pitchFamily="17" charset="-128"/>
                          <a:ea typeface="ＭＳ 明朝" panose="02020609040205080304" pitchFamily="17" charset="-128"/>
                        </a:rPr>
                        <a:t>40</a:t>
                      </a:r>
                      <a:r>
                        <a:rPr kumimoji="1" lang="ja-JP" altLang="en-US" sz="1050" b="0" dirty="0">
                          <a:solidFill>
                            <a:schemeClr val="tx1"/>
                          </a:solidFill>
                          <a:latin typeface="ＭＳ 明朝" panose="02020609040205080304" pitchFamily="17" charset="-128"/>
                          <a:ea typeface="ＭＳ 明朝" panose="02020609040205080304" pitchFamily="17" charset="-128"/>
                        </a:rPr>
                        <a:t>歳）</a:t>
                      </a:r>
                      <a:endParaRPr kumimoji="1" lang="en-US" altLang="ja-JP" sz="1050" b="0" dirty="0">
                        <a:solidFill>
                          <a:schemeClr val="tx1"/>
                        </a:solidFill>
                        <a:latin typeface="ＭＳ 明朝" panose="02020609040205080304" pitchFamily="17" charset="-128"/>
                        <a:ea typeface="ＭＳ 明朝" panose="02020609040205080304" pitchFamily="17" charset="-128"/>
                      </a:endParaRPr>
                    </a:p>
                    <a:p>
                      <a:r>
                        <a:rPr kumimoji="1" lang="ja-JP" altLang="en-US" sz="1050" b="0" dirty="0">
                          <a:solidFill>
                            <a:schemeClr val="tx1"/>
                          </a:solidFill>
                          <a:latin typeface="ＭＳ 明朝" panose="02020609040205080304" pitchFamily="17" charset="-128"/>
                          <a:ea typeface="ＭＳ 明朝" panose="02020609040205080304" pitchFamily="17" charset="-128"/>
                        </a:rPr>
                        <a:t>①</a:t>
                      </a:r>
                      <a:r>
                        <a:rPr kumimoji="1" lang="en-US" altLang="ja-JP" sz="1050" b="0" dirty="0">
                          <a:solidFill>
                            <a:schemeClr val="tx1"/>
                          </a:solidFill>
                          <a:latin typeface="ＭＳ 明朝" panose="02020609040205080304" pitchFamily="17" charset="-128"/>
                          <a:ea typeface="ＭＳ 明朝" panose="02020609040205080304" pitchFamily="17" charset="-128"/>
                        </a:rPr>
                        <a:t>20</a:t>
                      </a:r>
                      <a:r>
                        <a:rPr kumimoji="1" lang="ja-JP" altLang="en-US" sz="1050" b="0" dirty="0">
                          <a:solidFill>
                            <a:schemeClr val="tx1"/>
                          </a:solidFill>
                          <a:latin typeface="ＭＳ 明朝" panose="02020609040205080304" pitchFamily="17" charset="-128"/>
                          <a:ea typeface="ＭＳ 明朝" panose="02020609040205080304" pitchFamily="17" charset="-128"/>
                        </a:rPr>
                        <a:t>～</a:t>
                      </a:r>
                      <a:r>
                        <a:rPr kumimoji="1" lang="en-US" altLang="ja-JP" sz="1050" b="0" dirty="0">
                          <a:solidFill>
                            <a:schemeClr val="tx1"/>
                          </a:solidFill>
                          <a:latin typeface="ＭＳ 明朝" panose="02020609040205080304" pitchFamily="17" charset="-128"/>
                          <a:ea typeface="ＭＳ 明朝" panose="02020609040205080304" pitchFamily="17" charset="-128"/>
                        </a:rPr>
                        <a:t>40</a:t>
                      </a:r>
                      <a:r>
                        <a:rPr kumimoji="1" lang="ja-JP" altLang="en-US" sz="1050" b="0" dirty="0">
                          <a:solidFill>
                            <a:schemeClr val="tx1"/>
                          </a:solidFill>
                          <a:latin typeface="ＭＳ 明朝" panose="02020609040205080304" pitchFamily="17" charset="-128"/>
                          <a:ea typeface="ＭＳ 明朝" panose="02020609040205080304" pitchFamily="17" charset="-128"/>
                        </a:rPr>
                        <a:t>歳までの女性　②</a:t>
                      </a:r>
                      <a:r>
                        <a:rPr kumimoji="1" lang="en-US" altLang="ja-JP" sz="1050" b="0" dirty="0">
                          <a:solidFill>
                            <a:schemeClr val="tx1"/>
                          </a:solidFill>
                          <a:latin typeface="ＭＳ 明朝" panose="02020609040205080304" pitchFamily="17" charset="-128"/>
                          <a:ea typeface="ＭＳ 明朝" panose="02020609040205080304" pitchFamily="17" charset="-128"/>
                        </a:rPr>
                        <a:t>42</a:t>
                      </a:r>
                      <a:r>
                        <a:rPr kumimoji="1" lang="ja-JP" altLang="en-US" sz="1050" b="0" dirty="0">
                          <a:solidFill>
                            <a:schemeClr val="tx1"/>
                          </a:solidFill>
                          <a:latin typeface="ＭＳ 明朝" panose="02020609040205080304" pitchFamily="17" charset="-128"/>
                          <a:ea typeface="ＭＳ 明朝" panose="02020609040205080304" pitchFamily="17" charset="-128"/>
                        </a:rPr>
                        <a:t>歳以上の偶数歳の女性</a:t>
                      </a:r>
                    </a:p>
                    <a:p>
                      <a:r>
                        <a:rPr kumimoji="1" lang="ja-JP" altLang="en-US" sz="1050" b="0" dirty="0">
                          <a:solidFill>
                            <a:schemeClr val="tx1"/>
                          </a:solidFill>
                          <a:latin typeface="ＭＳ 明朝" panose="02020609040205080304" pitchFamily="17" charset="-128"/>
                          <a:ea typeface="ＭＳ 明朝" panose="02020609040205080304" pitchFamily="17" charset="-128"/>
                        </a:rPr>
                        <a:t>前立腺がん　</a:t>
                      </a:r>
                      <a:r>
                        <a:rPr kumimoji="1" lang="en-US" altLang="ja-JP" sz="1050" b="0" dirty="0">
                          <a:solidFill>
                            <a:schemeClr val="tx1"/>
                          </a:solidFill>
                          <a:latin typeface="ＭＳ 明朝" panose="02020609040205080304" pitchFamily="17" charset="-128"/>
                          <a:ea typeface="ＭＳ 明朝" panose="02020609040205080304" pitchFamily="17" charset="-128"/>
                        </a:rPr>
                        <a:t>50</a:t>
                      </a:r>
                      <a:r>
                        <a:rPr kumimoji="1" lang="ja-JP" altLang="en-US" sz="1050" b="0" dirty="0">
                          <a:solidFill>
                            <a:schemeClr val="tx1"/>
                          </a:solidFill>
                          <a:latin typeface="ＭＳ 明朝" panose="02020609040205080304" pitchFamily="17" charset="-128"/>
                          <a:ea typeface="ＭＳ 明朝" panose="02020609040205080304" pitchFamily="17" charset="-128"/>
                        </a:rPr>
                        <a:t>歳以上の男性</a:t>
                      </a:r>
                      <a:endParaRPr kumimoji="1" lang="en-US" altLang="ja-JP" sz="105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2065039"/>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事業実施年度</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平成</a:t>
                      </a:r>
                      <a:r>
                        <a:rPr kumimoji="1" lang="en-US" altLang="ja-JP" sz="1050" b="0" dirty="0">
                          <a:solidFill>
                            <a:schemeClr val="tx1"/>
                          </a:solidFill>
                          <a:latin typeface="ＭＳ 明朝" panose="02020609040205080304" pitchFamily="17" charset="-128"/>
                          <a:ea typeface="ＭＳ 明朝" panose="02020609040205080304" pitchFamily="17" charset="-128"/>
                        </a:rPr>
                        <a:t>30</a:t>
                      </a:r>
                      <a:r>
                        <a:rPr kumimoji="1" lang="ja-JP" altLang="en-US" sz="1050" b="0" dirty="0">
                          <a:solidFill>
                            <a:schemeClr val="tx1"/>
                          </a:solidFill>
                          <a:latin typeface="ＭＳ 明朝" panose="02020609040205080304" pitchFamily="17" charset="-128"/>
                          <a:ea typeface="ＭＳ 明朝" panose="02020609040205080304" pitchFamily="17" charset="-128"/>
                        </a:rPr>
                        <a:t>年度～令和</a:t>
                      </a:r>
                      <a:r>
                        <a:rPr kumimoji="1" lang="en-US" altLang="ja-JP" sz="1050" b="0" dirty="0">
                          <a:solidFill>
                            <a:schemeClr val="tx1"/>
                          </a:solidFill>
                          <a:latin typeface="ＭＳ 明朝" panose="02020609040205080304" pitchFamily="17" charset="-128"/>
                          <a:ea typeface="ＭＳ 明朝" panose="02020609040205080304" pitchFamily="17" charset="-128"/>
                        </a:rPr>
                        <a:t>5</a:t>
                      </a:r>
                      <a:r>
                        <a:rPr kumimoji="1" lang="ja-JP" altLang="en-US" sz="1050" b="0" dirty="0">
                          <a:solidFill>
                            <a:schemeClr val="tx1"/>
                          </a:solidFill>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7412915"/>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実施内容</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marL="0" indent="0" defTabSz="864017" fontAlgn="ctr">
                        <a:defRPr/>
                      </a:pPr>
                      <a:r>
                        <a:rPr lang="ja-JP" altLang="en-US" sz="1050" b="0" dirty="0">
                          <a:solidFill>
                            <a:schemeClr val="tx1"/>
                          </a:solidFill>
                          <a:latin typeface="ＭＳ 明朝" panose="02020609040205080304" pitchFamily="17" charset="-128"/>
                          <a:ea typeface="ＭＳ 明朝" panose="02020609040205080304" pitchFamily="17" charset="-128"/>
                        </a:rPr>
                        <a:t>集団方式によるがん検診の実施（胃・大腸・乳・子宮頸・前立腺がん検診）</a:t>
                      </a:r>
                    </a:p>
                    <a:p>
                      <a:pPr marL="0" indent="0" defTabSz="864017" fontAlgn="ctr">
                        <a:defRPr/>
                      </a:pPr>
                      <a:r>
                        <a:rPr lang="ja-JP" altLang="en-US" sz="1050" b="0" dirty="0">
                          <a:solidFill>
                            <a:schemeClr val="tx1"/>
                          </a:solidFill>
                          <a:latin typeface="ＭＳ 明朝" panose="02020609040205080304" pitchFamily="17" charset="-128"/>
                          <a:ea typeface="ＭＳ 明朝" panose="02020609040205080304" pitchFamily="17" charset="-128"/>
                        </a:rPr>
                        <a:t>医療機関方式によるがん検診の実施（胃・乳・子宮頸がん検診）</a:t>
                      </a:r>
                      <a:endParaRPr lang="en-US" altLang="ja-JP" sz="105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6961231"/>
                  </a:ext>
                </a:extLst>
              </a:tr>
            </a:tbl>
          </a:graphicData>
        </a:graphic>
      </p:graphicFrame>
      <p:graphicFrame>
        <p:nvGraphicFramePr>
          <p:cNvPr id="4" name="表 3">
            <a:extLst>
              <a:ext uri="{FF2B5EF4-FFF2-40B4-BE49-F238E27FC236}">
                <a16:creationId xmlns:a16="http://schemas.microsoft.com/office/drawing/2014/main" id="{A3726B2A-D595-68A3-1AEC-04977B06C398}"/>
              </a:ext>
            </a:extLst>
          </p:cNvPr>
          <p:cNvGraphicFramePr>
            <a:graphicFrameLocks noGrp="1"/>
          </p:cNvGraphicFramePr>
          <p:nvPr>
            <p:extLst>
              <p:ext uri="{D42A27DB-BD31-4B8C-83A1-F6EECF244321}">
                <p14:modId xmlns:p14="http://schemas.microsoft.com/office/powerpoint/2010/main" val="2394434113"/>
              </p:ext>
            </p:extLst>
          </p:nvPr>
        </p:nvGraphicFramePr>
        <p:xfrm>
          <a:off x="165100" y="5652120"/>
          <a:ext cx="6192000" cy="836382"/>
        </p:xfrm>
        <a:graphic>
          <a:graphicData uri="http://schemas.openxmlformats.org/drawingml/2006/table">
            <a:tbl>
              <a:tblPr firstRow="1" bandRow="1">
                <a:tableStyleId>{5C22544A-7EE6-4342-B048-85BDC9FD1C3A}</a:tableStyleId>
              </a:tblPr>
              <a:tblGrid>
                <a:gridCol w="6192000">
                  <a:extLst>
                    <a:ext uri="{9D8B030D-6E8A-4147-A177-3AD203B41FA5}">
                      <a16:colId xmlns:a16="http://schemas.microsoft.com/office/drawing/2014/main" val="1478241689"/>
                    </a:ext>
                  </a:extLst>
                </a:gridCol>
              </a:tblGrid>
              <a:tr h="836382">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900" b="0" dirty="0">
                          <a:solidFill>
                            <a:schemeClr val="tx1"/>
                          </a:solidFill>
                          <a:latin typeface="ＭＳ 明朝" panose="02020609040205080304" pitchFamily="17" charset="-128"/>
                          <a:ea typeface="ＭＳ 明朝" panose="02020609040205080304" pitchFamily="17" charset="-128"/>
                        </a:rPr>
                        <a:t>実施体制を改善しながら取組を行っていることを評価する。また次期計画から検診の受診率の考え方について見直すこととしている。次期においては県の共通指標の中で、厚生労働省「地域保健・健康増進事業報告」の数値とする。（受診率の算出に用いる母数が国保被保険者）</a:t>
                      </a:r>
                      <a:r>
                        <a:rPr kumimoji="1" lang="en-US" altLang="ja-JP" sz="900" b="0" dirty="0">
                          <a:solidFill>
                            <a:schemeClr val="tx1"/>
                          </a:solidFill>
                          <a:latin typeface="ＭＳ 明朝" panose="02020609040205080304" pitchFamily="17" charset="-128"/>
                          <a:ea typeface="ＭＳ 明朝" panose="02020609040205080304" pitchFamily="17" charset="-128"/>
                        </a:rPr>
                        <a:t>R3</a:t>
                      </a:r>
                      <a:r>
                        <a:rPr kumimoji="1" lang="ja-JP" altLang="en-US" sz="900" b="0" dirty="0">
                          <a:solidFill>
                            <a:schemeClr val="tx1"/>
                          </a:solidFill>
                          <a:latin typeface="ＭＳ 明朝" panose="02020609040205080304" pitchFamily="17" charset="-128"/>
                          <a:ea typeface="ＭＳ 明朝" panose="02020609040205080304" pitchFamily="17" charset="-128"/>
                        </a:rPr>
                        <a:t>参考</a:t>
                      </a:r>
                      <a:r>
                        <a:rPr kumimoji="1" lang="ja-JP" altLang="en-US" sz="900" b="0" baseline="0" dirty="0">
                          <a:solidFill>
                            <a:schemeClr val="tx1"/>
                          </a:solidFill>
                          <a:latin typeface="ＭＳ 明朝" panose="02020609040205080304" pitchFamily="17" charset="-128"/>
                          <a:ea typeface="ＭＳ 明朝" panose="02020609040205080304" pitchFamily="17" charset="-128"/>
                        </a:rPr>
                        <a:t> </a:t>
                      </a:r>
                      <a:r>
                        <a:rPr kumimoji="1" lang="ja-JP" altLang="en-US" sz="900" b="0" dirty="0">
                          <a:solidFill>
                            <a:schemeClr val="tx1"/>
                          </a:solidFill>
                          <a:latin typeface="ＭＳ 明朝" panose="02020609040205080304" pitchFamily="17" charset="-128"/>
                          <a:ea typeface="ＭＳ 明朝" panose="02020609040205080304" pitchFamily="17" charset="-128"/>
                        </a:rPr>
                        <a:t>胃がん</a:t>
                      </a:r>
                      <a:r>
                        <a:rPr kumimoji="1" lang="en-US" altLang="ja-JP" sz="900" b="0" dirty="0">
                          <a:solidFill>
                            <a:schemeClr val="tx1"/>
                          </a:solidFill>
                          <a:latin typeface="ＭＳ 明朝" panose="02020609040205080304" pitchFamily="17" charset="-128"/>
                          <a:ea typeface="ＭＳ 明朝" panose="02020609040205080304" pitchFamily="17" charset="-128"/>
                        </a:rPr>
                        <a:t>10.3</a:t>
                      </a:r>
                      <a:r>
                        <a:rPr kumimoji="1" lang="ja-JP" altLang="en-US" sz="900" b="0" dirty="0">
                          <a:solidFill>
                            <a:schemeClr val="tx1"/>
                          </a:solidFill>
                          <a:latin typeface="ＭＳ 明朝" panose="02020609040205080304" pitchFamily="17" charset="-128"/>
                          <a:ea typeface="ＭＳ 明朝" panose="02020609040205080304" pitchFamily="17" charset="-128"/>
                        </a:rPr>
                        <a:t>％、大腸がん</a:t>
                      </a:r>
                      <a:r>
                        <a:rPr kumimoji="1" lang="en-US" altLang="ja-JP" sz="900" b="0" dirty="0">
                          <a:solidFill>
                            <a:schemeClr val="tx1"/>
                          </a:solidFill>
                          <a:latin typeface="ＭＳ 明朝" panose="02020609040205080304" pitchFamily="17" charset="-128"/>
                          <a:ea typeface="ＭＳ 明朝" panose="02020609040205080304" pitchFamily="17" charset="-128"/>
                        </a:rPr>
                        <a:t>17.6</a:t>
                      </a:r>
                      <a:r>
                        <a:rPr kumimoji="1" lang="ja-JP" altLang="en-US" sz="900" b="0" dirty="0">
                          <a:solidFill>
                            <a:schemeClr val="tx1"/>
                          </a:solidFill>
                          <a:latin typeface="ＭＳ 明朝" panose="02020609040205080304" pitchFamily="17" charset="-128"/>
                          <a:ea typeface="ＭＳ 明朝" panose="02020609040205080304" pitchFamily="17" charset="-128"/>
                        </a:rPr>
                        <a:t>％、肺がん</a:t>
                      </a:r>
                      <a:r>
                        <a:rPr kumimoji="1" lang="en-US" altLang="ja-JP" sz="900" b="0" dirty="0">
                          <a:solidFill>
                            <a:schemeClr val="tx1"/>
                          </a:solidFill>
                          <a:latin typeface="ＭＳ 明朝" panose="02020609040205080304" pitchFamily="17" charset="-128"/>
                          <a:ea typeface="ＭＳ 明朝" panose="02020609040205080304" pitchFamily="17" charset="-128"/>
                        </a:rPr>
                        <a:t>13.1</a:t>
                      </a:r>
                      <a:r>
                        <a:rPr kumimoji="1" lang="ja-JP" altLang="en-US" sz="900" b="0" dirty="0">
                          <a:solidFill>
                            <a:schemeClr val="tx1"/>
                          </a:solidFill>
                          <a:latin typeface="ＭＳ 明朝" panose="02020609040205080304" pitchFamily="17" charset="-128"/>
                          <a:ea typeface="ＭＳ 明朝" panose="02020609040205080304" pitchFamily="17" charset="-128"/>
                        </a:rPr>
                        <a:t>％、子宮頸がん</a:t>
                      </a:r>
                      <a:r>
                        <a:rPr kumimoji="1" lang="en-US" altLang="ja-JP" sz="900" b="0" dirty="0">
                          <a:solidFill>
                            <a:schemeClr val="tx1"/>
                          </a:solidFill>
                          <a:latin typeface="ＭＳ 明朝" panose="02020609040205080304" pitchFamily="17" charset="-128"/>
                          <a:ea typeface="ＭＳ 明朝" panose="02020609040205080304" pitchFamily="17" charset="-128"/>
                        </a:rPr>
                        <a:t>9.9</a:t>
                      </a:r>
                      <a:r>
                        <a:rPr kumimoji="1" lang="ja-JP" altLang="en-US" sz="900" b="0" dirty="0">
                          <a:solidFill>
                            <a:schemeClr val="tx1"/>
                          </a:solidFill>
                          <a:latin typeface="ＭＳ 明朝" panose="02020609040205080304" pitchFamily="17" charset="-128"/>
                          <a:ea typeface="ＭＳ 明朝" panose="02020609040205080304" pitchFamily="17" charset="-128"/>
                        </a:rPr>
                        <a:t>％、乳がん</a:t>
                      </a:r>
                      <a:r>
                        <a:rPr kumimoji="1" lang="en-US" altLang="ja-JP" sz="900" b="0" dirty="0">
                          <a:solidFill>
                            <a:schemeClr val="tx1"/>
                          </a:solidFill>
                          <a:latin typeface="ＭＳ 明朝" panose="02020609040205080304" pitchFamily="17" charset="-128"/>
                          <a:ea typeface="ＭＳ 明朝" panose="02020609040205080304" pitchFamily="17" charset="-128"/>
                        </a:rPr>
                        <a:t>16.0</a:t>
                      </a:r>
                      <a:r>
                        <a:rPr kumimoji="1" lang="ja-JP" altLang="en-US" sz="900" b="0" dirty="0">
                          <a:solidFill>
                            <a:schemeClr val="tx1"/>
                          </a:solidFill>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3851816"/>
                  </a:ext>
                </a:extLst>
              </a:tr>
            </a:tbl>
          </a:graphicData>
        </a:graphic>
      </p:graphicFrame>
      <p:sp>
        <p:nvSpPr>
          <p:cNvPr id="5" name="Rectangle 5">
            <a:extLst>
              <a:ext uri="{FF2B5EF4-FFF2-40B4-BE49-F238E27FC236}">
                <a16:creationId xmlns:a16="http://schemas.microsoft.com/office/drawing/2014/main" id="{701A2E98-895A-8807-45D1-A3EA763D0268}"/>
              </a:ext>
            </a:extLst>
          </p:cNvPr>
          <p:cNvSpPr>
            <a:spLocks noChangeAspect="1" noChangeArrowheads="1"/>
          </p:cNvSpPr>
          <p:nvPr/>
        </p:nvSpPr>
        <p:spPr bwMode="auto">
          <a:xfrm>
            <a:off x="172784" y="5372109"/>
            <a:ext cx="5783475" cy="271912"/>
          </a:xfrm>
          <a:prstGeom prst="rect">
            <a:avLst/>
          </a:prstGeom>
          <a:noFill/>
          <a:ln w="9525">
            <a:noFill/>
            <a:miter lim="800000"/>
            <a:headEnd/>
            <a:tailEnd/>
          </a:ln>
          <a:effectLst/>
        </p:spPr>
        <p:txBody>
          <a:bodyPr vert="horz" wrap="square" lIns="0" tIns="43201" rIns="86402" bIns="43201" numCol="1" anchor="ctr" anchorCtr="0" compatLnSpc="1">
            <a:prstTxWarp prst="textNoShape">
              <a:avLst/>
            </a:prstTxWarp>
            <a:spAutoFit/>
          </a:bodyPr>
          <a:lstStyle/>
          <a:p>
            <a:pPr lvl="0" fontAlgn="base">
              <a:spcBef>
                <a:spcPct val="0"/>
              </a:spcBef>
              <a:spcAft>
                <a:spcPct val="0"/>
              </a:spcAft>
            </a:pP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ストラクチャー、プロセスによる評価</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8" name="タイトル 1">
            <a:extLst>
              <a:ext uri="{FF2B5EF4-FFF2-40B4-BE49-F238E27FC236}">
                <a16:creationId xmlns:a16="http://schemas.microsoft.com/office/drawing/2014/main" id="{669E03A9-6FC2-44C6-AF4B-32377C2A5622}"/>
              </a:ext>
            </a:extLst>
          </p:cNvPr>
          <p:cNvSpPr txBox="1">
            <a:spLocks noChangeAspect="1"/>
          </p:cNvSpPr>
          <p:nvPr/>
        </p:nvSpPr>
        <p:spPr>
          <a:xfrm>
            <a:off x="165100" y="4188757"/>
            <a:ext cx="6238800" cy="289224"/>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zh-TW" altLang="en-US" sz="1050" dirty="0">
                <a:latin typeface="ＭＳ 明朝" panose="02020609040205080304" pitchFamily="17" charset="-128"/>
                <a:ea typeface="ＭＳ 明朝" panose="02020609040205080304" pitchFamily="17" charset="-128"/>
                <a:cs typeface="+mj-cs"/>
              </a:rPr>
              <a:t>検診受診率</a:t>
            </a:r>
            <a:r>
              <a:rPr lang="en-US" altLang="zh-TW" sz="1050" dirty="0">
                <a:latin typeface="ＭＳ 明朝" panose="02020609040205080304" pitchFamily="17" charset="-128"/>
                <a:ea typeface="ＭＳ 明朝" panose="02020609040205080304" pitchFamily="17" charset="-128"/>
                <a:cs typeface="+mj-cs"/>
              </a:rPr>
              <a:t>(</a:t>
            </a:r>
            <a:r>
              <a:rPr lang="ja-JP" altLang="en-US" sz="1050" dirty="0">
                <a:latin typeface="ＭＳ 明朝" panose="02020609040205080304" pitchFamily="17" charset="-128"/>
                <a:ea typeface="ＭＳ 明朝" panose="02020609040205080304" pitchFamily="17" charset="-128"/>
                <a:cs typeface="+mj-cs"/>
              </a:rPr>
              <a:t>市の検診に事前申し込みのあった希望者における受診率</a:t>
            </a:r>
            <a:r>
              <a:rPr lang="en-US" altLang="zh-TW" sz="1050" dirty="0">
                <a:latin typeface="ＭＳ 明朝" panose="02020609040205080304" pitchFamily="17" charset="-128"/>
                <a:ea typeface="ＭＳ 明朝" panose="02020609040205080304" pitchFamily="17" charset="-128"/>
                <a:cs typeface="+mj-cs"/>
              </a:rPr>
              <a:t>)</a:t>
            </a:r>
            <a:endParaRPr lang="en-US" altLang="ja-JP" sz="1050" dirty="0">
              <a:latin typeface="ＭＳ 明朝" panose="02020609040205080304" pitchFamily="17" charset="-128"/>
              <a:ea typeface="ＭＳ 明朝" panose="02020609040205080304" pitchFamily="17" charset="-128"/>
              <a:cs typeface="+mj-cs"/>
            </a:endParaRPr>
          </a:p>
        </p:txBody>
      </p:sp>
      <p:sp>
        <p:nvSpPr>
          <p:cNvPr id="11" name="Rectangle 5">
            <a:extLst>
              <a:ext uri="{FF2B5EF4-FFF2-40B4-BE49-F238E27FC236}">
                <a16:creationId xmlns:a16="http://schemas.microsoft.com/office/drawing/2014/main" id="{D48B56B7-6363-90DB-F8F6-6C126097F7F0}"/>
              </a:ext>
            </a:extLst>
          </p:cNvPr>
          <p:cNvSpPr>
            <a:spLocks noChangeAspect="1" noChangeArrowheads="1"/>
          </p:cNvSpPr>
          <p:nvPr/>
        </p:nvSpPr>
        <p:spPr bwMode="auto">
          <a:xfrm>
            <a:off x="170434" y="3920391"/>
            <a:ext cx="5783475" cy="271912"/>
          </a:xfrm>
          <a:prstGeom prst="rect">
            <a:avLst/>
          </a:prstGeom>
          <a:noFill/>
          <a:ln w="9525">
            <a:noFill/>
            <a:miter lim="800000"/>
            <a:headEnd/>
            <a:tailEnd/>
          </a:ln>
          <a:effectLst/>
        </p:spPr>
        <p:txBody>
          <a:bodyPr vert="horz" wrap="square" lIns="0" tIns="43201" rIns="86402" bIns="43201" numCol="1" anchor="ctr" anchorCtr="0" compatLnSpc="1">
            <a:prstTxWarp prst="textNoShape">
              <a:avLst/>
            </a:prstTxWarp>
            <a:spAutoFit/>
          </a:bodyPr>
          <a:lstStyle/>
          <a:p>
            <a:pPr lvl="0" fontAlgn="base">
              <a:spcBef>
                <a:spcPct val="0"/>
              </a:spcBef>
              <a:spcAft>
                <a:spcPct val="0"/>
              </a:spcAft>
            </a:pP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アウトプット･アウトカム評価</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12" name="正方形/長方形 11">
            <a:extLst>
              <a:ext uri="{FF2B5EF4-FFF2-40B4-BE49-F238E27FC236}">
                <a16:creationId xmlns:a16="http://schemas.microsoft.com/office/drawing/2014/main" id="{FA25D0E6-4A84-5F49-E62E-91C93E2EFD19}"/>
              </a:ext>
            </a:extLst>
          </p:cNvPr>
          <p:cNvSpPr/>
          <p:nvPr/>
        </p:nvSpPr>
        <p:spPr>
          <a:xfrm>
            <a:off x="3233910" y="5358618"/>
            <a:ext cx="3110904" cy="28157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lnSpc>
                <a:spcPct val="125000"/>
              </a:lnSpc>
            </a:pPr>
            <a:r>
              <a:rPr kumimoji="1" lang="ja-JP" altLang="en-US" sz="800" dirty="0">
                <a:solidFill>
                  <a:schemeClr val="tx1"/>
                </a:solidFill>
                <a:latin typeface="ＭＳ 明朝" panose="02020609040205080304" pitchFamily="17" charset="-128"/>
                <a:ea typeface="ＭＳ 明朝" panose="02020609040205080304" pitchFamily="17" charset="-128"/>
              </a:rPr>
              <a:t>ストラクチャー</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実施</a:t>
            </a:r>
            <a:r>
              <a:rPr kumimoji="1" lang="ja-JP" altLang="en-US" sz="800" dirty="0">
                <a:solidFill>
                  <a:schemeClr val="tx1"/>
                </a:solidFill>
                <a:latin typeface="ＭＳ 明朝" panose="02020609040205080304" pitchFamily="17" charset="-128"/>
                <a:ea typeface="ＭＳ 明朝" panose="02020609040205080304" pitchFamily="17" charset="-128"/>
              </a:rPr>
              <a:t>体制を評価 </a:t>
            </a:r>
            <a:r>
              <a:rPr lang="en-US" altLang="ja-JP" sz="800" dirty="0">
                <a:solidFill>
                  <a:schemeClr val="tx1"/>
                </a:solidFill>
                <a:latin typeface="ＭＳ 明朝" panose="02020609040205080304" pitchFamily="17" charset="-128"/>
                <a:ea typeface="ＭＳ 明朝" panose="02020609040205080304" pitchFamily="17" charset="-128"/>
              </a:rPr>
              <a:t>/ </a:t>
            </a:r>
            <a:r>
              <a:rPr lang="ja-JP" altLang="en-US" sz="800" dirty="0">
                <a:solidFill>
                  <a:schemeClr val="tx1"/>
                </a:solidFill>
                <a:latin typeface="ＭＳ 明朝" panose="02020609040205080304" pitchFamily="17" charset="-128"/>
                <a:ea typeface="ＭＳ 明朝" panose="02020609040205080304" pitchFamily="17" charset="-128"/>
              </a:rPr>
              <a:t>プロセス</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実施方法を評価</a:t>
            </a:r>
            <a:endParaRPr lang="en-US" altLang="ja-JP" sz="800" dirty="0">
              <a:solidFill>
                <a:schemeClr val="tx1"/>
              </a:solidFill>
              <a:latin typeface="ＭＳ 明朝" panose="02020609040205080304" pitchFamily="17" charset="-128"/>
              <a:ea typeface="ＭＳ 明朝" panose="02020609040205080304" pitchFamily="17" charset="-128"/>
            </a:endParaRPr>
          </a:p>
        </p:txBody>
      </p:sp>
      <p:graphicFrame>
        <p:nvGraphicFramePr>
          <p:cNvPr id="21" name="表 20">
            <a:extLst>
              <a:ext uri="{FF2B5EF4-FFF2-40B4-BE49-F238E27FC236}">
                <a16:creationId xmlns:a16="http://schemas.microsoft.com/office/drawing/2014/main" id="{C9E3909E-7581-4C03-96AF-201F29D4290A}"/>
              </a:ext>
            </a:extLst>
          </p:cNvPr>
          <p:cNvGraphicFramePr>
            <a:graphicFrameLocks noGrp="1"/>
          </p:cNvGraphicFramePr>
          <p:nvPr>
            <p:extLst>
              <p:ext uri="{D42A27DB-BD31-4B8C-83A1-F6EECF244321}">
                <p14:modId xmlns:p14="http://schemas.microsoft.com/office/powerpoint/2010/main" val="3112066995"/>
              </p:ext>
            </p:extLst>
          </p:nvPr>
        </p:nvGraphicFramePr>
        <p:xfrm>
          <a:off x="165100" y="6588224"/>
          <a:ext cx="1978659" cy="2376264"/>
        </p:xfrm>
        <a:graphic>
          <a:graphicData uri="http://schemas.openxmlformats.org/drawingml/2006/table">
            <a:tbl>
              <a:tblPr/>
              <a:tblGrid>
                <a:gridCol w="684000">
                  <a:extLst>
                    <a:ext uri="{9D8B030D-6E8A-4147-A177-3AD203B41FA5}">
                      <a16:colId xmlns:a16="http://schemas.microsoft.com/office/drawing/2014/main" val="20000"/>
                    </a:ext>
                  </a:extLst>
                </a:gridCol>
                <a:gridCol w="1294659">
                  <a:extLst>
                    <a:ext uri="{9D8B030D-6E8A-4147-A177-3AD203B41FA5}">
                      <a16:colId xmlns:a16="http://schemas.microsoft.com/office/drawing/2014/main" val="20002"/>
                    </a:ext>
                  </a:extLst>
                </a:gridCol>
              </a:tblGrid>
              <a:tr h="2376264">
                <a:tc>
                  <a:txBody>
                    <a:bodyPr/>
                    <a:lstStyle/>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事業全体</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の評価</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nSpc>
                          <a:spcPct val="200000"/>
                        </a:lnSpc>
                      </a:pPr>
                      <a:r>
                        <a:rPr kumimoji="0" lang="en-US" altLang="ja-JP" sz="1200" kern="0" dirty="0">
                          <a:latin typeface="ＭＳ 明朝" panose="02020609040205080304" pitchFamily="17" charset="-128"/>
                          <a:ea typeface="ＭＳ 明朝" panose="02020609040205080304" pitchFamily="17" charset="-128"/>
                        </a:rPr>
                        <a:t>5</a:t>
                      </a:r>
                      <a:r>
                        <a:rPr kumimoji="0" lang="ja-JP" altLang="en-US" sz="1200" kern="0" dirty="0">
                          <a:latin typeface="ＭＳ 明朝" panose="02020609040205080304" pitchFamily="17" charset="-128"/>
                          <a:ea typeface="ＭＳ 明朝" panose="02020609040205080304" pitchFamily="17" charset="-128"/>
                        </a:rPr>
                        <a:t>：目標達成</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4:</a:t>
                      </a:r>
                      <a:r>
                        <a:rPr kumimoji="0" lang="ja-JP" altLang="en-US" sz="1200" kern="0" dirty="0">
                          <a:latin typeface="ＭＳ 明朝" panose="02020609040205080304" pitchFamily="17" charset="-128"/>
                          <a:ea typeface="ＭＳ 明朝" panose="02020609040205080304" pitchFamily="17" charset="-128"/>
                        </a:rPr>
                        <a:t>改善している</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3:</a:t>
                      </a:r>
                      <a:r>
                        <a:rPr kumimoji="0" lang="ja-JP" altLang="en-US" sz="1200" kern="0" dirty="0">
                          <a:latin typeface="ＭＳ 明朝" panose="02020609040205080304" pitchFamily="17" charset="-128"/>
                          <a:ea typeface="ＭＳ 明朝" panose="02020609040205080304" pitchFamily="17" charset="-128"/>
                        </a:rPr>
                        <a:t>横ばい</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2:</a:t>
                      </a:r>
                      <a:r>
                        <a:rPr kumimoji="0" lang="ja-JP" altLang="en-US" sz="1200" kern="0" dirty="0">
                          <a:latin typeface="ＭＳ 明朝" panose="02020609040205080304" pitchFamily="17" charset="-128"/>
                          <a:ea typeface="ＭＳ 明朝" panose="02020609040205080304" pitchFamily="17" charset="-128"/>
                        </a:rPr>
                        <a:t>悪化している</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1:</a:t>
                      </a:r>
                      <a:r>
                        <a:rPr kumimoji="0" lang="ja-JP" altLang="en-US" sz="1200" kern="0" dirty="0">
                          <a:latin typeface="ＭＳ 明朝" panose="02020609040205080304" pitchFamily="17" charset="-128"/>
                          <a:ea typeface="ＭＳ 明朝" panose="02020609040205080304" pitchFamily="17" charset="-128"/>
                        </a:rPr>
                        <a:t>評価できない</a:t>
                      </a:r>
                      <a:endParaRPr lang="ja-JP" altLang="en-US" sz="1600" dirty="0">
                        <a:latin typeface="ＭＳ 明朝" panose="02020609040205080304" pitchFamily="17" charset="-128"/>
                        <a:ea typeface="ＭＳ 明朝" panose="02020609040205080304" pitchFamily="17" charset="-128"/>
                      </a:endParaRPr>
                    </a:p>
                  </a:txBody>
                  <a:tcPr marL="72000" marR="34017" marT="9000" marB="10205"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3" name="楕円 22">
            <a:extLst>
              <a:ext uri="{FF2B5EF4-FFF2-40B4-BE49-F238E27FC236}">
                <a16:creationId xmlns:a16="http://schemas.microsoft.com/office/drawing/2014/main" id="{8C171CD8-64C7-40C8-BBB8-F616304A23E3}"/>
              </a:ext>
            </a:extLst>
          </p:cNvPr>
          <p:cNvSpPr/>
          <p:nvPr/>
        </p:nvSpPr>
        <p:spPr>
          <a:xfrm>
            <a:off x="881340" y="7315742"/>
            <a:ext cx="1008112" cy="30858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4" name="表 23">
            <a:extLst>
              <a:ext uri="{FF2B5EF4-FFF2-40B4-BE49-F238E27FC236}">
                <a16:creationId xmlns:a16="http://schemas.microsoft.com/office/drawing/2014/main" id="{0AEA9A73-4654-4EB2-AB35-082163093FD4}"/>
              </a:ext>
            </a:extLst>
          </p:cNvPr>
          <p:cNvGraphicFramePr>
            <a:graphicFrameLocks noGrp="1"/>
          </p:cNvGraphicFramePr>
          <p:nvPr>
            <p:extLst>
              <p:ext uri="{D42A27DB-BD31-4B8C-83A1-F6EECF244321}">
                <p14:modId xmlns:p14="http://schemas.microsoft.com/office/powerpoint/2010/main" val="2627174041"/>
              </p:ext>
            </p:extLst>
          </p:nvPr>
        </p:nvGraphicFramePr>
        <p:xfrm>
          <a:off x="2222020" y="6555286"/>
          <a:ext cx="4122096" cy="1629504"/>
        </p:xfrm>
        <a:graphic>
          <a:graphicData uri="http://schemas.openxmlformats.org/drawingml/2006/table">
            <a:tbl>
              <a:tblPr/>
              <a:tblGrid>
                <a:gridCol w="864096">
                  <a:extLst>
                    <a:ext uri="{9D8B030D-6E8A-4147-A177-3AD203B41FA5}">
                      <a16:colId xmlns:a16="http://schemas.microsoft.com/office/drawing/2014/main" val="20000"/>
                    </a:ext>
                  </a:extLst>
                </a:gridCol>
                <a:gridCol w="3258000">
                  <a:extLst>
                    <a:ext uri="{9D8B030D-6E8A-4147-A177-3AD203B41FA5}">
                      <a16:colId xmlns:a16="http://schemas.microsoft.com/office/drawing/2014/main" val="20002"/>
                    </a:ext>
                  </a:extLst>
                </a:gridCol>
              </a:tblGrid>
              <a:tr h="1629504">
                <a:tc>
                  <a:txBody>
                    <a:bodyPr/>
                    <a:lstStyle/>
                    <a:p>
                      <a:pPr algn="ctr" fontAlgn="ctr">
                        <a:spcBef>
                          <a:spcPts val="0"/>
                        </a:spcBef>
                        <a:spcAft>
                          <a:spcPts val="600"/>
                        </a:spcAft>
                      </a:pP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考察</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en-US" altLang="ja-JP" sz="12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1200" b="0" i="0" u="none" strike="noStrike" dirty="0">
                          <a:solidFill>
                            <a:srgbClr val="000000"/>
                          </a:solidFill>
                          <a:effectLst/>
                          <a:latin typeface="ＭＳ 明朝" panose="02020609040205080304" pitchFamily="17" charset="-128"/>
                          <a:ea typeface="ＭＳ 明朝" panose="02020609040205080304" pitchFamily="17" charset="-128"/>
                        </a:rPr>
                        <a:t>成功･未達要因</a:t>
                      </a:r>
                      <a:r>
                        <a:rPr lang="en-US" altLang="ja-JP" sz="12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2400"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ct val="120000"/>
                        </a:lnSpc>
                      </a:pP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医療機関方式による受診体制（</a:t>
                      </a:r>
                      <a:r>
                        <a:rPr kumimoji="1" lang="en-US" altLang="ja-JP" sz="900" kern="1200" dirty="0">
                          <a:solidFill>
                            <a:schemeClr val="tx1"/>
                          </a:solidFill>
                          <a:latin typeface="ＭＳ 明朝" panose="02020609040205080304" pitchFamily="17" charset="-128"/>
                          <a:ea typeface="ＭＳ 明朝" panose="02020609040205080304" pitchFamily="17" charset="-128"/>
                          <a:cs typeface="+mn-cs"/>
                        </a:rPr>
                        <a:t>R1</a:t>
                      </a: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年度胃バリウム、</a:t>
                      </a:r>
                      <a:r>
                        <a:rPr kumimoji="1" lang="en-US" altLang="ja-JP" sz="900" kern="1200" dirty="0">
                          <a:solidFill>
                            <a:schemeClr val="tx1"/>
                          </a:solidFill>
                          <a:latin typeface="ＭＳ 明朝" panose="02020609040205080304" pitchFamily="17" charset="-128"/>
                          <a:ea typeface="ＭＳ 明朝" panose="02020609040205080304" pitchFamily="17" charset="-128"/>
                          <a:cs typeface="+mn-cs"/>
                        </a:rPr>
                        <a:t>R4</a:t>
                      </a: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年度胃内視鏡、</a:t>
                      </a:r>
                      <a:r>
                        <a:rPr kumimoji="1" lang="en-US" altLang="ja-JP" sz="900" kern="1200" dirty="0">
                          <a:solidFill>
                            <a:schemeClr val="tx1"/>
                          </a:solidFill>
                          <a:latin typeface="ＭＳ 明朝" panose="02020609040205080304" pitchFamily="17" charset="-128"/>
                          <a:ea typeface="ＭＳ 明朝" panose="02020609040205080304" pitchFamily="17" charset="-128"/>
                          <a:cs typeface="+mn-cs"/>
                        </a:rPr>
                        <a:t>R3</a:t>
                      </a: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年度子宮・乳がん検診受診対象年齢を拡大）を整備した。また、</a:t>
                      </a:r>
                      <a:r>
                        <a:rPr kumimoji="1" lang="en-US" altLang="ja-JP" sz="900" kern="1200" dirty="0">
                          <a:solidFill>
                            <a:schemeClr val="tx1"/>
                          </a:solidFill>
                          <a:latin typeface="ＭＳ 明朝" panose="02020609040205080304" pitchFamily="17" charset="-128"/>
                          <a:ea typeface="ＭＳ 明朝" panose="02020609040205080304" pitchFamily="17" charset="-128"/>
                          <a:cs typeface="+mn-cs"/>
                        </a:rPr>
                        <a:t>R4</a:t>
                      </a: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年度からがん検診Ｗｅｂ予約システム及びコールセンターによる予約体制を整備し、完全予約制によるがん検診を実施したところ、がん検診当日の混雑が改善され、受診者の負担軽減を図ることができた。これまで胃がん検診の受診率は</a:t>
                      </a:r>
                      <a:r>
                        <a:rPr kumimoji="1" lang="en-US" altLang="ja-JP" sz="900" kern="1200" dirty="0">
                          <a:solidFill>
                            <a:schemeClr val="tx1"/>
                          </a:solidFill>
                          <a:latin typeface="ＭＳ 明朝" panose="02020609040205080304" pitchFamily="17" charset="-128"/>
                          <a:ea typeface="ＭＳ 明朝" panose="02020609040205080304" pitchFamily="17" charset="-128"/>
                          <a:cs typeface="+mn-cs"/>
                        </a:rPr>
                        <a:t>55</a:t>
                      </a: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％未満で経過していたが、</a:t>
                      </a:r>
                      <a:r>
                        <a:rPr kumimoji="1" lang="en-US" altLang="ja-JP" sz="900" kern="1200" dirty="0">
                          <a:solidFill>
                            <a:schemeClr val="tx1"/>
                          </a:solidFill>
                          <a:latin typeface="ＭＳ 明朝" panose="02020609040205080304" pitchFamily="17" charset="-128"/>
                          <a:ea typeface="ＭＳ 明朝" panose="02020609040205080304" pitchFamily="17" charset="-128"/>
                          <a:cs typeface="+mn-cs"/>
                        </a:rPr>
                        <a:t>R4</a:t>
                      </a: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年度</a:t>
                      </a:r>
                      <a:r>
                        <a:rPr kumimoji="1" lang="en-US" altLang="ja-JP" sz="900" kern="1200" dirty="0">
                          <a:solidFill>
                            <a:schemeClr val="tx1"/>
                          </a:solidFill>
                          <a:latin typeface="ＭＳ 明朝" panose="02020609040205080304" pitchFamily="17" charset="-128"/>
                          <a:ea typeface="ＭＳ 明朝" panose="02020609040205080304" pitchFamily="17" charset="-128"/>
                          <a:cs typeface="+mn-cs"/>
                        </a:rPr>
                        <a:t>61.8</a:t>
                      </a: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％と目標達成している。受診者の受診方法の選択肢が増えたことや、完全予約制により受診当日の負担が軽減した効果だと考える。</a:t>
                      </a:r>
                    </a:p>
                  </a:txBody>
                  <a:tcPr marL="36000" marR="36000" marT="36000" marB="36000">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25" name="表 24">
            <a:extLst>
              <a:ext uri="{FF2B5EF4-FFF2-40B4-BE49-F238E27FC236}">
                <a16:creationId xmlns:a16="http://schemas.microsoft.com/office/drawing/2014/main" id="{BCE27AD0-22EE-47C2-AB32-5478F17B5FA4}"/>
              </a:ext>
            </a:extLst>
          </p:cNvPr>
          <p:cNvGraphicFramePr>
            <a:graphicFrameLocks noGrp="1"/>
          </p:cNvGraphicFramePr>
          <p:nvPr>
            <p:extLst>
              <p:ext uri="{D42A27DB-BD31-4B8C-83A1-F6EECF244321}">
                <p14:modId xmlns:p14="http://schemas.microsoft.com/office/powerpoint/2010/main" val="1433292422"/>
              </p:ext>
            </p:extLst>
          </p:nvPr>
        </p:nvGraphicFramePr>
        <p:xfrm>
          <a:off x="2228895" y="8316416"/>
          <a:ext cx="4122096" cy="648072"/>
        </p:xfrm>
        <a:graphic>
          <a:graphicData uri="http://schemas.openxmlformats.org/drawingml/2006/table">
            <a:tbl>
              <a:tblPr/>
              <a:tblGrid>
                <a:gridCol w="864096">
                  <a:extLst>
                    <a:ext uri="{9D8B030D-6E8A-4147-A177-3AD203B41FA5}">
                      <a16:colId xmlns:a16="http://schemas.microsoft.com/office/drawing/2014/main" val="20000"/>
                    </a:ext>
                  </a:extLst>
                </a:gridCol>
                <a:gridCol w="3258000">
                  <a:extLst>
                    <a:ext uri="{9D8B030D-6E8A-4147-A177-3AD203B41FA5}">
                      <a16:colId xmlns:a16="http://schemas.microsoft.com/office/drawing/2014/main" val="20002"/>
                    </a:ext>
                  </a:extLst>
                </a:gridCol>
              </a:tblGrid>
              <a:tr h="648072">
                <a:tc>
                  <a:txBody>
                    <a:bodyPr/>
                    <a:lstStyle/>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今後の</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方向性</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2400"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nSpc>
                          <a:spcPct val="120000"/>
                        </a:lnSpc>
                      </a:pPr>
                      <a:r>
                        <a:rPr lang="ja-JP" altLang="en-US" sz="900" dirty="0">
                          <a:latin typeface="ＭＳ 明朝" panose="02020609040205080304" pitchFamily="17" charset="-128"/>
                          <a:ea typeface="ＭＳ 明朝" panose="02020609040205080304" pitchFamily="17" charset="-128"/>
                        </a:rPr>
                        <a:t>医療機関方式協力医療機関の拡大を検討。</a:t>
                      </a:r>
                    </a:p>
                  </a:txBody>
                  <a:tcPr marL="36000" marR="36000" marT="36000" marB="36000">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8" name="タイトル 1">
            <a:extLst>
              <a:ext uri="{FF2B5EF4-FFF2-40B4-BE49-F238E27FC236}">
                <a16:creationId xmlns:a16="http://schemas.microsoft.com/office/drawing/2014/main" id="{780BCAB6-FF89-4DEA-B846-3010B48780D1}"/>
              </a:ext>
            </a:extLst>
          </p:cNvPr>
          <p:cNvSpPr txBox="1">
            <a:spLocks noChangeAspect="1"/>
          </p:cNvSpPr>
          <p:nvPr/>
        </p:nvSpPr>
        <p:spPr>
          <a:xfrm>
            <a:off x="166045" y="5534675"/>
            <a:ext cx="6238800" cy="261461"/>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en-US" altLang="ja-JP" sz="1050" dirty="0">
                <a:latin typeface="ＭＳ 明朝" panose="02020609040205080304" pitchFamily="17" charset="-128"/>
                <a:ea typeface="ＭＳ 明朝" panose="02020609040205080304" pitchFamily="17" charset="-128"/>
                <a:cs typeface="+mj-cs"/>
              </a:rPr>
              <a:t> </a:t>
            </a:r>
          </a:p>
        </p:txBody>
      </p:sp>
    </p:spTree>
    <p:extLst>
      <p:ext uri="{BB962C8B-B14F-4D97-AF65-F5344CB8AC3E}">
        <p14:creationId xmlns:p14="http://schemas.microsoft.com/office/powerpoint/2010/main" val="36163858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noChangeAspect="1"/>
          </p:cNvSpPr>
          <p:nvPr/>
        </p:nvSpPr>
        <p:spPr>
          <a:xfrm>
            <a:off x="205270" y="360494"/>
            <a:ext cx="6238800" cy="319553"/>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ja-JP" altLang="en-US" sz="1400" b="1" u="sng" dirty="0">
                <a:latin typeface="ＭＳ 明朝" panose="02020609040205080304" pitchFamily="17" charset="-128"/>
                <a:ea typeface="ＭＳ 明朝" panose="02020609040205080304" pitchFamily="17" charset="-128"/>
                <a:cs typeface="+mj-cs"/>
              </a:rPr>
              <a:t>楽しくアンチエイジング教室</a:t>
            </a:r>
            <a:endParaRPr lang="en-US" altLang="ja-JP" sz="1400" b="1" u="sng" dirty="0">
              <a:latin typeface="ＭＳ 明朝" panose="02020609040205080304" pitchFamily="17" charset="-128"/>
              <a:ea typeface="ＭＳ 明朝" panose="02020609040205080304" pitchFamily="17" charset="-128"/>
              <a:cs typeface="+mj-cs"/>
            </a:endParaRPr>
          </a:p>
        </p:txBody>
      </p:sp>
      <p:graphicFrame>
        <p:nvGraphicFramePr>
          <p:cNvPr id="13" name="表 12"/>
          <p:cNvGraphicFramePr>
            <a:graphicFrameLocks noGrp="1"/>
          </p:cNvGraphicFramePr>
          <p:nvPr>
            <p:extLst>
              <p:ext uri="{D42A27DB-BD31-4B8C-83A1-F6EECF244321}">
                <p14:modId xmlns:p14="http://schemas.microsoft.com/office/powerpoint/2010/main" val="3419074761"/>
              </p:ext>
            </p:extLst>
          </p:nvPr>
        </p:nvGraphicFramePr>
        <p:xfrm>
          <a:off x="165100" y="3839275"/>
          <a:ext cx="6192000" cy="922320"/>
        </p:xfrm>
        <a:graphic>
          <a:graphicData uri="http://schemas.openxmlformats.org/drawingml/2006/table">
            <a:tbl>
              <a:tblPr/>
              <a:tblGrid>
                <a:gridCol w="648000">
                  <a:extLst>
                    <a:ext uri="{9D8B030D-6E8A-4147-A177-3AD203B41FA5}">
                      <a16:colId xmlns:a16="http://schemas.microsoft.com/office/drawing/2014/main" val="20000"/>
                    </a:ext>
                  </a:extLst>
                </a:gridCol>
                <a:gridCol w="792000">
                  <a:extLst>
                    <a:ext uri="{9D8B030D-6E8A-4147-A177-3AD203B41FA5}">
                      <a16:colId xmlns:a16="http://schemas.microsoft.com/office/drawing/2014/main" val="245322609"/>
                    </a:ext>
                  </a:extLst>
                </a:gridCol>
                <a:gridCol w="792000">
                  <a:extLst>
                    <a:ext uri="{9D8B030D-6E8A-4147-A177-3AD203B41FA5}">
                      <a16:colId xmlns:a16="http://schemas.microsoft.com/office/drawing/2014/main" val="20001"/>
                    </a:ext>
                  </a:extLst>
                </a:gridCol>
                <a:gridCol w="792000">
                  <a:extLst>
                    <a:ext uri="{9D8B030D-6E8A-4147-A177-3AD203B41FA5}">
                      <a16:colId xmlns:a16="http://schemas.microsoft.com/office/drawing/2014/main" val="20002"/>
                    </a:ext>
                  </a:extLst>
                </a:gridCol>
                <a:gridCol w="792000">
                  <a:extLst>
                    <a:ext uri="{9D8B030D-6E8A-4147-A177-3AD203B41FA5}">
                      <a16:colId xmlns:a16="http://schemas.microsoft.com/office/drawing/2014/main" val="20003"/>
                    </a:ext>
                  </a:extLst>
                </a:gridCol>
                <a:gridCol w="792000">
                  <a:extLst>
                    <a:ext uri="{9D8B030D-6E8A-4147-A177-3AD203B41FA5}">
                      <a16:colId xmlns:a16="http://schemas.microsoft.com/office/drawing/2014/main" val="881114496"/>
                    </a:ext>
                  </a:extLst>
                </a:gridCol>
                <a:gridCol w="792000">
                  <a:extLst>
                    <a:ext uri="{9D8B030D-6E8A-4147-A177-3AD203B41FA5}">
                      <a16:colId xmlns:a16="http://schemas.microsoft.com/office/drawing/2014/main" val="378542291"/>
                    </a:ext>
                  </a:extLst>
                </a:gridCol>
                <a:gridCol w="792000">
                  <a:extLst>
                    <a:ext uri="{9D8B030D-6E8A-4147-A177-3AD203B41FA5}">
                      <a16:colId xmlns:a16="http://schemas.microsoft.com/office/drawing/2014/main" val="1290694854"/>
                    </a:ext>
                  </a:extLst>
                </a:gridCol>
              </a:tblGrid>
              <a:tr h="324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marL="0" marR="0" lvl="0" indent="0" algn="ctr" defTabSz="914400" rtl="0" eaLnBrk="1" fontAlgn="ctr" latinLnBrk="0" hangingPunct="1">
                        <a:lnSpc>
                          <a:spcPct val="8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計画策定時点</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80000"/>
                        </a:lnSpc>
                        <a:spcBef>
                          <a:spcPts val="0"/>
                        </a:spcBef>
                        <a:spcAft>
                          <a:spcPts val="0"/>
                        </a:spcAft>
                        <a:buClrTx/>
                        <a:buSzTx/>
                        <a:buFontTx/>
                        <a:buNone/>
                        <a:tabLst/>
                        <a:defRPr/>
                      </a:pPr>
                      <a:r>
                        <a:rPr lang="en-US" altLang="ja-JP" sz="850" b="0" i="0" u="none" strike="noStrike" dirty="0">
                          <a:solidFill>
                            <a:srgbClr val="000000"/>
                          </a:solidFill>
                          <a:effectLst/>
                          <a:latin typeface="ＭＳ 明朝" panose="02020609040205080304" pitchFamily="17" charset="-128"/>
                          <a:ea typeface="ＭＳ 明朝" panose="02020609040205080304" pitchFamily="17" charset="-128"/>
                        </a:rPr>
                        <a:t>2016</a:t>
                      </a:r>
                      <a:r>
                        <a:rPr lang="ja-JP" altLang="en-US" sz="850" b="0" i="0" u="none" strike="noStrike" dirty="0">
                          <a:solidFill>
                            <a:srgbClr val="000000"/>
                          </a:solidFill>
                          <a:effectLst/>
                          <a:latin typeface="ＭＳ 明朝" panose="02020609040205080304" pitchFamily="17" charset="-128"/>
                          <a:ea typeface="ＭＳ 明朝" panose="02020609040205080304" pitchFamily="17" charset="-128"/>
                        </a:rPr>
                        <a:t>年度</a:t>
                      </a:r>
                      <a:r>
                        <a:rPr lang="en-US" altLang="ja-JP" sz="850" b="0" i="0" u="none" strike="noStrike" dirty="0">
                          <a:solidFill>
                            <a:srgbClr val="000000"/>
                          </a:solidFill>
                          <a:effectLst/>
                          <a:latin typeface="ＭＳ 明朝" panose="02020609040205080304" pitchFamily="17" charset="-128"/>
                          <a:ea typeface="ＭＳ 明朝" panose="02020609040205080304" pitchFamily="17" charset="-128"/>
                        </a:rPr>
                        <a:t>(H28)</a:t>
                      </a:r>
                    </a:p>
                  </a:txBody>
                  <a:tcPr marL="18000" marR="18000" marT="9000" marB="1020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2018</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(H30)</a:t>
                      </a:r>
                    </a:p>
                  </a:txBody>
                  <a:tcPr marL="34017" marR="34017" marT="9000" marB="10205"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2019</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(H31)</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(R2)</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2021</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(R3)</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2023</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(R5)</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0000"/>
                  </a:ext>
                </a:extLst>
              </a:tr>
              <a:tr h="252000">
                <a:tc>
                  <a:txBody>
                    <a:bodyPr/>
                    <a:lstStyle/>
                    <a:p>
                      <a:pPr algn="ct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目標値</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350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350</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人</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350</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人</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350</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人</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350</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人</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350</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人</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350</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人</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318003"/>
                  </a:ext>
                </a:extLst>
              </a:tr>
              <a:tr h="252000">
                <a:tc>
                  <a:txBody>
                    <a:bodyPr/>
                    <a:lstStyle/>
                    <a:p>
                      <a:pPr algn="ct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達成状況</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364</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人</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14</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291</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b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b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390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b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b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421</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b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b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11</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474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b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b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378</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b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b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スライド番号プレースホルダー 1">
            <a:extLst>
              <a:ext uri="{FF2B5EF4-FFF2-40B4-BE49-F238E27FC236}">
                <a16:creationId xmlns:a16="http://schemas.microsoft.com/office/drawing/2014/main" id="{87CEEF89-609E-DE00-B30B-C058CA8AB2BD}"/>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38</a:t>
            </a:fld>
            <a:endParaRPr lang="ja-JP" altLang="en-US" dirty="0">
              <a:latin typeface="ＭＳ 明朝" panose="02020609040205080304" pitchFamily="17" charset="-128"/>
              <a:ea typeface="ＭＳ 明朝" panose="02020609040205080304" pitchFamily="17" charset="-128"/>
            </a:endParaRPr>
          </a:p>
        </p:txBody>
      </p:sp>
      <p:graphicFrame>
        <p:nvGraphicFramePr>
          <p:cNvPr id="3" name="表 3">
            <a:extLst>
              <a:ext uri="{FF2B5EF4-FFF2-40B4-BE49-F238E27FC236}">
                <a16:creationId xmlns:a16="http://schemas.microsoft.com/office/drawing/2014/main" id="{EA1E015D-EEC1-5F4A-7344-EE118E30072F}"/>
              </a:ext>
            </a:extLst>
          </p:cNvPr>
          <p:cNvGraphicFramePr>
            <a:graphicFrameLocks noGrp="1"/>
          </p:cNvGraphicFramePr>
          <p:nvPr>
            <p:extLst>
              <p:ext uri="{D42A27DB-BD31-4B8C-83A1-F6EECF244321}">
                <p14:modId xmlns:p14="http://schemas.microsoft.com/office/powerpoint/2010/main" val="3458125516"/>
              </p:ext>
            </p:extLst>
          </p:nvPr>
        </p:nvGraphicFramePr>
        <p:xfrm>
          <a:off x="165100" y="1077898"/>
          <a:ext cx="6190573" cy="2027020"/>
        </p:xfrm>
        <a:graphic>
          <a:graphicData uri="http://schemas.openxmlformats.org/drawingml/2006/table">
            <a:tbl>
              <a:tblPr firstRow="1" bandRow="1">
                <a:tableStyleId>{5C22544A-7EE6-4342-B048-85BDC9FD1C3A}</a:tableStyleId>
              </a:tblPr>
              <a:tblGrid>
                <a:gridCol w="1150573">
                  <a:extLst>
                    <a:ext uri="{9D8B030D-6E8A-4147-A177-3AD203B41FA5}">
                      <a16:colId xmlns:a16="http://schemas.microsoft.com/office/drawing/2014/main" val="1478241689"/>
                    </a:ext>
                  </a:extLst>
                </a:gridCol>
                <a:gridCol w="5040000">
                  <a:extLst>
                    <a:ext uri="{9D8B030D-6E8A-4147-A177-3AD203B41FA5}">
                      <a16:colId xmlns:a16="http://schemas.microsoft.com/office/drawing/2014/main" val="70025591"/>
                    </a:ext>
                  </a:extLst>
                </a:gridCol>
              </a:tblGrid>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事業目的</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健康づくりのために運動習慣を身に付けたいと思っている人、また、健診結果より生活習慣の改善が必要な人、特定保健指導対象者・実施者に対し、様々な運動を通して生活習慣の改善を促す</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3851816"/>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対象者</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被保険者</a:t>
                      </a:r>
                    </a:p>
                    <a:p>
                      <a:r>
                        <a:rPr kumimoji="1" lang="ja-JP" altLang="en-US" sz="1050" b="0" dirty="0">
                          <a:solidFill>
                            <a:schemeClr val="tx1"/>
                          </a:solidFill>
                          <a:latin typeface="ＭＳ 明朝" panose="02020609040205080304" pitchFamily="17" charset="-128"/>
                          <a:ea typeface="ＭＳ 明朝" panose="02020609040205080304" pitchFamily="17" charset="-128"/>
                        </a:rPr>
                        <a:t>市民</a:t>
                      </a:r>
                    </a:p>
                    <a:p>
                      <a:r>
                        <a:rPr kumimoji="1" lang="ja-JP" altLang="en-US" sz="1050" b="0" dirty="0">
                          <a:solidFill>
                            <a:schemeClr val="tx1"/>
                          </a:solidFill>
                          <a:latin typeface="ＭＳ 明朝" panose="02020609040205080304" pitchFamily="17" charset="-128"/>
                          <a:ea typeface="ＭＳ 明朝" panose="02020609040205080304" pitchFamily="17" charset="-128"/>
                        </a:rPr>
                        <a:t>健診結果で生活習慣の改善が必要と思われる者</a:t>
                      </a:r>
                    </a:p>
                    <a:p>
                      <a:r>
                        <a:rPr kumimoji="1" lang="ja-JP" altLang="en-US" sz="1050" b="0" dirty="0">
                          <a:solidFill>
                            <a:schemeClr val="tx1"/>
                          </a:solidFill>
                          <a:latin typeface="ＭＳ 明朝" panose="02020609040205080304" pitchFamily="17" charset="-128"/>
                          <a:ea typeface="ＭＳ 明朝" panose="02020609040205080304" pitchFamily="17" charset="-128"/>
                        </a:rPr>
                        <a:t>特定保健指導実施者</a:t>
                      </a:r>
                      <a:endParaRPr kumimoji="1" lang="en-US" altLang="ja-JP" sz="105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2065039"/>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事業実施年度</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平成</a:t>
                      </a:r>
                      <a:r>
                        <a:rPr kumimoji="1" lang="en-US" altLang="ja-JP" sz="1050" b="0" dirty="0">
                          <a:solidFill>
                            <a:schemeClr val="tx1"/>
                          </a:solidFill>
                          <a:latin typeface="ＭＳ 明朝" panose="02020609040205080304" pitchFamily="17" charset="-128"/>
                          <a:ea typeface="ＭＳ 明朝" panose="02020609040205080304" pitchFamily="17" charset="-128"/>
                        </a:rPr>
                        <a:t>30</a:t>
                      </a:r>
                      <a:r>
                        <a:rPr kumimoji="1" lang="ja-JP" altLang="en-US" sz="1050" b="0" dirty="0">
                          <a:solidFill>
                            <a:schemeClr val="tx1"/>
                          </a:solidFill>
                          <a:latin typeface="ＭＳ 明朝" panose="02020609040205080304" pitchFamily="17" charset="-128"/>
                          <a:ea typeface="ＭＳ 明朝" panose="02020609040205080304" pitchFamily="17" charset="-128"/>
                        </a:rPr>
                        <a:t>年度～令和</a:t>
                      </a:r>
                      <a:r>
                        <a:rPr kumimoji="1" lang="en-US" altLang="ja-JP" sz="1050" b="0" dirty="0">
                          <a:solidFill>
                            <a:schemeClr val="tx1"/>
                          </a:solidFill>
                          <a:latin typeface="ＭＳ 明朝" panose="02020609040205080304" pitchFamily="17" charset="-128"/>
                          <a:ea typeface="ＭＳ 明朝" panose="02020609040205080304" pitchFamily="17" charset="-128"/>
                        </a:rPr>
                        <a:t>5</a:t>
                      </a:r>
                      <a:r>
                        <a:rPr kumimoji="1" lang="ja-JP" altLang="en-US" sz="1050" b="0" dirty="0">
                          <a:solidFill>
                            <a:schemeClr val="tx1"/>
                          </a:solidFill>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7412915"/>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実施内容</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marL="0" indent="0" defTabSz="864017" fontAlgn="ctr">
                        <a:defRPr/>
                      </a:pPr>
                      <a:r>
                        <a:rPr lang="ja-JP" altLang="en-US" sz="1050" b="0" dirty="0">
                          <a:solidFill>
                            <a:schemeClr val="tx1"/>
                          </a:solidFill>
                          <a:latin typeface="ＭＳ 明朝" panose="02020609040205080304" pitchFamily="17" charset="-128"/>
                          <a:ea typeface="ＭＳ 明朝" panose="02020609040205080304" pitchFamily="17" charset="-128"/>
                        </a:rPr>
                        <a:t>市内公共施設を会場に月</a:t>
                      </a:r>
                      <a:r>
                        <a:rPr lang="en-US" altLang="ja-JP" sz="1050" b="0" dirty="0">
                          <a:solidFill>
                            <a:schemeClr val="tx1"/>
                          </a:solidFill>
                          <a:latin typeface="ＭＳ 明朝" panose="02020609040205080304" pitchFamily="17" charset="-128"/>
                          <a:ea typeface="ＭＳ 明朝" panose="02020609040205080304" pitchFamily="17" charset="-128"/>
                        </a:rPr>
                        <a:t>1</a:t>
                      </a:r>
                      <a:r>
                        <a:rPr lang="ja-JP" altLang="en-US" sz="1050" b="0" dirty="0">
                          <a:solidFill>
                            <a:schemeClr val="tx1"/>
                          </a:solidFill>
                          <a:latin typeface="ＭＳ 明朝" panose="02020609040205080304" pitchFamily="17" charset="-128"/>
                          <a:ea typeface="ＭＳ 明朝" panose="02020609040205080304" pitchFamily="17" charset="-128"/>
                        </a:rPr>
                        <a:t>～</a:t>
                      </a:r>
                      <a:r>
                        <a:rPr lang="en-US" altLang="ja-JP" sz="1050" b="0" dirty="0">
                          <a:solidFill>
                            <a:schemeClr val="tx1"/>
                          </a:solidFill>
                          <a:latin typeface="ＭＳ 明朝" panose="02020609040205080304" pitchFamily="17" charset="-128"/>
                          <a:ea typeface="ＭＳ 明朝" panose="02020609040205080304" pitchFamily="17" charset="-128"/>
                        </a:rPr>
                        <a:t>2</a:t>
                      </a:r>
                      <a:r>
                        <a:rPr lang="ja-JP" altLang="en-US" sz="1050" b="0" dirty="0">
                          <a:solidFill>
                            <a:schemeClr val="tx1"/>
                          </a:solidFill>
                          <a:latin typeface="ＭＳ 明朝" panose="02020609040205080304" pitchFamily="17" charset="-128"/>
                          <a:ea typeface="ＭＳ 明朝" panose="02020609040205080304" pitchFamily="17" charset="-128"/>
                        </a:rPr>
                        <a:t>回実施</a:t>
                      </a:r>
                    </a:p>
                    <a:p>
                      <a:pPr marL="0" indent="0" defTabSz="864017" fontAlgn="ctr">
                        <a:defRPr/>
                      </a:pPr>
                      <a:r>
                        <a:rPr lang="ja-JP" altLang="en-US" sz="1050" b="0" dirty="0">
                          <a:solidFill>
                            <a:schemeClr val="tx1"/>
                          </a:solidFill>
                          <a:latin typeface="ＭＳ 明朝" panose="02020609040205080304" pitchFamily="17" charset="-128"/>
                          <a:ea typeface="ＭＳ 明朝" panose="02020609040205080304" pitchFamily="17" charset="-128"/>
                        </a:rPr>
                        <a:t>体力測定、体幹トレーニング、ヨガなど毎回内容を変えて実施</a:t>
                      </a:r>
                      <a:endParaRPr lang="en-US" altLang="ja-JP" sz="105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6961231"/>
                  </a:ext>
                </a:extLst>
              </a:tr>
            </a:tbl>
          </a:graphicData>
        </a:graphic>
      </p:graphicFrame>
      <p:graphicFrame>
        <p:nvGraphicFramePr>
          <p:cNvPr id="4" name="表 3">
            <a:extLst>
              <a:ext uri="{FF2B5EF4-FFF2-40B4-BE49-F238E27FC236}">
                <a16:creationId xmlns:a16="http://schemas.microsoft.com/office/drawing/2014/main" id="{A3726B2A-D595-68A3-1AEC-04977B06C398}"/>
              </a:ext>
            </a:extLst>
          </p:cNvPr>
          <p:cNvGraphicFramePr>
            <a:graphicFrameLocks noGrp="1"/>
          </p:cNvGraphicFramePr>
          <p:nvPr>
            <p:extLst>
              <p:ext uri="{D42A27DB-BD31-4B8C-83A1-F6EECF244321}">
                <p14:modId xmlns:p14="http://schemas.microsoft.com/office/powerpoint/2010/main" val="3611322280"/>
              </p:ext>
            </p:extLst>
          </p:nvPr>
        </p:nvGraphicFramePr>
        <p:xfrm>
          <a:off x="165100" y="5249495"/>
          <a:ext cx="6192000" cy="708524"/>
        </p:xfrm>
        <a:graphic>
          <a:graphicData uri="http://schemas.openxmlformats.org/drawingml/2006/table">
            <a:tbl>
              <a:tblPr firstRow="1" bandRow="1">
                <a:tableStyleId>{5C22544A-7EE6-4342-B048-85BDC9FD1C3A}</a:tableStyleId>
              </a:tblPr>
              <a:tblGrid>
                <a:gridCol w="6192000">
                  <a:extLst>
                    <a:ext uri="{9D8B030D-6E8A-4147-A177-3AD203B41FA5}">
                      <a16:colId xmlns:a16="http://schemas.microsoft.com/office/drawing/2014/main" val="1478241689"/>
                    </a:ext>
                  </a:extLst>
                </a:gridCol>
              </a:tblGrid>
              <a:tr h="546641">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900" b="0" dirty="0">
                          <a:solidFill>
                            <a:schemeClr val="tx1"/>
                          </a:solidFill>
                          <a:latin typeface="ＭＳ 明朝" panose="02020609040205080304" pitchFamily="17" charset="-128"/>
                          <a:ea typeface="ＭＳ 明朝" panose="02020609040205080304" pitchFamily="17" charset="-128"/>
                        </a:rPr>
                        <a:t>当教室は年間登録制で、登録者に年間予定表を送付している。毎月</a:t>
                      </a:r>
                      <a:r>
                        <a:rPr kumimoji="1" lang="en-US" altLang="ja-JP" sz="900" b="0" dirty="0">
                          <a:solidFill>
                            <a:schemeClr val="tx1"/>
                          </a:solidFill>
                          <a:latin typeface="ＭＳ 明朝" panose="02020609040205080304" pitchFamily="17" charset="-128"/>
                          <a:ea typeface="ＭＳ 明朝" panose="02020609040205080304" pitchFamily="17" charset="-128"/>
                        </a:rPr>
                        <a:t>1</a:t>
                      </a:r>
                      <a:r>
                        <a:rPr kumimoji="1" lang="ja-JP" altLang="en-US" sz="900" b="0" dirty="0">
                          <a:solidFill>
                            <a:schemeClr val="tx1"/>
                          </a:solidFill>
                          <a:latin typeface="ＭＳ 明朝" panose="02020609040205080304" pitchFamily="17" charset="-128"/>
                          <a:ea typeface="ＭＳ 明朝" panose="02020609040205080304" pitchFamily="17" charset="-128"/>
                        </a:rPr>
                        <a:t>～</a:t>
                      </a:r>
                      <a:r>
                        <a:rPr kumimoji="1" lang="en-US" altLang="ja-JP" sz="900" b="0" dirty="0">
                          <a:solidFill>
                            <a:schemeClr val="tx1"/>
                          </a:solidFill>
                          <a:latin typeface="ＭＳ 明朝" panose="02020609040205080304" pitchFamily="17" charset="-128"/>
                          <a:ea typeface="ＭＳ 明朝" panose="02020609040205080304" pitchFamily="17" charset="-128"/>
                        </a:rPr>
                        <a:t>2</a:t>
                      </a:r>
                      <a:r>
                        <a:rPr kumimoji="1" lang="ja-JP" altLang="en-US" sz="900" b="0" dirty="0">
                          <a:solidFill>
                            <a:schemeClr val="tx1"/>
                          </a:solidFill>
                          <a:latin typeface="ＭＳ 明朝" panose="02020609040205080304" pitchFamily="17" charset="-128"/>
                          <a:ea typeface="ＭＳ 明朝" panose="02020609040205080304" pitchFamily="17" charset="-128"/>
                        </a:rPr>
                        <a:t>回実施しているが、毎月の申込みは不要で、都合のいい日に参加している。毎月の参加者数は、</a:t>
                      </a:r>
                      <a:r>
                        <a:rPr kumimoji="1" lang="en-US" altLang="ja-JP" sz="900" b="0" dirty="0">
                          <a:solidFill>
                            <a:schemeClr val="tx1"/>
                          </a:solidFill>
                          <a:latin typeface="ＭＳ 明朝" panose="02020609040205080304" pitchFamily="17" charset="-128"/>
                          <a:ea typeface="ＭＳ 明朝" panose="02020609040205080304" pitchFamily="17" charset="-128"/>
                        </a:rPr>
                        <a:t>20</a:t>
                      </a:r>
                      <a:r>
                        <a:rPr kumimoji="1" lang="ja-JP" altLang="en-US" sz="900" b="0" dirty="0">
                          <a:solidFill>
                            <a:schemeClr val="tx1"/>
                          </a:solidFill>
                          <a:latin typeface="ＭＳ 明朝" panose="02020609040205080304" pitchFamily="17" charset="-128"/>
                          <a:ea typeface="ＭＳ 明朝" panose="02020609040205080304" pitchFamily="17" charset="-128"/>
                        </a:rPr>
                        <a:t>人前後であるが、その時の天候（気温が高すぎる、大雪等）等で参加者数が左右されることもあるため、増減がある。ただし、毎月の申込み不要の気軽さから、継続して参加している方が多い。</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3851816"/>
                  </a:ext>
                </a:extLst>
              </a:tr>
            </a:tbl>
          </a:graphicData>
        </a:graphic>
      </p:graphicFrame>
      <p:sp>
        <p:nvSpPr>
          <p:cNvPr id="5" name="Rectangle 5">
            <a:extLst>
              <a:ext uri="{FF2B5EF4-FFF2-40B4-BE49-F238E27FC236}">
                <a16:creationId xmlns:a16="http://schemas.microsoft.com/office/drawing/2014/main" id="{701A2E98-895A-8807-45D1-A3EA763D0268}"/>
              </a:ext>
            </a:extLst>
          </p:cNvPr>
          <p:cNvSpPr>
            <a:spLocks noChangeAspect="1" noChangeArrowheads="1"/>
          </p:cNvSpPr>
          <p:nvPr/>
        </p:nvSpPr>
        <p:spPr bwMode="auto">
          <a:xfrm>
            <a:off x="170434" y="4977584"/>
            <a:ext cx="5783475" cy="271912"/>
          </a:xfrm>
          <a:prstGeom prst="rect">
            <a:avLst/>
          </a:prstGeom>
          <a:noFill/>
          <a:ln w="9525">
            <a:noFill/>
            <a:miter lim="800000"/>
            <a:headEnd/>
            <a:tailEnd/>
          </a:ln>
          <a:effectLst/>
        </p:spPr>
        <p:txBody>
          <a:bodyPr vert="horz" wrap="square" lIns="0" tIns="43201" rIns="86402" bIns="43201" numCol="1" anchor="ctr" anchorCtr="0" compatLnSpc="1">
            <a:prstTxWarp prst="textNoShape">
              <a:avLst/>
            </a:prstTxWarp>
            <a:spAutoFit/>
          </a:bodyPr>
          <a:lstStyle/>
          <a:p>
            <a:pPr lvl="0" fontAlgn="base">
              <a:spcBef>
                <a:spcPct val="0"/>
              </a:spcBef>
              <a:spcAft>
                <a:spcPct val="0"/>
              </a:spcAft>
            </a:pP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ストラクチャー、プロセスによる評価</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8" name="タイトル 1">
            <a:extLst>
              <a:ext uri="{FF2B5EF4-FFF2-40B4-BE49-F238E27FC236}">
                <a16:creationId xmlns:a16="http://schemas.microsoft.com/office/drawing/2014/main" id="{669E03A9-6FC2-44C6-AF4B-32377C2A5622}"/>
              </a:ext>
            </a:extLst>
          </p:cNvPr>
          <p:cNvSpPr txBox="1">
            <a:spLocks noChangeAspect="1"/>
          </p:cNvSpPr>
          <p:nvPr/>
        </p:nvSpPr>
        <p:spPr>
          <a:xfrm>
            <a:off x="165100" y="3562052"/>
            <a:ext cx="6238800" cy="261461"/>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ja-JP" altLang="en-US" sz="1050" dirty="0">
                <a:latin typeface="ＭＳ 明朝" panose="02020609040205080304" pitchFamily="17" charset="-128"/>
                <a:ea typeface="ＭＳ 明朝" panose="02020609040205080304" pitchFamily="17" charset="-128"/>
                <a:cs typeface="+mj-cs"/>
              </a:rPr>
              <a:t>参加者数の増加</a:t>
            </a:r>
            <a:endParaRPr lang="en-US" altLang="ja-JP" sz="1050" dirty="0">
              <a:latin typeface="ＭＳ 明朝" panose="02020609040205080304" pitchFamily="17" charset="-128"/>
              <a:ea typeface="ＭＳ 明朝" panose="02020609040205080304" pitchFamily="17" charset="-128"/>
              <a:cs typeface="+mj-cs"/>
            </a:endParaRPr>
          </a:p>
        </p:txBody>
      </p:sp>
      <p:sp>
        <p:nvSpPr>
          <p:cNvPr id="11" name="Rectangle 5">
            <a:extLst>
              <a:ext uri="{FF2B5EF4-FFF2-40B4-BE49-F238E27FC236}">
                <a16:creationId xmlns:a16="http://schemas.microsoft.com/office/drawing/2014/main" id="{D48B56B7-6363-90DB-F8F6-6C126097F7F0}"/>
              </a:ext>
            </a:extLst>
          </p:cNvPr>
          <p:cNvSpPr>
            <a:spLocks noChangeAspect="1" noChangeArrowheads="1"/>
          </p:cNvSpPr>
          <p:nvPr/>
        </p:nvSpPr>
        <p:spPr bwMode="auto">
          <a:xfrm>
            <a:off x="170434" y="3293686"/>
            <a:ext cx="5783475" cy="271912"/>
          </a:xfrm>
          <a:prstGeom prst="rect">
            <a:avLst/>
          </a:prstGeom>
          <a:noFill/>
          <a:ln w="9525">
            <a:noFill/>
            <a:miter lim="800000"/>
            <a:headEnd/>
            <a:tailEnd/>
          </a:ln>
          <a:effectLst/>
        </p:spPr>
        <p:txBody>
          <a:bodyPr vert="horz" wrap="square" lIns="0" tIns="43201" rIns="86402" bIns="43201" numCol="1" anchor="ctr" anchorCtr="0" compatLnSpc="1">
            <a:prstTxWarp prst="textNoShape">
              <a:avLst/>
            </a:prstTxWarp>
            <a:spAutoFit/>
          </a:bodyPr>
          <a:lstStyle/>
          <a:p>
            <a:pPr lvl="0" fontAlgn="base">
              <a:spcBef>
                <a:spcPct val="0"/>
              </a:spcBef>
              <a:spcAft>
                <a:spcPct val="0"/>
              </a:spcAft>
            </a:pP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アウトプット･アウトカム評価</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12" name="正方形/長方形 11">
            <a:extLst>
              <a:ext uri="{FF2B5EF4-FFF2-40B4-BE49-F238E27FC236}">
                <a16:creationId xmlns:a16="http://schemas.microsoft.com/office/drawing/2014/main" id="{FA25D0E6-4A84-5F49-E62E-91C93E2EFD19}"/>
              </a:ext>
            </a:extLst>
          </p:cNvPr>
          <p:cNvSpPr/>
          <p:nvPr/>
        </p:nvSpPr>
        <p:spPr>
          <a:xfrm>
            <a:off x="3240087" y="4977583"/>
            <a:ext cx="3110904" cy="28157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lnSpc>
                <a:spcPct val="125000"/>
              </a:lnSpc>
            </a:pPr>
            <a:r>
              <a:rPr kumimoji="1" lang="ja-JP" altLang="en-US" sz="800" dirty="0">
                <a:solidFill>
                  <a:schemeClr val="tx1"/>
                </a:solidFill>
                <a:latin typeface="ＭＳ 明朝" panose="02020609040205080304" pitchFamily="17" charset="-128"/>
                <a:ea typeface="ＭＳ 明朝" panose="02020609040205080304" pitchFamily="17" charset="-128"/>
              </a:rPr>
              <a:t>ストラクチャー</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実施</a:t>
            </a:r>
            <a:r>
              <a:rPr kumimoji="1" lang="ja-JP" altLang="en-US" sz="800" dirty="0">
                <a:solidFill>
                  <a:schemeClr val="tx1"/>
                </a:solidFill>
                <a:latin typeface="ＭＳ 明朝" panose="02020609040205080304" pitchFamily="17" charset="-128"/>
                <a:ea typeface="ＭＳ 明朝" panose="02020609040205080304" pitchFamily="17" charset="-128"/>
              </a:rPr>
              <a:t>体制を評価 </a:t>
            </a:r>
            <a:r>
              <a:rPr lang="en-US" altLang="ja-JP" sz="800" dirty="0">
                <a:solidFill>
                  <a:schemeClr val="tx1"/>
                </a:solidFill>
                <a:latin typeface="ＭＳ 明朝" panose="02020609040205080304" pitchFamily="17" charset="-128"/>
                <a:ea typeface="ＭＳ 明朝" panose="02020609040205080304" pitchFamily="17" charset="-128"/>
              </a:rPr>
              <a:t>/ </a:t>
            </a:r>
            <a:r>
              <a:rPr lang="ja-JP" altLang="en-US" sz="800" dirty="0">
                <a:solidFill>
                  <a:schemeClr val="tx1"/>
                </a:solidFill>
                <a:latin typeface="ＭＳ 明朝" panose="02020609040205080304" pitchFamily="17" charset="-128"/>
                <a:ea typeface="ＭＳ 明朝" panose="02020609040205080304" pitchFamily="17" charset="-128"/>
              </a:rPr>
              <a:t>プロセス</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実施方法を評価</a:t>
            </a:r>
            <a:endParaRPr lang="en-US" altLang="ja-JP" sz="800" dirty="0">
              <a:solidFill>
                <a:schemeClr val="tx1"/>
              </a:solidFill>
              <a:latin typeface="ＭＳ 明朝" panose="02020609040205080304" pitchFamily="17" charset="-128"/>
              <a:ea typeface="ＭＳ 明朝" panose="02020609040205080304" pitchFamily="17" charset="-128"/>
            </a:endParaRPr>
          </a:p>
        </p:txBody>
      </p:sp>
      <p:graphicFrame>
        <p:nvGraphicFramePr>
          <p:cNvPr id="21" name="表 20">
            <a:extLst>
              <a:ext uri="{FF2B5EF4-FFF2-40B4-BE49-F238E27FC236}">
                <a16:creationId xmlns:a16="http://schemas.microsoft.com/office/drawing/2014/main" id="{C9E3909E-7581-4C03-96AF-201F29D4290A}"/>
              </a:ext>
            </a:extLst>
          </p:cNvPr>
          <p:cNvGraphicFramePr>
            <a:graphicFrameLocks noGrp="1"/>
          </p:cNvGraphicFramePr>
          <p:nvPr>
            <p:extLst>
              <p:ext uri="{D42A27DB-BD31-4B8C-83A1-F6EECF244321}">
                <p14:modId xmlns:p14="http://schemas.microsoft.com/office/powerpoint/2010/main" val="545255536"/>
              </p:ext>
            </p:extLst>
          </p:nvPr>
        </p:nvGraphicFramePr>
        <p:xfrm>
          <a:off x="165100" y="6084424"/>
          <a:ext cx="1978659" cy="2304000"/>
        </p:xfrm>
        <a:graphic>
          <a:graphicData uri="http://schemas.openxmlformats.org/drawingml/2006/table">
            <a:tbl>
              <a:tblPr/>
              <a:tblGrid>
                <a:gridCol w="684000">
                  <a:extLst>
                    <a:ext uri="{9D8B030D-6E8A-4147-A177-3AD203B41FA5}">
                      <a16:colId xmlns:a16="http://schemas.microsoft.com/office/drawing/2014/main" val="20000"/>
                    </a:ext>
                  </a:extLst>
                </a:gridCol>
                <a:gridCol w="1294659">
                  <a:extLst>
                    <a:ext uri="{9D8B030D-6E8A-4147-A177-3AD203B41FA5}">
                      <a16:colId xmlns:a16="http://schemas.microsoft.com/office/drawing/2014/main" val="20002"/>
                    </a:ext>
                  </a:extLst>
                </a:gridCol>
              </a:tblGrid>
              <a:tr h="2304000">
                <a:tc>
                  <a:txBody>
                    <a:bodyPr/>
                    <a:lstStyle/>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事業全体</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の評価</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nSpc>
                          <a:spcPct val="200000"/>
                        </a:lnSpc>
                      </a:pPr>
                      <a:r>
                        <a:rPr kumimoji="0" lang="en-US" altLang="ja-JP" sz="1200" kern="0" dirty="0">
                          <a:latin typeface="ＭＳ 明朝" panose="02020609040205080304" pitchFamily="17" charset="-128"/>
                          <a:ea typeface="ＭＳ 明朝" panose="02020609040205080304" pitchFamily="17" charset="-128"/>
                        </a:rPr>
                        <a:t>5</a:t>
                      </a:r>
                      <a:r>
                        <a:rPr kumimoji="0" lang="ja-JP" altLang="en-US" sz="1200" kern="0" dirty="0">
                          <a:latin typeface="ＭＳ 明朝" panose="02020609040205080304" pitchFamily="17" charset="-128"/>
                          <a:ea typeface="ＭＳ 明朝" panose="02020609040205080304" pitchFamily="17" charset="-128"/>
                        </a:rPr>
                        <a:t>：目標達成</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4:</a:t>
                      </a:r>
                      <a:r>
                        <a:rPr kumimoji="0" lang="ja-JP" altLang="en-US" sz="1200" kern="0" dirty="0">
                          <a:latin typeface="ＭＳ 明朝" panose="02020609040205080304" pitchFamily="17" charset="-128"/>
                          <a:ea typeface="ＭＳ 明朝" panose="02020609040205080304" pitchFamily="17" charset="-128"/>
                        </a:rPr>
                        <a:t>改善している</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3:</a:t>
                      </a:r>
                      <a:r>
                        <a:rPr kumimoji="0" lang="ja-JP" altLang="en-US" sz="1200" kern="0" dirty="0">
                          <a:latin typeface="ＭＳ 明朝" panose="02020609040205080304" pitchFamily="17" charset="-128"/>
                          <a:ea typeface="ＭＳ 明朝" panose="02020609040205080304" pitchFamily="17" charset="-128"/>
                        </a:rPr>
                        <a:t>横ばい</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2:</a:t>
                      </a:r>
                      <a:r>
                        <a:rPr kumimoji="0" lang="ja-JP" altLang="en-US" sz="1200" kern="0" dirty="0">
                          <a:latin typeface="ＭＳ 明朝" panose="02020609040205080304" pitchFamily="17" charset="-128"/>
                          <a:ea typeface="ＭＳ 明朝" panose="02020609040205080304" pitchFamily="17" charset="-128"/>
                        </a:rPr>
                        <a:t>悪化している</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1:</a:t>
                      </a:r>
                      <a:r>
                        <a:rPr kumimoji="0" lang="ja-JP" altLang="en-US" sz="1200" kern="0" dirty="0">
                          <a:latin typeface="ＭＳ 明朝" panose="02020609040205080304" pitchFamily="17" charset="-128"/>
                          <a:ea typeface="ＭＳ 明朝" panose="02020609040205080304" pitchFamily="17" charset="-128"/>
                        </a:rPr>
                        <a:t>評価できない</a:t>
                      </a:r>
                      <a:endParaRPr lang="ja-JP" altLang="en-US" sz="1600" dirty="0">
                        <a:latin typeface="ＭＳ 明朝" panose="02020609040205080304" pitchFamily="17" charset="-128"/>
                        <a:ea typeface="ＭＳ 明朝" panose="02020609040205080304" pitchFamily="17" charset="-128"/>
                      </a:endParaRPr>
                    </a:p>
                  </a:txBody>
                  <a:tcPr marL="72000" marR="34017" marT="9000" marB="10205"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3" name="楕円 22">
            <a:extLst>
              <a:ext uri="{FF2B5EF4-FFF2-40B4-BE49-F238E27FC236}">
                <a16:creationId xmlns:a16="http://schemas.microsoft.com/office/drawing/2014/main" id="{8C171CD8-64C7-40C8-BBB8-F616304A23E3}"/>
              </a:ext>
            </a:extLst>
          </p:cNvPr>
          <p:cNvSpPr/>
          <p:nvPr/>
        </p:nvSpPr>
        <p:spPr>
          <a:xfrm>
            <a:off x="903199" y="7143740"/>
            <a:ext cx="1008112" cy="30858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4" name="表 23">
            <a:extLst>
              <a:ext uri="{FF2B5EF4-FFF2-40B4-BE49-F238E27FC236}">
                <a16:creationId xmlns:a16="http://schemas.microsoft.com/office/drawing/2014/main" id="{0AEA9A73-4654-4EB2-AB35-082163093FD4}"/>
              </a:ext>
            </a:extLst>
          </p:cNvPr>
          <p:cNvGraphicFramePr>
            <a:graphicFrameLocks noGrp="1"/>
          </p:cNvGraphicFramePr>
          <p:nvPr>
            <p:extLst>
              <p:ext uri="{D42A27DB-BD31-4B8C-83A1-F6EECF244321}">
                <p14:modId xmlns:p14="http://schemas.microsoft.com/office/powerpoint/2010/main" val="1954920932"/>
              </p:ext>
            </p:extLst>
          </p:nvPr>
        </p:nvGraphicFramePr>
        <p:xfrm>
          <a:off x="2231975" y="6084423"/>
          <a:ext cx="4122096" cy="1230499"/>
        </p:xfrm>
        <a:graphic>
          <a:graphicData uri="http://schemas.openxmlformats.org/drawingml/2006/table">
            <a:tbl>
              <a:tblPr/>
              <a:tblGrid>
                <a:gridCol w="864096">
                  <a:extLst>
                    <a:ext uri="{9D8B030D-6E8A-4147-A177-3AD203B41FA5}">
                      <a16:colId xmlns:a16="http://schemas.microsoft.com/office/drawing/2014/main" val="20000"/>
                    </a:ext>
                  </a:extLst>
                </a:gridCol>
                <a:gridCol w="3258000">
                  <a:extLst>
                    <a:ext uri="{9D8B030D-6E8A-4147-A177-3AD203B41FA5}">
                      <a16:colId xmlns:a16="http://schemas.microsoft.com/office/drawing/2014/main" val="20002"/>
                    </a:ext>
                  </a:extLst>
                </a:gridCol>
              </a:tblGrid>
              <a:tr h="1230499">
                <a:tc>
                  <a:txBody>
                    <a:bodyPr/>
                    <a:lstStyle/>
                    <a:p>
                      <a:pPr algn="ctr" fontAlgn="ctr">
                        <a:spcBef>
                          <a:spcPts val="0"/>
                        </a:spcBef>
                        <a:spcAft>
                          <a:spcPts val="600"/>
                        </a:spcAft>
                      </a:pP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考察</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en-US" altLang="ja-JP" sz="12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1200" b="0" i="0" u="none" strike="noStrike" dirty="0">
                          <a:solidFill>
                            <a:srgbClr val="000000"/>
                          </a:solidFill>
                          <a:effectLst/>
                          <a:latin typeface="ＭＳ 明朝" panose="02020609040205080304" pitchFamily="17" charset="-128"/>
                          <a:ea typeface="ＭＳ 明朝" panose="02020609040205080304" pitchFamily="17" charset="-128"/>
                        </a:rPr>
                        <a:t>成功･未達要因</a:t>
                      </a:r>
                      <a:r>
                        <a:rPr lang="en-US" altLang="ja-JP" sz="12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2400"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ct val="120000"/>
                        </a:lnSpc>
                      </a:pPr>
                      <a:r>
                        <a:rPr kumimoji="1" lang="en-US" altLang="ja-JP" sz="900" kern="1200" dirty="0">
                          <a:solidFill>
                            <a:schemeClr val="tx1"/>
                          </a:solidFill>
                          <a:latin typeface="ＭＳ 明朝" panose="02020609040205080304" pitchFamily="17" charset="-128"/>
                          <a:ea typeface="ＭＳ 明朝" panose="02020609040205080304" pitchFamily="17" charset="-128"/>
                          <a:cs typeface="+mn-cs"/>
                        </a:rPr>
                        <a:t>R2</a:t>
                      </a: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a:t>
                      </a:r>
                      <a:r>
                        <a:rPr kumimoji="1" lang="en-US" altLang="ja-JP" sz="900" kern="1200" dirty="0">
                          <a:solidFill>
                            <a:schemeClr val="tx1"/>
                          </a:solidFill>
                          <a:latin typeface="ＭＳ 明朝" panose="02020609040205080304" pitchFamily="17" charset="-128"/>
                          <a:ea typeface="ＭＳ 明朝" panose="02020609040205080304" pitchFamily="17" charset="-128"/>
                          <a:cs typeface="+mn-cs"/>
                        </a:rPr>
                        <a:t>R3</a:t>
                      </a: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はコロナ過であったが、参加者数が</a:t>
                      </a:r>
                      <a:r>
                        <a:rPr kumimoji="1" lang="en-US" altLang="ja-JP" sz="900" kern="1200" dirty="0">
                          <a:solidFill>
                            <a:schemeClr val="tx1"/>
                          </a:solidFill>
                          <a:latin typeface="ＭＳ 明朝" panose="02020609040205080304" pitchFamily="17" charset="-128"/>
                          <a:ea typeface="ＭＳ 明朝" panose="02020609040205080304" pitchFamily="17" charset="-128"/>
                          <a:cs typeface="+mn-cs"/>
                        </a:rPr>
                        <a:t>H31</a:t>
                      </a: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年度以前より増加している。外出控えで家に居る時間が多くなったことにより、運動の機会を求めて参加者が増加したのではないかと考える。</a:t>
                      </a:r>
                      <a:r>
                        <a:rPr kumimoji="1" lang="en-US" altLang="ja-JP" sz="900" kern="1200" dirty="0">
                          <a:solidFill>
                            <a:schemeClr val="tx1"/>
                          </a:solidFill>
                          <a:latin typeface="ＭＳ 明朝" panose="02020609040205080304" pitchFamily="17" charset="-128"/>
                          <a:ea typeface="ＭＳ 明朝" panose="02020609040205080304" pitchFamily="17" charset="-128"/>
                          <a:cs typeface="+mn-cs"/>
                        </a:rPr>
                        <a:t>R4</a:t>
                      </a: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は、当市もコロナ感染者が急増したため、参加者自身の感染や濃厚接触者、感染予防等で参加控えがあったため、前年に比べると参加者が大幅に減ったのではないかと考える。</a:t>
                      </a:r>
                    </a:p>
                  </a:txBody>
                  <a:tcPr marL="36000" marR="36000" marT="36000" marB="36000">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25" name="表 24">
            <a:extLst>
              <a:ext uri="{FF2B5EF4-FFF2-40B4-BE49-F238E27FC236}">
                <a16:creationId xmlns:a16="http://schemas.microsoft.com/office/drawing/2014/main" id="{BCE27AD0-22EE-47C2-AB32-5478F17B5FA4}"/>
              </a:ext>
            </a:extLst>
          </p:cNvPr>
          <p:cNvGraphicFramePr>
            <a:graphicFrameLocks noGrp="1"/>
          </p:cNvGraphicFramePr>
          <p:nvPr>
            <p:extLst>
              <p:ext uri="{D42A27DB-BD31-4B8C-83A1-F6EECF244321}">
                <p14:modId xmlns:p14="http://schemas.microsoft.com/office/powerpoint/2010/main" val="3323699090"/>
              </p:ext>
            </p:extLst>
          </p:nvPr>
        </p:nvGraphicFramePr>
        <p:xfrm>
          <a:off x="2231975" y="7391454"/>
          <a:ext cx="4122096" cy="987564"/>
        </p:xfrm>
        <a:graphic>
          <a:graphicData uri="http://schemas.openxmlformats.org/drawingml/2006/table">
            <a:tbl>
              <a:tblPr/>
              <a:tblGrid>
                <a:gridCol w="864096">
                  <a:extLst>
                    <a:ext uri="{9D8B030D-6E8A-4147-A177-3AD203B41FA5}">
                      <a16:colId xmlns:a16="http://schemas.microsoft.com/office/drawing/2014/main" val="20000"/>
                    </a:ext>
                  </a:extLst>
                </a:gridCol>
                <a:gridCol w="3258000">
                  <a:extLst>
                    <a:ext uri="{9D8B030D-6E8A-4147-A177-3AD203B41FA5}">
                      <a16:colId xmlns:a16="http://schemas.microsoft.com/office/drawing/2014/main" val="20002"/>
                    </a:ext>
                  </a:extLst>
                </a:gridCol>
              </a:tblGrid>
              <a:tr h="987564">
                <a:tc>
                  <a:txBody>
                    <a:bodyPr/>
                    <a:lstStyle/>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今後の</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方向性</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2400"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nSpc>
                          <a:spcPct val="120000"/>
                        </a:lnSpc>
                      </a:pPr>
                      <a:r>
                        <a:rPr lang="ja-JP" altLang="en-US" sz="900" dirty="0">
                          <a:latin typeface="ＭＳ 明朝" panose="02020609040205080304" pitchFamily="17" charset="-128"/>
                          <a:ea typeface="ＭＳ 明朝" panose="02020609040205080304" pitchFamily="17" charset="-128"/>
                        </a:rPr>
                        <a:t>年間登録者は継続者が多く、新規登録者数は毎年</a:t>
                      </a:r>
                      <a:r>
                        <a:rPr lang="en-US" altLang="ja-JP" sz="900" dirty="0">
                          <a:latin typeface="ＭＳ 明朝" panose="02020609040205080304" pitchFamily="17" charset="-128"/>
                          <a:ea typeface="ＭＳ 明朝" panose="02020609040205080304" pitchFamily="17" charset="-128"/>
                        </a:rPr>
                        <a:t>5</a:t>
                      </a:r>
                      <a:r>
                        <a:rPr lang="ja-JP" altLang="en-US" sz="900" dirty="0">
                          <a:latin typeface="ＭＳ 明朝" panose="02020609040205080304" pitchFamily="17" charset="-128"/>
                          <a:ea typeface="ＭＳ 明朝" panose="02020609040205080304" pitchFamily="17" charset="-128"/>
                        </a:rPr>
                        <a:t>人前後である。今後は新規登録者を増やすために、広報等でのＰＲ及び、特定保健指導対象者や体組成測定日参加者等にも教室の案内をしていく。</a:t>
                      </a:r>
                    </a:p>
                  </a:txBody>
                  <a:tcPr marL="36000" marR="36000" marT="36000" marB="36000">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78708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27E1A87-9067-B7F0-5D8B-CC1BBDE00F38}"/>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pPr/>
              <a:t>3</a:t>
            </a:fld>
            <a:endParaRPr lang="ja-JP" altLang="en-US" dirty="0"/>
          </a:p>
        </p:txBody>
      </p:sp>
      <p:sp>
        <p:nvSpPr>
          <p:cNvPr id="11" name="タイトル 1">
            <a:extLst>
              <a:ext uri="{FF2B5EF4-FFF2-40B4-BE49-F238E27FC236}">
                <a16:creationId xmlns:a16="http://schemas.microsoft.com/office/drawing/2014/main" id="{4A846A3C-4BE2-3A38-01C1-4FB55A58594A}"/>
              </a:ext>
            </a:extLst>
          </p:cNvPr>
          <p:cNvSpPr txBox="1">
            <a:spLocks/>
          </p:cNvSpPr>
          <p:nvPr/>
        </p:nvSpPr>
        <p:spPr>
          <a:xfrm>
            <a:off x="170434" y="11432"/>
            <a:ext cx="6237893" cy="549289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43201" rIns="90000" bIns="43201" rtlCol="0" anchor="t">
            <a:spAutoFit/>
          </a:bodyPr>
          <a:lstStyle/>
          <a:p>
            <a:pPr algn="just">
              <a:lnSpc>
                <a:spcPct val="125000"/>
              </a:lnSpc>
              <a:spcBef>
                <a:spcPct val="0"/>
              </a:spcBef>
              <a:spcAft>
                <a:spcPts val="400"/>
              </a:spcAft>
              <a:defRPr/>
            </a:pPr>
            <a:r>
              <a:rPr kumimoji="0" lang="ja-JP" altLang="en-US" sz="1600" b="1" kern="0" dirty="0">
                <a:solidFill>
                  <a:schemeClr val="tx1"/>
                </a:solidFill>
                <a:latin typeface="ＭＳ 明朝" panose="02020609040205080304" pitchFamily="17" charset="-128"/>
                <a:ea typeface="ＭＳ 明朝" panose="02020609040205080304" pitchFamily="17" charset="-128"/>
              </a:rPr>
              <a:t>はじめに</a:t>
            </a:r>
            <a:endParaRPr kumimoji="0" lang="en-US" altLang="ja-JP" sz="1600" b="1" kern="0" dirty="0">
              <a:solidFill>
                <a:schemeClr val="tx1"/>
              </a:solidFill>
              <a:latin typeface="ＭＳ 明朝" panose="02020609040205080304" pitchFamily="17" charset="-128"/>
              <a:ea typeface="ＭＳ 明朝" panose="02020609040205080304" pitchFamily="17" charset="-128"/>
            </a:endParaRPr>
          </a:p>
          <a:p>
            <a:pPr algn="just">
              <a:lnSpc>
                <a:spcPct val="125000"/>
              </a:lnSpc>
              <a:spcBef>
                <a:spcPct val="0"/>
              </a:spcBef>
              <a:defRPr/>
            </a:pPr>
            <a:r>
              <a:rPr kumimoji="0" lang="ja-JP" altLang="en-US" sz="1200" kern="0" dirty="0">
                <a:solidFill>
                  <a:schemeClr val="tx1"/>
                </a:solidFill>
                <a:latin typeface="ＭＳ 明朝" panose="02020609040205080304" pitchFamily="17" charset="-128"/>
                <a:ea typeface="ＭＳ 明朝" panose="02020609040205080304" pitchFamily="17" charset="-128"/>
              </a:rPr>
              <a:t>　厚生労働省が令和元年に策定した</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健康寿命延伸プラン</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においては、令和</a:t>
            </a:r>
            <a:r>
              <a:rPr kumimoji="0" lang="en-US" altLang="ja-JP" sz="1200" kern="0" dirty="0">
                <a:solidFill>
                  <a:schemeClr val="tx1"/>
                </a:solidFill>
                <a:latin typeface="ＭＳ 明朝" panose="02020609040205080304" pitchFamily="17" charset="-128"/>
                <a:ea typeface="ＭＳ 明朝" panose="02020609040205080304" pitchFamily="17" charset="-128"/>
              </a:rPr>
              <a:t>22</a:t>
            </a:r>
            <a:r>
              <a:rPr kumimoji="0" lang="ja-JP" altLang="en-US" sz="1200" kern="0" dirty="0">
                <a:solidFill>
                  <a:schemeClr val="tx1"/>
                </a:solidFill>
                <a:latin typeface="ＭＳ 明朝" panose="02020609040205080304" pitchFamily="17" charset="-128"/>
                <a:ea typeface="ＭＳ 明朝" panose="02020609040205080304" pitchFamily="17" charset="-128"/>
              </a:rPr>
              <a:t>年までに健康寿命を男女ともに</a:t>
            </a:r>
            <a:r>
              <a:rPr kumimoji="0" lang="en-US" altLang="ja-JP" sz="1200" kern="0" dirty="0">
                <a:solidFill>
                  <a:schemeClr val="tx1"/>
                </a:solidFill>
                <a:latin typeface="ＭＳ 明朝" panose="02020609040205080304" pitchFamily="17" charset="-128"/>
                <a:ea typeface="ＭＳ 明朝" panose="02020609040205080304" pitchFamily="17" charset="-128"/>
              </a:rPr>
              <a:t>3</a:t>
            </a:r>
            <a:r>
              <a:rPr kumimoji="0" lang="ja-JP" altLang="en-US" sz="1200" kern="0" dirty="0">
                <a:solidFill>
                  <a:schemeClr val="tx1"/>
                </a:solidFill>
                <a:latin typeface="ＭＳ 明朝" panose="02020609040205080304" pitchFamily="17" charset="-128"/>
                <a:ea typeface="ＭＳ 明朝" panose="02020609040205080304" pitchFamily="17" charset="-128"/>
              </a:rPr>
              <a:t>年以上延伸し</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平成</a:t>
            </a:r>
            <a:r>
              <a:rPr kumimoji="0" lang="en-US" altLang="ja-JP" sz="1200" kern="0" dirty="0">
                <a:solidFill>
                  <a:schemeClr val="tx1"/>
                </a:solidFill>
                <a:latin typeface="ＭＳ 明朝" panose="02020609040205080304" pitchFamily="17" charset="-128"/>
                <a:ea typeface="ＭＳ 明朝" panose="02020609040205080304" pitchFamily="17" charset="-128"/>
              </a:rPr>
              <a:t>28</a:t>
            </a:r>
            <a:r>
              <a:rPr kumimoji="0" lang="ja-JP" altLang="en-US" sz="1200" kern="0" dirty="0">
                <a:solidFill>
                  <a:schemeClr val="tx1"/>
                </a:solidFill>
                <a:latin typeface="ＭＳ 明朝" panose="02020609040205080304" pitchFamily="17" charset="-128"/>
                <a:ea typeface="ＭＳ 明朝" panose="02020609040205080304" pitchFamily="17" charset="-128"/>
              </a:rPr>
              <a:t>年比</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err="1">
                <a:solidFill>
                  <a:schemeClr val="tx1"/>
                </a:solidFill>
                <a:latin typeface="ＭＳ 明朝" panose="02020609040205080304" pitchFamily="17" charset="-128"/>
                <a:ea typeface="ＭＳ 明朝" panose="02020609040205080304" pitchFamily="17" charset="-128"/>
              </a:rPr>
              <a:t>、</a:t>
            </a:r>
            <a:r>
              <a:rPr kumimoji="0" lang="en-US" altLang="ja-JP" sz="1200" kern="0" dirty="0">
                <a:solidFill>
                  <a:schemeClr val="tx1"/>
                </a:solidFill>
                <a:latin typeface="ＭＳ 明朝" panose="02020609040205080304" pitchFamily="17" charset="-128"/>
                <a:ea typeface="ＭＳ 明朝" panose="02020609040205080304" pitchFamily="17" charset="-128"/>
              </a:rPr>
              <a:t>75</a:t>
            </a:r>
            <a:r>
              <a:rPr kumimoji="0" lang="ja-JP" altLang="en-US" sz="1200" kern="0" dirty="0">
                <a:solidFill>
                  <a:schemeClr val="tx1"/>
                </a:solidFill>
                <a:latin typeface="ＭＳ 明朝" panose="02020609040205080304" pitchFamily="17" charset="-128"/>
                <a:ea typeface="ＭＳ 明朝" panose="02020609040205080304" pitchFamily="17" charset="-128"/>
              </a:rPr>
              <a:t>歳以上とすることを目指すとしています。またそのためには、</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次世代を含めた全ての人の健やかな生活習慣形成</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err="1">
                <a:solidFill>
                  <a:schemeClr val="tx1"/>
                </a:solidFill>
                <a:latin typeface="ＭＳ 明朝" panose="02020609040205080304" pitchFamily="17" charset="-128"/>
                <a:ea typeface="ＭＳ 明朝" panose="02020609040205080304" pitchFamily="17" charset="-128"/>
              </a:rPr>
              <a:t>、</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疾病予防･重症化予防</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err="1">
                <a:solidFill>
                  <a:schemeClr val="tx1"/>
                </a:solidFill>
                <a:latin typeface="ＭＳ 明朝" panose="02020609040205080304" pitchFamily="17" charset="-128"/>
                <a:ea typeface="ＭＳ 明朝" panose="02020609040205080304" pitchFamily="17" charset="-128"/>
              </a:rPr>
              <a:t>、</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介護予防･フレイル対策、認知症予防</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の</a:t>
            </a:r>
            <a:r>
              <a:rPr kumimoji="0" lang="en-US" altLang="ja-JP" sz="1200" kern="0" dirty="0">
                <a:solidFill>
                  <a:schemeClr val="tx1"/>
                </a:solidFill>
                <a:latin typeface="ＭＳ 明朝" panose="02020609040205080304" pitchFamily="17" charset="-128"/>
                <a:ea typeface="ＭＳ 明朝" panose="02020609040205080304" pitchFamily="17" charset="-128"/>
              </a:rPr>
              <a:t>3</a:t>
            </a:r>
            <a:r>
              <a:rPr kumimoji="0" lang="ja-JP" altLang="en-US" sz="1200" kern="0" dirty="0">
                <a:solidFill>
                  <a:schemeClr val="tx1"/>
                </a:solidFill>
                <a:latin typeface="ＭＳ 明朝" panose="02020609040205080304" pitchFamily="17" charset="-128"/>
                <a:ea typeface="ＭＳ 明朝" panose="02020609040205080304" pitchFamily="17" charset="-128"/>
              </a:rPr>
              <a:t>分野を中心に取り組みを推進することとあります。健康寿命の延伸は社会全体の課題ですが、目標達成に向けては地域の特性や現状を踏まえた健康施策の検討･推進が必要不可欠であり、地方自治体が担う役割は大きくなっています。</a:t>
            </a:r>
            <a:endParaRPr kumimoji="0" lang="en-US" altLang="ja-JP" sz="1200" kern="0" dirty="0">
              <a:solidFill>
                <a:schemeClr val="tx1"/>
              </a:solidFill>
              <a:latin typeface="ＭＳ 明朝" panose="02020609040205080304" pitchFamily="17" charset="-128"/>
              <a:ea typeface="ＭＳ 明朝" panose="02020609040205080304" pitchFamily="17" charset="-128"/>
            </a:endParaRPr>
          </a:p>
          <a:p>
            <a:pPr algn="just">
              <a:lnSpc>
                <a:spcPct val="125000"/>
              </a:lnSpc>
              <a:spcBef>
                <a:spcPct val="0"/>
              </a:spcBef>
              <a:defRPr/>
            </a:pPr>
            <a:r>
              <a:rPr kumimoji="0" lang="ja-JP" altLang="en-US" sz="1200" kern="0" dirty="0">
                <a:solidFill>
                  <a:schemeClr val="tx1"/>
                </a:solidFill>
                <a:latin typeface="ＭＳ 明朝" panose="02020609040205080304" pitchFamily="17" charset="-128"/>
                <a:ea typeface="ＭＳ 明朝" panose="02020609040205080304" pitchFamily="17" charset="-128"/>
              </a:rPr>
              <a:t>　また、令和</a:t>
            </a:r>
            <a:r>
              <a:rPr kumimoji="0" lang="en-US" altLang="ja-JP" sz="1200" kern="0" dirty="0">
                <a:solidFill>
                  <a:schemeClr val="tx1"/>
                </a:solidFill>
                <a:latin typeface="ＭＳ 明朝" panose="02020609040205080304" pitchFamily="17" charset="-128"/>
                <a:ea typeface="ＭＳ 明朝" panose="02020609040205080304" pitchFamily="17" charset="-128"/>
              </a:rPr>
              <a:t>2</a:t>
            </a:r>
            <a:r>
              <a:rPr kumimoji="0" lang="ja-JP" altLang="en-US" sz="1200" kern="0" dirty="0">
                <a:solidFill>
                  <a:schemeClr val="tx1"/>
                </a:solidFill>
                <a:latin typeface="ＭＳ 明朝" panose="02020609040205080304" pitchFamily="17" charset="-128"/>
                <a:ea typeface="ＭＳ 明朝" panose="02020609040205080304" pitchFamily="17" charset="-128"/>
              </a:rPr>
              <a:t>年から世界的に大流行した新型コロナウイルス感染症は、国内でも感染が拡大し、</a:t>
            </a:r>
            <a:r>
              <a:rPr lang="ja-JP" altLang="en-US" sz="1200" dirty="0">
                <a:solidFill>
                  <a:schemeClr val="tx1"/>
                </a:solidFill>
                <a:latin typeface="ＭＳ 明朝" panose="02020609040205080304" pitchFamily="17" charset="-128"/>
                <a:ea typeface="ＭＳ 明朝" panose="02020609040205080304" pitchFamily="17" charset="-128"/>
              </a:rPr>
              <a:t>価値観や生活様式等が大きく変化しました。健康･医療分野においては、コロナ禍の中で全国的に健</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検</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診や医療機関の受診控えがみられ、健</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検</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診受診率、医療費の動向及び疾病構造等に影響が出ました。一方、コロナ禍をきっかけとして、オンライン診療やオンライン服薬指導、</a:t>
            </a:r>
            <a:r>
              <a:rPr lang="en-US" altLang="ja-JP" sz="1200" dirty="0">
                <a:solidFill>
                  <a:schemeClr val="tx1"/>
                </a:solidFill>
                <a:latin typeface="ＭＳ 明朝" panose="02020609040205080304" pitchFamily="17" charset="-128"/>
                <a:ea typeface="ＭＳ 明朝" panose="02020609040205080304" pitchFamily="17" charset="-128"/>
              </a:rPr>
              <a:t>ICT</a:t>
            </a:r>
            <a:r>
              <a:rPr lang="ja-JP" altLang="en-US" sz="1200" dirty="0">
                <a:solidFill>
                  <a:schemeClr val="tx1"/>
                </a:solidFill>
                <a:latin typeface="ＭＳ 明朝" panose="02020609040205080304" pitchFamily="17" charset="-128"/>
                <a:ea typeface="ＭＳ 明朝" panose="02020609040205080304" pitchFamily="17" charset="-128"/>
              </a:rPr>
              <a:t>を活用した保健指導等の支援サービスの普及が加速度的に進むなど、現在は大きな転換期にあります。</a:t>
            </a:r>
            <a:endParaRPr lang="en-US" altLang="ja-JP" sz="1200" dirty="0">
              <a:solidFill>
                <a:schemeClr val="tx1"/>
              </a:solidFill>
              <a:latin typeface="ＭＳ 明朝" panose="02020609040205080304" pitchFamily="17" charset="-128"/>
              <a:ea typeface="ＭＳ 明朝" panose="02020609040205080304" pitchFamily="17" charset="-128"/>
            </a:endParaRPr>
          </a:p>
          <a:p>
            <a:pPr algn="just">
              <a:lnSpc>
                <a:spcPct val="125000"/>
              </a:lnSpc>
              <a:spcBef>
                <a:spcPct val="0"/>
              </a:spcBef>
              <a:defRPr/>
            </a:pPr>
            <a:r>
              <a:rPr kumimoji="0" lang="ja-JP" altLang="en-US" sz="1200" kern="0" dirty="0">
                <a:solidFill>
                  <a:schemeClr val="tx1"/>
                </a:solidFill>
                <a:latin typeface="ＭＳ 明朝" panose="02020609040205080304" pitchFamily="17" charset="-128"/>
                <a:ea typeface="ＭＳ 明朝" panose="02020609040205080304" pitchFamily="17" charset="-128"/>
              </a:rPr>
              <a:t>　に</a:t>
            </a:r>
            <a:r>
              <a:rPr kumimoji="0" lang="ja-JP" altLang="en-US" sz="1200" kern="0" dirty="0" err="1">
                <a:solidFill>
                  <a:schemeClr val="tx1"/>
                </a:solidFill>
                <a:latin typeface="ＭＳ 明朝" panose="02020609040205080304" pitchFamily="17" charset="-128"/>
                <a:ea typeface="ＭＳ 明朝" panose="02020609040205080304" pitchFamily="17" charset="-128"/>
              </a:rPr>
              <a:t>かほ</a:t>
            </a:r>
            <a:r>
              <a:rPr kumimoji="0" lang="ja-JP" altLang="en-US" sz="1200" kern="0" dirty="0">
                <a:solidFill>
                  <a:schemeClr val="tx1"/>
                </a:solidFill>
                <a:latin typeface="ＭＳ 明朝" panose="02020609040205080304" pitchFamily="17" charset="-128"/>
                <a:ea typeface="ＭＳ 明朝" panose="02020609040205080304" pitchFamily="17" charset="-128"/>
              </a:rPr>
              <a:t>市国民健康保険においては、</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データヘルス計画</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第</a:t>
            </a:r>
            <a:r>
              <a:rPr lang="en-US" altLang="ja-JP" sz="1200" dirty="0">
                <a:solidFill>
                  <a:schemeClr val="tx1"/>
                </a:solidFill>
                <a:latin typeface="ＭＳ 明朝" panose="02020609040205080304" pitchFamily="17" charset="-128"/>
                <a:ea typeface="ＭＳ 明朝" panose="02020609040205080304" pitchFamily="17" charset="-128"/>
              </a:rPr>
              <a:t>1</a:t>
            </a:r>
            <a:r>
              <a:rPr lang="ja-JP" altLang="en-US" sz="1200" dirty="0">
                <a:solidFill>
                  <a:schemeClr val="tx1"/>
                </a:solidFill>
                <a:latin typeface="ＭＳ 明朝" panose="02020609040205080304" pitchFamily="17" charset="-128"/>
                <a:ea typeface="ＭＳ 明朝" panose="02020609040205080304" pitchFamily="17" charset="-128"/>
              </a:rPr>
              <a:t>期～第</a:t>
            </a:r>
            <a:r>
              <a:rPr lang="en-US" altLang="ja-JP" sz="1200" dirty="0">
                <a:solidFill>
                  <a:schemeClr val="tx1"/>
                </a:solidFill>
                <a:latin typeface="ＭＳ 明朝" panose="02020609040205080304" pitchFamily="17" charset="-128"/>
                <a:ea typeface="ＭＳ 明朝" panose="02020609040205080304" pitchFamily="17" charset="-128"/>
              </a:rPr>
              <a:t>2</a:t>
            </a:r>
            <a:r>
              <a:rPr lang="ja-JP" altLang="en-US" sz="1200" dirty="0">
                <a:solidFill>
                  <a:schemeClr val="tx1"/>
                </a:solidFill>
                <a:latin typeface="ＭＳ 明朝" panose="02020609040205080304" pitchFamily="17" charset="-128"/>
                <a:ea typeface="ＭＳ 明朝" panose="02020609040205080304" pitchFamily="17" charset="-128"/>
              </a:rPr>
              <a:t>期</a:t>
            </a:r>
            <a:r>
              <a:rPr lang="en-US" altLang="ja-JP" sz="120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及び</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特定健康診査等実施計画</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第</a:t>
            </a:r>
            <a:r>
              <a:rPr kumimoji="0" lang="en-US" altLang="ja-JP" sz="1200" kern="0" dirty="0">
                <a:solidFill>
                  <a:schemeClr val="tx1"/>
                </a:solidFill>
                <a:latin typeface="ＭＳ 明朝" panose="02020609040205080304" pitchFamily="17" charset="-128"/>
                <a:ea typeface="ＭＳ 明朝" panose="02020609040205080304" pitchFamily="17" charset="-128"/>
              </a:rPr>
              <a:t>1</a:t>
            </a:r>
            <a:r>
              <a:rPr kumimoji="0" lang="ja-JP" altLang="en-US" sz="1200" kern="0" dirty="0">
                <a:solidFill>
                  <a:schemeClr val="tx1"/>
                </a:solidFill>
                <a:latin typeface="ＭＳ 明朝" panose="02020609040205080304" pitchFamily="17" charset="-128"/>
                <a:ea typeface="ＭＳ 明朝" panose="02020609040205080304" pitchFamily="17" charset="-128"/>
              </a:rPr>
              <a:t>期～第</a:t>
            </a:r>
            <a:r>
              <a:rPr kumimoji="0" lang="en-US" altLang="ja-JP" sz="1200" kern="0" dirty="0">
                <a:solidFill>
                  <a:schemeClr val="tx1"/>
                </a:solidFill>
                <a:latin typeface="ＭＳ 明朝" panose="02020609040205080304" pitchFamily="17" charset="-128"/>
                <a:ea typeface="ＭＳ 明朝" panose="02020609040205080304" pitchFamily="17" charset="-128"/>
              </a:rPr>
              <a:t>3</a:t>
            </a:r>
            <a:r>
              <a:rPr kumimoji="0" lang="ja-JP" altLang="en-US" sz="1200" kern="0" dirty="0">
                <a:solidFill>
                  <a:schemeClr val="tx1"/>
                </a:solidFill>
                <a:latin typeface="ＭＳ 明朝" panose="02020609040205080304" pitchFamily="17" charset="-128"/>
                <a:ea typeface="ＭＳ 明朝" panose="02020609040205080304" pitchFamily="17" charset="-128"/>
              </a:rPr>
              <a:t>期</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を策定し、計画に定める保健事業を推進してきました。</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データヘルス計画</a:t>
            </a:r>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は</a:t>
            </a:r>
            <a:r>
              <a:rPr kumimoji="0" lang="ja-JP" altLang="en-US" sz="1200" kern="0" dirty="0">
                <a:solidFill>
                  <a:schemeClr val="tx1"/>
                </a:solidFill>
                <a:latin typeface="ＭＳ 明朝" panose="02020609040205080304" pitchFamily="17" charset="-128"/>
                <a:ea typeface="ＭＳ 明朝" panose="02020609040205080304" pitchFamily="17" charset="-128"/>
              </a:rPr>
              <a:t>データ分析に基づく保健事業の実施内容やその目的･目標を、</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特定健康診査等実施計画</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は</a:t>
            </a:r>
            <a:r>
              <a:rPr kumimoji="0" lang="ja-JP" altLang="en-US" sz="1200" kern="0" dirty="0">
                <a:solidFill>
                  <a:schemeClr val="tx1"/>
                </a:solidFill>
                <a:latin typeface="ＭＳ 明朝" panose="02020609040205080304" pitchFamily="17" charset="-128"/>
                <a:ea typeface="ＭＳ 明朝" panose="02020609040205080304" pitchFamily="17" charset="-128"/>
              </a:rPr>
              <a:t>保健事業の中核をなす特定健康診査･特定保健指導の実施方法や目標等をそれぞれ定めたもので、</a:t>
            </a:r>
            <a:r>
              <a:rPr lang="ja-JP" altLang="en-US" sz="1200" dirty="0">
                <a:solidFill>
                  <a:schemeClr val="tx1"/>
                </a:solidFill>
                <a:latin typeface="ＭＳ 明朝" panose="02020609040205080304" pitchFamily="17" charset="-128"/>
                <a:ea typeface="ＭＳ 明朝" panose="02020609040205080304" pitchFamily="17" charset="-128"/>
              </a:rPr>
              <a:t>いずれも、被保険者の生活の質</a:t>
            </a:r>
            <a:r>
              <a:rPr lang="en-US" altLang="ja-JP" sz="1200" dirty="0">
                <a:solidFill>
                  <a:schemeClr val="tx1"/>
                </a:solidFill>
                <a:latin typeface="ＭＳ 明朝" panose="02020609040205080304" pitchFamily="17" charset="-128"/>
                <a:ea typeface="ＭＳ 明朝" panose="02020609040205080304" pitchFamily="17" charset="-128"/>
              </a:rPr>
              <a:t>(QOL)</a:t>
            </a:r>
            <a:r>
              <a:rPr lang="ja-JP" altLang="en-US" sz="1200" dirty="0">
                <a:solidFill>
                  <a:schemeClr val="tx1"/>
                </a:solidFill>
                <a:latin typeface="ＭＳ 明朝" panose="02020609040205080304" pitchFamily="17" charset="-128"/>
                <a:ea typeface="ＭＳ 明朝" panose="02020609040205080304" pitchFamily="17" charset="-128"/>
              </a:rPr>
              <a:t>の維持･向上、健康寿命の延伸、その結果としての医療費適正化に資することを目的としています。</a:t>
            </a:r>
            <a:r>
              <a:rPr kumimoji="0" lang="ja-JP" altLang="en-US" sz="1200" kern="0" dirty="0">
                <a:solidFill>
                  <a:schemeClr val="tx1"/>
                </a:solidFill>
                <a:latin typeface="ＭＳ 明朝" panose="02020609040205080304" pitchFamily="17" charset="-128"/>
                <a:ea typeface="ＭＳ 明朝" panose="02020609040205080304" pitchFamily="17" charset="-128"/>
              </a:rPr>
              <a:t>このたび令和</a:t>
            </a:r>
            <a:r>
              <a:rPr kumimoji="0" lang="en-US" altLang="ja-JP" sz="1200" kern="0" dirty="0">
                <a:solidFill>
                  <a:schemeClr val="tx1"/>
                </a:solidFill>
                <a:latin typeface="ＭＳ 明朝" panose="02020609040205080304" pitchFamily="17" charset="-128"/>
                <a:ea typeface="ＭＳ 明朝" panose="02020609040205080304" pitchFamily="17" charset="-128"/>
              </a:rPr>
              <a:t>5</a:t>
            </a:r>
            <a:r>
              <a:rPr kumimoji="0" lang="ja-JP" altLang="en-US" sz="1200" kern="0" dirty="0">
                <a:solidFill>
                  <a:schemeClr val="tx1"/>
                </a:solidFill>
                <a:latin typeface="ＭＳ 明朝" panose="02020609040205080304" pitchFamily="17" charset="-128"/>
                <a:ea typeface="ＭＳ 明朝" panose="02020609040205080304" pitchFamily="17" charset="-128"/>
              </a:rPr>
              <a:t>年度に両計画が最終年度を迎えることから、過去の取り組みの成果･課題を踏まえ、より効果的･効率的に保健事業を実施するために、</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第</a:t>
            </a:r>
            <a:r>
              <a:rPr kumimoji="0" lang="en-US" altLang="ja-JP" sz="1200" kern="0" dirty="0">
                <a:solidFill>
                  <a:schemeClr val="tx1"/>
                </a:solidFill>
                <a:latin typeface="ＭＳ 明朝" panose="02020609040205080304" pitchFamily="17" charset="-128"/>
                <a:ea typeface="ＭＳ 明朝" panose="02020609040205080304" pitchFamily="17" charset="-128"/>
              </a:rPr>
              <a:t>3</a:t>
            </a:r>
            <a:r>
              <a:rPr kumimoji="0" lang="ja-JP" altLang="en-US" sz="1200" kern="0" dirty="0">
                <a:solidFill>
                  <a:schemeClr val="tx1"/>
                </a:solidFill>
                <a:latin typeface="ＭＳ 明朝" panose="02020609040205080304" pitchFamily="17" charset="-128"/>
                <a:ea typeface="ＭＳ 明朝" panose="02020609040205080304" pitchFamily="17" charset="-128"/>
              </a:rPr>
              <a:t>期データヘルス計画</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と</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第</a:t>
            </a:r>
            <a:r>
              <a:rPr kumimoji="0" lang="en-US" altLang="ja-JP" sz="1200" kern="0" dirty="0">
                <a:solidFill>
                  <a:schemeClr val="tx1"/>
                </a:solidFill>
                <a:latin typeface="ＭＳ 明朝" panose="02020609040205080304" pitchFamily="17" charset="-128"/>
                <a:ea typeface="ＭＳ 明朝" panose="02020609040205080304" pitchFamily="17" charset="-128"/>
              </a:rPr>
              <a:t>4</a:t>
            </a:r>
            <a:r>
              <a:rPr kumimoji="0" lang="ja-JP" altLang="en-US" sz="1200" kern="0" dirty="0">
                <a:solidFill>
                  <a:schemeClr val="tx1"/>
                </a:solidFill>
                <a:latin typeface="ＭＳ 明朝" panose="02020609040205080304" pitchFamily="17" charset="-128"/>
                <a:ea typeface="ＭＳ 明朝" panose="02020609040205080304" pitchFamily="17" charset="-128"/>
              </a:rPr>
              <a:t>期特定健康診査等実施計画</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を一体的に策定します。</a:t>
            </a:r>
            <a:endParaRPr kumimoji="0" lang="en-US" altLang="ja-JP" sz="950" kern="0" dirty="0">
              <a:solidFill>
                <a:schemeClr val="tx1"/>
              </a:solidFill>
              <a:latin typeface="ＭＳ 明朝" panose="02020609040205080304" pitchFamily="17" charset="-128"/>
              <a:ea typeface="ＭＳ 明朝" panose="02020609040205080304" pitchFamily="17" charset="-128"/>
            </a:endParaRPr>
          </a:p>
        </p:txBody>
      </p:sp>
      <p:sp>
        <p:nvSpPr>
          <p:cNvPr id="12" name="タイトル 1">
            <a:extLst>
              <a:ext uri="{FF2B5EF4-FFF2-40B4-BE49-F238E27FC236}">
                <a16:creationId xmlns:a16="http://schemas.microsoft.com/office/drawing/2014/main" id="{10120EBA-73D2-A541-157A-F76C866DECE6}"/>
              </a:ext>
            </a:extLst>
          </p:cNvPr>
          <p:cNvSpPr txBox="1">
            <a:spLocks noChangeAspect="1"/>
          </p:cNvSpPr>
          <p:nvPr/>
        </p:nvSpPr>
        <p:spPr>
          <a:xfrm>
            <a:off x="157539" y="5900482"/>
            <a:ext cx="1014209" cy="28633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none" lIns="0" tIns="43201" rIns="90000" bIns="43201" rtlCol="0" anchor="t">
            <a:spAutoFit/>
          </a:bodyPr>
          <a:lstStyle/>
          <a:p>
            <a:pPr>
              <a:lnSpc>
                <a:spcPct val="125000"/>
              </a:lnSpc>
              <a:spcBef>
                <a:spcPct val="0"/>
              </a:spcBef>
              <a:defRPr/>
            </a:pPr>
            <a:r>
              <a:rPr kumimoji="0" lang="ja-JP" altLang="en-US" sz="1200" kern="0" dirty="0">
                <a:solidFill>
                  <a:schemeClr val="tx1"/>
                </a:solidFill>
                <a:effectLst/>
                <a:latin typeface="ＭＳ 明朝" panose="02020609040205080304" pitchFamily="17" charset="-128"/>
                <a:ea typeface="ＭＳ 明朝" panose="02020609040205080304" pitchFamily="17" charset="-128"/>
              </a:rPr>
              <a:t>計画書の構成</a:t>
            </a:r>
            <a:endParaRPr kumimoji="0" lang="en-US" altLang="ja-JP" sz="1200" kern="0" dirty="0">
              <a:solidFill>
                <a:schemeClr val="tx1"/>
              </a:solidFill>
              <a:effectLst/>
              <a:latin typeface="ＭＳ 明朝" panose="02020609040205080304" pitchFamily="17" charset="-128"/>
              <a:ea typeface="ＭＳ 明朝" panose="02020609040205080304" pitchFamily="17" charset="-128"/>
            </a:endParaRPr>
          </a:p>
        </p:txBody>
      </p:sp>
      <p:graphicFrame>
        <p:nvGraphicFramePr>
          <p:cNvPr id="13" name="表 12">
            <a:extLst>
              <a:ext uri="{FF2B5EF4-FFF2-40B4-BE49-F238E27FC236}">
                <a16:creationId xmlns:a16="http://schemas.microsoft.com/office/drawing/2014/main" id="{A631AE33-DECF-2F4C-F8BA-FD031D927A3E}"/>
              </a:ext>
            </a:extLst>
          </p:cNvPr>
          <p:cNvGraphicFramePr>
            <a:graphicFrameLocks noGrp="1"/>
          </p:cNvGraphicFramePr>
          <p:nvPr>
            <p:extLst>
              <p:ext uri="{D42A27DB-BD31-4B8C-83A1-F6EECF244321}">
                <p14:modId xmlns:p14="http://schemas.microsoft.com/office/powerpoint/2010/main" val="3207652283"/>
              </p:ext>
            </p:extLst>
          </p:nvPr>
        </p:nvGraphicFramePr>
        <p:xfrm>
          <a:off x="157539" y="6207992"/>
          <a:ext cx="6164194" cy="1892400"/>
        </p:xfrm>
        <a:graphic>
          <a:graphicData uri="http://schemas.openxmlformats.org/drawingml/2006/table">
            <a:tbl>
              <a:tblPr firstRow="1" bandRow="1">
                <a:tableStyleId>{5C22544A-7EE6-4342-B048-85BDC9FD1C3A}</a:tableStyleId>
              </a:tblPr>
              <a:tblGrid>
                <a:gridCol w="437869">
                  <a:extLst>
                    <a:ext uri="{9D8B030D-6E8A-4147-A177-3AD203B41FA5}">
                      <a16:colId xmlns:a16="http://schemas.microsoft.com/office/drawing/2014/main" val="534320994"/>
                    </a:ext>
                  </a:extLst>
                </a:gridCol>
                <a:gridCol w="1933923">
                  <a:extLst>
                    <a:ext uri="{9D8B030D-6E8A-4147-A177-3AD203B41FA5}">
                      <a16:colId xmlns:a16="http://schemas.microsoft.com/office/drawing/2014/main" val="4196084106"/>
                    </a:ext>
                  </a:extLst>
                </a:gridCol>
                <a:gridCol w="1896201">
                  <a:extLst>
                    <a:ext uri="{9D8B030D-6E8A-4147-A177-3AD203B41FA5}">
                      <a16:colId xmlns:a16="http://schemas.microsoft.com/office/drawing/2014/main" val="2668842254"/>
                    </a:ext>
                  </a:extLst>
                </a:gridCol>
                <a:gridCol w="1896201">
                  <a:extLst>
                    <a:ext uri="{9D8B030D-6E8A-4147-A177-3AD203B41FA5}">
                      <a16:colId xmlns:a16="http://schemas.microsoft.com/office/drawing/2014/main" val="2887075843"/>
                    </a:ext>
                  </a:extLst>
                </a:gridCol>
              </a:tblGrid>
              <a:tr h="216000">
                <a:tc gridSpan="2">
                  <a:txBody>
                    <a:bodyPr/>
                    <a:lstStyle/>
                    <a:p>
                      <a:pPr algn="ctr"/>
                      <a:endParaRPr kumimoji="1" lang="ja-JP" altLang="en-US" sz="10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2F2F2"/>
                    </a:solidFill>
                  </a:tcPr>
                </a:tc>
                <a:tc hMerge="1">
                  <a:txBody>
                    <a:bodyPr/>
                    <a:lstStyle/>
                    <a:p>
                      <a:endParaRPr kumimoji="1" lang="ja-JP" altLang="en-US" sz="1050" dirty="0">
                        <a:latin typeface="ＭＳ 明朝" panose="02020609040205080304" pitchFamily="17" charset="-128"/>
                        <a:ea typeface="ＭＳ 明朝" panose="02020609040205080304" pitchFamily="17" charset="-128"/>
                      </a:endParaRPr>
                    </a:p>
                  </a:txBody>
                  <a:tcPr>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noFill/>
                  </a:tcPr>
                </a:tc>
                <a:tc>
                  <a:txBody>
                    <a:bodyPr/>
                    <a:lstStyle/>
                    <a:p>
                      <a:pPr algn="ctr"/>
                      <a:r>
                        <a:rPr kumimoji="1" lang="ja-JP" altLang="en-US" sz="1000" dirty="0">
                          <a:solidFill>
                            <a:schemeClr val="tx1"/>
                          </a:solidFill>
                          <a:latin typeface="ＭＳ 明朝" panose="02020609040205080304" pitchFamily="17" charset="-128"/>
                          <a:ea typeface="ＭＳ 明朝" panose="02020609040205080304" pitchFamily="17" charset="-128"/>
                        </a:rPr>
                        <a:t>目的</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2F2F2"/>
                    </a:solidFill>
                  </a:tcPr>
                </a:tc>
                <a:tc>
                  <a:txBody>
                    <a:bodyPr/>
                    <a:lstStyle/>
                    <a:p>
                      <a:pPr algn="ctr"/>
                      <a:r>
                        <a:rPr kumimoji="1" lang="ja-JP" altLang="en-US" sz="1000" dirty="0">
                          <a:solidFill>
                            <a:schemeClr val="tx1"/>
                          </a:solidFill>
                          <a:latin typeface="ＭＳ 明朝" panose="02020609040205080304" pitchFamily="17" charset="-128"/>
                          <a:ea typeface="ＭＳ 明朝" panose="02020609040205080304" pitchFamily="17" charset="-128"/>
                        </a:rPr>
                        <a:t>根拠法令</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3558353829"/>
                  </a:ext>
                </a:extLst>
              </a:tr>
              <a:tr h="571500">
                <a:tc>
                  <a:txBody>
                    <a:bodyPr/>
                    <a:lstStyle/>
                    <a:p>
                      <a:pPr algn="ctr"/>
                      <a:r>
                        <a:rPr kumimoji="1" lang="ja-JP" altLang="en-US" sz="1000" dirty="0">
                          <a:solidFill>
                            <a:schemeClr val="tx1"/>
                          </a:solidFill>
                          <a:latin typeface="ＭＳ 明朝" panose="02020609040205080304" pitchFamily="17" charset="-128"/>
                          <a:ea typeface="ＭＳ 明朝" panose="02020609040205080304" pitchFamily="17" charset="-128"/>
                        </a:rPr>
                        <a:t>第</a:t>
                      </a:r>
                      <a:r>
                        <a:rPr kumimoji="1" lang="en-US" altLang="ja-JP" sz="1000" dirty="0">
                          <a:solidFill>
                            <a:schemeClr val="tx1"/>
                          </a:solidFill>
                          <a:latin typeface="ＭＳ 明朝" panose="02020609040205080304" pitchFamily="17" charset="-128"/>
                          <a:ea typeface="ＭＳ 明朝" panose="02020609040205080304" pitchFamily="17" charset="-128"/>
                        </a:rPr>
                        <a:t>1</a:t>
                      </a:r>
                      <a:r>
                        <a:rPr kumimoji="1" lang="ja-JP" altLang="en-US" sz="1000" dirty="0">
                          <a:solidFill>
                            <a:schemeClr val="tx1"/>
                          </a:solidFill>
                          <a:latin typeface="ＭＳ 明朝" panose="02020609040205080304" pitchFamily="17" charset="-128"/>
                          <a:ea typeface="ＭＳ 明朝" panose="02020609040205080304" pitchFamily="17" charset="-128"/>
                        </a:rPr>
                        <a:t>部</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r>
                        <a:rPr kumimoji="1" lang="ja-JP" altLang="en-US" sz="1000" dirty="0">
                          <a:solidFill>
                            <a:schemeClr val="tx1"/>
                          </a:solidFill>
                          <a:latin typeface="ＭＳ 明朝" panose="02020609040205080304" pitchFamily="17" charset="-128"/>
                          <a:ea typeface="ＭＳ 明朝" panose="02020609040205080304" pitchFamily="17" charset="-128"/>
                        </a:rPr>
                        <a:t>第</a:t>
                      </a:r>
                      <a:r>
                        <a:rPr kumimoji="1" lang="en-US" altLang="ja-JP" sz="1000" dirty="0">
                          <a:solidFill>
                            <a:schemeClr val="tx1"/>
                          </a:solidFill>
                          <a:latin typeface="ＭＳ 明朝" panose="02020609040205080304" pitchFamily="17" charset="-128"/>
                          <a:ea typeface="ＭＳ 明朝" panose="02020609040205080304" pitchFamily="17" charset="-128"/>
                        </a:rPr>
                        <a:t>3</a:t>
                      </a:r>
                      <a:r>
                        <a:rPr kumimoji="1" lang="ja-JP" altLang="en-US" sz="1000" dirty="0">
                          <a:solidFill>
                            <a:schemeClr val="tx1"/>
                          </a:solidFill>
                          <a:latin typeface="ＭＳ 明朝" panose="02020609040205080304" pitchFamily="17" charset="-128"/>
                          <a:ea typeface="ＭＳ 明朝" panose="02020609040205080304" pitchFamily="17" charset="-128"/>
                        </a:rPr>
                        <a:t>期データヘルス計画</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r>
                        <a:rPr kumimoji="1" lang="ja-JP" altLang="en-US" sz="1000" dirty="0">
                          <a:solidFill>
                            <a:schemeClr val="tx1"/>
                          </a:solidFill>
                          <a:latin typeface="ＭＳ 明朝" panose="02020609040205080304" pitchFamily="17" charset="-128"/>
                          <a:ea typeface="ＭＳ 明朝" panose="02020609040205080304" pitchFamily="17" charset="-128"/>
                        </a:rPr>
                        <a:t>健康･医療情報等を活用したデータ分析に基づき、</a:t>
                      </a:r>
                      <a:r>
                        <a:rPr kumimoji="1" lang="en-US" altLang="ja-JP" sz="1000" dirty="0">
                          <a:solidFill>
                            <a:schemeClr val="tx1"/>
                          </a:solidFill>
                          <a:latin typeface="ＭＳ 明朝" panose="02020609040205080304" pitchFamily="17" charset="-128"/>
                          <a:ea typeface="ＭＳ 明朝" panose="02020609040205080304" pitchFamily="17" charset="-128"/>
                        </a:rPr>
                        <a:t>PDCA</a:t>
                      </a:r>
                      <a:r>
                        <a:rPr kumimoji="1" lang="ja-JP" altLang="en-US" sz="1000" dirty="0">
                          <a:solidFill>
                            <a:schemeClr val="tx1"/>
                          </a:solidFill>
                          <a:latin typeface="ＭＳ 明朝" panose="02020609040205080304" pitchFamily="17" charset="-128"/>
                          <a:ea typeface="ＭＳ 明朝" panose="02020609040205080304" pitchFamily="17" charset="-128"/>
                        </a:rPr>
                        <a:t>サイクルに沿った効果的かつ効率的な保健事業の実施計画を定め、実施及び評価を行う。</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effectLst/>
                          <a:latin typeface="ＭＳ 明朝" panose="02020609040205080304" pitchFamily="17" charset="-128"/>
                          <a:ea typeface="ＭＳ 明朝" panose="02020609040205080304" pitchFamily="17" charset="-128"/>
                        </a:rPr>
                        <a:t>国民健康保険法に基づく保健事業の実施等に関する指針</a:t>
                      </a:r>
                      <a:r>
                        <a:rPr lang="en-US" altLang="ja-JP" sz="1000" dirty="0">
                          <a:effectLst/>
                          <a:latin typeface="ＭＳ 明朝" panose="02020609040205080304" pitchFamily="17" charset="-128"/>
                          <a:ea typeface="ＭＳ 明朝" panose="02020609040205080304" pitchFamily="17" charset="-128"/>
                        </a:rPr>
                        <a:t>(</a:t>
                      </a:r>
                      <a:r>
                        <a:rPr lang="ja-JP" altLang="en-US" sz="1000" dirty="0">
                          <a:effectLst/>
                          <a:latin typeface="ＭＳ 明朝" panose="02020609040205080304" pitchFamily="17" charset="-128"/>
                          <a:ea typeface="ＭＳ 明朝" panose="02020609040205080304" pitchFamily="17" charset="-128"/>
                        </a:rPr>
                        <a:t>厚生労働省告示</a:t>
                      </a:r>
                      <a:r>
                        <a:rPr lang="en-US" altLang="ja-JP" sz="1000" dirty="0">
                          <a:effectLst/>
                          <a:latin typeface="ＭＳ 明朝" panose="02020609040205080304" pitchFamily="17" charset="-128"/>
                          <a:ea typeface="ＭＳ 明朝" panose="02020609040205080304" pitchFamily="17" charset="-128"/>
                        </a:rPr>
                        <a:t>)</a:t>
                      </a:r>
                      <a:endParaRPr kumimoji="1" lang="ja-JP" altLang="en-US" sz="100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346859047"/>
                  </a:ext>
                </a:extLst>
              </a:tr>
              <a:tr h="571500">
                <a:tc>
                  <a:txBody>
                    <a:bodyPr/>
                    <a:lstStyle/>
                    <a:p>
                      <a:pPr algn="ctr"/>
                      <a:r>
                        <a:rPr kumimoji="1" lang="ja-JP" altLang="en-US" sz="1000" dirty="0">
                          <a:solidFill>
                            <a:schemeClr val="tx1"/>
                          </a:solidFill>
                          <a:latin typeface="ＭＳ 明朝" panose="02020609040205080304" pitchFamily="17" charset="-128"/>
                          <a:ea typeface="ＭＳ 明朝" panose="02020609040205080304" pitchFamily="17" charset="-128"/>
                        </a:rPr>
                        <a:t>第</a:t>
                      </a:r>
                      <a:r>
                        <a:rPr kumimoji="1" lang="en-US" altLang="ja-JP" sz="1000" dirty="0">
                          <a:solidFill>
                            <a:schemeClr val="tx1"/>
                          </a:solidFill>
                          <a:latin typeface="ＭＳ 明朝" panose="02020609040205080304" pitchFamily="17" charset="-128"/>
                          <a:ea typeface="ＭＳ 明朝" panose="02020609040205080304" pitchFamily="17" charset="-128"/>
                        </a:rPr>
                        <a:t>2</a:t>
                      </a:r>
                      <a:r>
                        <a:rPr kumimoji="1" lang="ja-JP" altLang="en-US" sz="1000" dirty="0">
                          <a:solidFill>
                            <a:schemeClr val="tx1"/>
                          </a:solidFill>
                          <a:latin typeface="ＭＳ 明朝" panose="02020609040205080304" pitchFamily="17" charset="-128"/>
                          <a:ea typeface="ＭＳ 明朝" panose="02020609040205080304" pitchFamily="17" charset="-128"/>
                        </a:rPr>
                        <a:t>部</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r>
                        <a:rPr kumimoji="1" lang="ja-JP" altLang="en-US" sz="1000" dirty="0">
                          <a:solidFill>
                            <a:schemeClr val="tx1"/>
                          </a:solidFill>
                          <a:latin typeface="ＭＳ 明朝" panose="02020609040205080304" pitchFamily="17" charset="-128"/>
                          <a:ea typeface="ＭＳ 明朝" panose="02020609040205080304" pitchFamily="17" charset="-128"/>
                        </a:rPr>
                        <a:t>第</a:t>
                      </a:r>
                      <a:r>
                        <a:rPr kumimoji="1" lang="en-US" altLang="ja-JP" sz="1000" dirty="0">
                          <a:solidFill>
                            <a:schemeClr val="tx1"/>
                          </a:solidFill>
                          <a:latin typeface="ＭＳ 明朝" panose="02020609040205080304" pitchFamily="17" charset="-128"/>
                          <a:ea typeface="ＭＳ 明朝" panose="02020609040205080304" pitchFamily="17" charset="-128"/>
                        </a:rPr>
                        <a:t>4</a:t>
                      </a:r>
                      <a:r>
                        <a:rPr kumimoji="1" lang="ja-JP" altLang="en-US" sz="1000" dirty="0">
                          <a:solidFill>
                            <a:schemeClr val="tx1"/>
                          </a:solidFill>
                          <a:latin typeface="ＭＳ 明朝" panose="02020609040205080304" pitchFamily="17" charset="-128"/>
                          <a:ea typeface="ＭＳ 明朝" panose="02020609040205080304" pitchFamily="17" charset="-128"/>
                        </a:rPr>
                        <a:t>期特定健康診査等実施計画</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r>
                        <a:rPr kumimoji="1" lang="ja-JP" altLang="en-US" sz="1000" dirty="0">
                          <a:solidFill>
                            <a:schemeClr val="tx1"/>
                          </a:solidFill>
                          <a:latin typeface="ＭＳ 明朝" panose="02020609040205080304" pitchFamily="17" charset="-128"/>
                          <a:ea typeface="ＭＳ 明朝" panose="02020609040205080304" pitchFamily="17" charset="-128"/>
                        </a:rPr>
                        <a:t>特定健康診査等基本指針</a:t>
                      </a:r>
                      <a:r>
                        <a:rPr kumimoji="1" lang="en-US" altLang="ja-JP" sz="1000" dirty="0">
                          <a:solidFill>
                            <a:schemeClr val="tx1"/>
                          </a:solidFill>
                          <a:latin typeface="ＭＳ 明朝" panose="02020609040205080304" pitchFamily="17" charset="-128"/>
                          <a:ea typeface="ＭＳ 明朝" panose="02020609040205080304" pitchFamily="17" charset="-128"/>
                        </a:rPr>
                        <a:t>(</a:t>
                      </a:r>
                      <a:r>
                        <a:rPr kumimoji="1" lang="ja-JP" altLang="en-US" sz="1000" dirty="0">
                          <a:solidFill>
                            <a:schemeClr val="tx1"/>
                          </a:solidFill>
                          <a:latin typeface="ＭＳ 明朝" panose="02020609040205080304" pitchFamily="17" charset="-128"/>
                          <a:ea typeface="ＭＳ 明朝" panose="02020609040205080304" pitchFamily="17" charset="-128"/>
                        </a:rPr>
                        <a:t>厚生労働省告示</a:t>
                      </a:r>
                      <a:r>
                        <a:rPr kumimoji="1" lang="en-US" altLang="ja-JP" sz="1000" dirty="0">
                          <a:solidFill>
                            <a:schemeClr val="tx1"/>
                          </a:solidFill>
                          <a:latin typeface="ＭＳ 明朝" panose="02020609040205080304" pitchFamily="17" charset="-128"/>
                          <a:ea typeface="ＭＳ 明朝" panose="02020609040205080304" pitchFamily="17" charset="-128"/>
                        </a:rPr>
                        <a:t>)</a:t>
                      </a:r>
                      <a:r>
                        <a:rPr kumimoji="1" lang="ja-JP" altLang="en-US" sz="1000" dirty="0">
                          <a:solidFill>
                            <a:schemeClr val="tx1"/>
                          </a:solidFill>
                          <a:latin typeface="ＭＳ 明朝" panose="02020609040205080304" pitchFamily="17" charset="-128"/>
                          <a:ea typeface="ＭＳ 明朝" panose="02020609040205080304" pitchFamily="17" charset="-128"/>
                        </a:rPr>
                        <a:t>に基づき、特定健康診査及び特定保健指導の実施方法や目標等、基本的な事項を定める。</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r>
                        <a:rPr kumimoji="1" lang="ja-JP" altLang="en-US" sz="1000" dirty="0">
                          <a:solidFill>
                            <a:schemeClr val="tx1"/>
                          </a:solidFill>
                          <a:latin typeface="ＭＳ 明朝" panose="02020609040205080304" pitchFamily="17" charset="-128"/>
                          <a:ea typeface="ＭＳ 明朝" panose="02020609040205080304" pitchFamily="17" charset="-128"/>
                        </a:rPr>
                        <a:t>高齢者の医療の確保に関する法律第</a:t>
                      </a:r>
                      <a:r>
                        <a:rPr kumimoji="1" lang="en-US" altLang="ja-JP" sz="1000" dirty="0">
                          <a:solidFill>
                            <a:schemeClr val="tx1"/>
                          </a:solidFill>
                          <a:latin typeface="ＭＳ 明朝" panose="02020609040205080304" pitchFamily="17" charset="-128"/>
                          <a:ea typeface="ＭＳ 明朝" panose="02020609040205080304" pitchFamily="17" charset="-128"/>
                        </a:rPr>
                        <a:t>19</a:t>
                      </a:r>
                      <a:r>
                        <a:rPr kumimoji="1" lang="ja-JP" altLang="en-US" sz="1000" dirty="0">
                          <a:solidFill>
                            <a:schemeClr val="tx1"/>
                          </a:solidFill>
                          <a:latin typeface="ＭＳ 明朝" panose="02020609040205080304" pitchFamily="17" charset="-128"/>
                          <a:ea typeface="ＭＳ 明朝" panose="02020609040205080304" pitchFamily="17" charset="-128"/>
                        </a:rPr>
                        <a:t>条</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909166717"/>
                  </a:ext>
                </a:extLst>
              </a:tr>
            </a:tbl>
          </a:graphicData>
        </a:graphic>
      </p:graphicFrame>
    </p:spTree>
    <p:extLst>
      <p:ext uri="{BB962C8B-B14F-4D97-AF65-F5344CB8AC3E}">
        <p14:creationId xmlns:p14="http://schemas.microsoft.com/office/powerpoint/2010/main" val="14966793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noChangeAspect="1"/>
          </p:cNvSpPr>
          <p:nvPr/>
        </p:nvSpPr>
        <p:spPr>
          <a:xfrm>
            <a:off x="205270" y="360494"/>
            <a:ext cx="6238800" cy="319553"/>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ja-JP" altLang="en-US" sz="1400" b="1" u="sng" dirty="0">
                <a:latin typeface="ＭＳ 明朝" panose="02020609040205080304" pitchFamily="17" charset="-128"/>
                <a:ea typeface="ＭＳ 明朝" panose="02020609040205080304" pitchFamily="17" charset="-128"/>
                <a:cs typeface="+mj-cs"/>
              </a:rPr>
              <a:t>巡回健康相談・町内健康教室</a:t>
            </a:r>
            <a:endParaRPr lang="en-US" altLang="ja-JP" sz="1400" b="1" u="sng" dirty="0">
              <a:latin typeface="ＭＳ 明朝" panose="02020609040205080304" pitchFamily="17" charset="-128"/>
              <a:ea typeface="ＭＳ 明朝" panose="02020609040205080304" pitchFamily="17" charset="-128"/>
              <a:cs typeface="+mj-cs"/>
            </a:endParaRPr>
          </a:p>
        </p:txBody>
      </p:sp>
      <p:graphicFrame>
        <p:nvGraphicFramePr>
          <p:cNvPr id="13" name="表 12"/>
          <p:cNvGraphicFramePr>
            <a:graphicFrameLocks noGrp="1"/>
          </p:cNvGraphicFramePr>
          <p:nvPr>
            <p:extLst>
              <p:ext uri="{D42A27DB-BD31-4B8C-83A1-F6EECF244321}">
                <p14:modId xmlns:p14="http://schemas.microsoft.com/office/powerpoint/2010/main" val="3199612263"/>
              </p:ext>
            </p:extLst>
          </p:nvPr>
        </p:nvGraphicFramePr>
        <p:xfrm>
          <a:off x="165100" y="3361648"/>
          <a:ext cx="6192000" cy="891840"/>
        </p:xfrm>
        <a:graphic>
          <a:graphicData uri="http://schemas.openxmlformats.org/drawingml/2006/table">
            <a:tbl>
              <a:tblPr/>
              <a:tblGrid>
                <a:gridCol w="648000">
                  <a:extLst>
                    <a:ext uri="{9D8B030D-6E8A-4147-A177-3AD203B41FA5}">
                      <a16:colId xmlns:a16="http://schemas.microsoft.com/office/drawing/2014/main" val="20000"/>
                    </a:ext>
                  </a:extLst>
                </a:gridCol>
                <a:gridCol w="792000">
                  <a:extLst>
                    <a:ext uri="{9D8B030D-6E8A-4147-A177-3AD203B41FA5}">
                      <a16:colId xmlns:a16="http://schemas.microsoft.com/office/drawing/2014/main" val="245322609"/>
                    </a:ext>
                  </a:extLst>
                </a:gridCol>
                <a:gridCol w="792000">
                  <a:extLst>
                    <a:ext uri="{9D8B030D-6E8A-4147-A177-3AD203B41FA5}">
                      <a16:colId xmlns:a16="http://schemas.microsoft.com/office/drawing/2014/main" val="20001"/>
                    </a:ext>
                  </a:extLst>
                </a:gridCol>
                <a:gridCol w="792000">
                  <a:extLst>
                    <a:ext uri="{9D8B030D-6E8A-4147-A177-3AD203B41FA5}">
                      <a16:colId xmlns:a16="http://schemas.microsoft.com/office/drawing/2014/main" val="20002"/>
                    </a:ext>
                  </a:extLst>
                </a:gridCol>
                <a:gridCol w="792000">
                  <a:extLst>
                    <a:ext uri="{9D8B030D-6E8A-4147-A177-3AD203B41FA5}">
                      <a16:colId xmlns:a16="http://schemas.microsoft.com/office/drawing/2014/main" val="20003"/>
                    </a:ext>
                  </a:extLst>
                </a:gridCol>
                <a:gridCol w="792000">
                  <a:extLst>
                    <a:ext uri="{9D8B030D-6E8A-4147-A177-3AD203B41FA5}">
                      <a16:colId xmlns:a16="http://schemas.microsoft.com/office/drawing/2014/main" val="881114496"/>
                    </a:ext>
                  </a:extLst>
                </a:gridCol>
                <a:gridCol w="792000">
                  <a:extLst>
                    <a:ext uri="{9D8B030D-6E8A-4147-A177-3AD203B41FA5}">
                      <a16:colId xmlns:a16="http://schemas.microsoft.com/office/drawing/2014/main" val="378542291"/>
                    </a:ext>
                  </a:extLst>
                </a:gridCol>
                <a:gridCol w="792000">
                  <a:extLst>
                    <a:ext uri="{9D8B030D-6E8A-4147-A177-3AD203B41FA5}">
                      <a16:colId xmlns:a16="http://schemas.microsoft.com/office/drawing/2014/main" val="1290694854"/>
                    </a:ext>
                  </a:extLst>
                </a:gridCol>
              </a:tblGrid>
              <a:tr h="324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marL="0" marR="0" lvl="0" indent="0" algn="ctr" defTabSz="914400" rtl="0" eaLnBrk="1" fontAlgn="ctr" latinLnBrk="0" hangingPunct="1">
                        <a:lnSpc>
                          <a:spcPct val="8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計画策定時点</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80000"/>
                        </a:lnSpc>
                        <a:spcBef>
                          <a:spcPts val="0"/>
                        </a:spcBef>
                        <a:spcAft>
                          <a:spcPts val="0"/>
                        </a:spcAft>
                        <a:buClrTx/>
                        <a:buSzTx/>
                        <a:buFontTx/>
                        <a:buNone/>
                        <a:tabLst/>
                        <a:defRPr/>
                      </a:pPr>
                      <a:r>
                        <a:rPr lang="en-US" altLang="ja-JP" sz="850" b="0" i="0" u="none" strike="noStrike" dirty="0">
                          <a:solidFill>
                            <a:srgbClr val="000000"/>
                          </a:solidFill>
                          <a:effectLst/>
                          <a:latin typeface="ＭＳ 明朝" panose="02020609040205080304" pitchFamily="17" charset="-128"/>
                          <a:ea typeface="ＭＳ 明朝" panose="02020609040205080304" pitchFamily="17" charset="-128"/>
                        </a:rPr>
                        <a:t>2016</a:t>
                      </a:r>
                      <a:r>
                        <a:rPr lang="ja-JP" altLang="en-US" sz="850" b="0" i="0" u="none" strike="noStrike" dirty="0">
                          <a:solidFill>
                            <a:srgbClr val="000000"/>
                          </a:solidFill>
                          <a:effectLst/>
                          <a:latin typeface="ＭＳ 明朝" panose="02020609040205080304" pitchFamily="17" charset="-128"/>
                          <a:ea typeface="ＭＳ 明朝" panose="02020609040205080304" pitchFamily="17" charset="-128"/>
                        </a:rPr>
                        <a:t>年度</a:t>
                      </a:r>
                      <a:r>
                        <a:rPr lang="en-US" altLang="ja-JP" sz="850" b="0" i="0" u="none" strike="noStrike" dirty="0">
                          <a:solidFill>
                            <a:srgbClr val="000000"/>
                          </a:solidFill>
                          <a:effectLst/>
                          <a:latin typeface="ＭＳ 明朝" panose="02020609040205080304" pitchFamily="17" charset="-128"/>
                          <a:ea typeface="ＭＳ 明朝" panose="02020609040205080304" pitchFamily="17" charset="-128"/>
                        </a:rPr>
                        <a:t>(H28)</a:t>
                      </a:r>
                    </a:p>
                  </a:txBody>
                  <a:tcPr marL="18000" marR="18000" marT="9000" marB="1020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2018</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(H30)</a:t>
                      </a:r>
                    </a:p>
                  </a:txBody>
                  <a:tcPr marL="34017" marR="34017" marT="9000" marB="10205"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2019</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(H31)</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(R2)</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2021</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(R3)</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2023</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(R5)</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0000"/>
                  </a:ext>
                </a:extLst>
              </a:tr>
              <a:tr h="252000">
                <a:tc>
                  <a:txBody>
                    <a:bodyPr/>
                    <a:lstStyle/>
                    <a:p>
                      <a:pPr algn="ct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目標値</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30</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30</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30</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3</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3</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5</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10</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318003"/>
                  </a:ext>
                </a:extLst>
              </a:tr>
              <a:tr h="252000">
                <a:tc>
                  <a:txBody>
                    <a:bodyPr/>
                    <a:lstStyle/>
                    <a:p>
                      <a:pPr algn="ct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達成状況</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46</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39</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37</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コロナにて縮小</a:t>
                      </a:r>
                      <a:b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b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コロナにて中止</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コロナにて縮小</a:t>
                      </a:r>
                      <a:b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b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8</a:t>
                      </a: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スライド番号プレースホルダー 1">
            <a:extLst>
              <a:ext uri="{FF2B5EF4-FFF2-40B4-BE49-F238E27FC236}">
                <a16:creationId xmlns:a16="http://schemas.microsoft.com/office/drawing/2014/main" id="{87CEEF89-609E-DE00-B30B-C058CA8AB2BD}"/>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39</a:t>
            </a:fld>
            <a:endParaRPr lang="ja-JP" altLang="en-US" dirty="0">
              <a:latin typeface="ＭＳ 明朝" panose="02020609040205080304" pitchFamily="17" charset="-128"/>
              <a:ea typeface="ＭＳ 明朝" panose="02020609040205080304" pitchFamily="17" charset="-128"/>
            </a:endParaRPr>
          </a:p>
        </p:txBody>
      </p:sp>
      <p:graphicFrame>
        <p:nvGraphicFramePr>
          <p:cNvPr id="3" name="表 3">
            <a:extLst>
              <a:ext uri="{FF2B5EF4-FFF2-40B4-BE49-F238E27FC236}">
                <a16:creationId xmlns:a16="http://schemas.microsoft.com/office/drawing/2014/main" id="{EA1E015D-EEC1-5F4A-7344-EE118E30072F}"/>
              </a:ext>
            </a:extLst>
          </p:cNvPr>
          <p:cNvGraphicFramePr>
            <a:graphicFrameLocks noGrp="1"/>
          </p:cNvGraphicFramePr>
          <p:nvPr>
            <p:extLst>
              <p:ext uri="{D42A27DB-BD31-4B8C-83A1-F6EECF244321}">
                <p14:modId xmlns:p14="http://schemas.microsoft.com/office/powerpoint/2010/main" val="3007997131"/>
              </p:ext>
            </p:extLst>
          </p:nvPr>
        </p:nvGraphicFramePr>
        <p:xfrm>
          <a:off x="165100" y="1077898"/>
          <a:ext cx="6190573" cy="1525760"/>
        </p:xfrm>
        <a:graphic>
          <a:graphicData uri="http://schemas.openxmlformats.org/drawingml/2006/table">
            <a:tbl>
              <a:tblPr firstRow="1" bandRow="1">
                <a:tableStyleId>{5C22544A-7EE6-4342-B048-85BDC9FD1C3A}</a:tableStyleId>
              </a:tblPr>
              <a:tblGrid>
                <a:gridCol w="1150573">
                  <a:extLst>
                    <a:ext uri="{9D8B030D-6E8A-4147-A177-3AD203B41FA5}">
                      <a16:colId xmlns:a16="http://schemas.microsoft.com/office/drawing/2014/main" val="1478241689"/>
                    </a:ext>
                  </a:extLst>
                </a:gridCol>
                <a:gridCol w="5040000">
                  <a:extLst>
                    <a:ext uri="{9D8B030D-6E8A-4147-A177-3AD203B41FA5}">
                      <a16:colId xmlns:a16="http://schemas.microsoft.com/office/drawing/2014/main" val="70025591"/>
                    </a:ext>
                  </a:extLst>
                </a:gridCol>
              </a:tblGrid>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事業目的</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地域の身近な場所である通いの場（自治会サロン等）に出向き、健康寿命の延伸に向けて自ら健康づくりが出来るよう働きかける</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3851816"/>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対象者</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被保険者</a:t>
                      </a:r>
                    </a:p>
                    <a:p>
                      <a:r>
                        <a:rPr kumimoji="1" lang="ja-JP" altLang="en-US" sz="1050" b="0" dirty="0">
                          <a:solidFill>
                            <a:schemeClr val="tx1"/>
                          </a:solidFill>
                          <a:latin typeface="ＭＳ 明朝" panose="02020609040205080304" pitchFamily="17" charset="-128"/>
                          <a:ea typeface="ＭＳ 明朝" panose="02020609040205080304" pitchFamily="17" charset="-128"/>
                        </a:rPr>
                        <a:t>市民</a:t>
                      </a:r>
                      <a:endParaRPr kumimoji="1" lang="en-US" altLang="ja-JP" sz="105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2065039"/>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事業実施年度</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平成</a:t>
                      </a:r>
                      <a:r>
                        <a:rPr kumimoji="1" lang="en-US" altLang="ja-JP" sz="1050" b="0" dirty="0">
                          <a:solidFill>
                            <a:schemeClr val="tx1"/>
                          </a:solidFill>
                          <a:latin typeface="ＭＳ 明朝" panose="02020609040205080304" pitchFamily="17" charset="-128"/>
                          <a:ea typeface="ＭＳ 明朝" panose="02020609040205080304" pitchFamily="17" charset="-128"/>
                        </a:rPr>
                        <a:t>30</a:t>
                      </a:r>
                      <a:r>
                        <a:rPr kumimoji="1" lang="ja-JP" altLang="en-US" sz="1050" b="0" dirty="0">
                          <a:solidFill>
                            <a:schemeClr val="tx1"/>
                          </a:solidFill>
                          <a:latin typeface="ＭＳ 明朝" panose="02020609040205080304" pitchFamily="17" charset="-128"/>
                          <a:ea typeface="ＭＳ 明朝" panose="02020609040205080304" pitchFamily="17" charset="-128"/>
                        </a:rPr>
                        <a:t>年度～令和</a:t>
                      </a:r>
                      <a:r>
                        <a:rPr kumimoji="1" lang="en-US" altLang="ja-JP" sz="1050" b="0" dirty="0">
                          <a:solidFill>
                            <a:schemeClr val="tx1"/>
                          </a:solidFill>
                          <a:latin typeface="ＭＳ 明朝" panose="02020609040205080304" pitchFamily="17" charset="-128"/>
                          <a:ea typeface="ＭＳ 明朝" panose="02020609040205080304" pitchFamily="17" charset="-128"/>
                        </a:rPr>
                        <a:t>5</a:t>
                      </a:r>
                      <a:r>
                        <a:rPr kumimoji="1" lang="ja-JP" altLang="en-US" sz="1050" b="0" dirty="0">
                          <a:solidFill>
                            <a:schemeClr val="tx1"/>
                          </a:solidFill>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7412915"/>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実施内容</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marL="0" indent="0" defTabSz="864017" fontAlgn="ctr">
                        <a:defRPr/>
                      </a:pPr>
                      <a:r>
                        <a:rPr lang="ja-JP" altLang="en-US" sz="1050" b="0" dirty="0">
                          <a:solidFill>
                            <a:schemeClr val="tx1"/>
                          </a:solidFill>
                          <a:latin typeface="ＭＳ 明朝" panose="02020609040205080304" pitchFamily="17" charset="-128"/>
                          <a:ea typeface="ＭＳ 明朝" panose="02020609040205080304" pitchFamily="17" charset="-128"/>
                        </a:rPr>
                        <a:t>血圧測定、健康講話、健康相談等の実施</a:t>
                      </a:r>
                      <a:endParaRPr lang="en-US" altLang="ja-JP" sz="105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6961231"/>
                  </a:ext>
                </a:extLst>
              </a:tr>
            </a:tbl>
          </a:graphicData>
        </a:graphic>
      </p:graphicFrame>
      <p:graphicFrame>
        <p:nvGraphicFramePr>
          <p:cNvPr id="4" name="表 3">
            <a:extLst>
              <a:ext uri="{FF2B5EF4-FFF2-40B4-BE49-F238E27FC236}">
                <a16:creationId xmlns:a16="http://schemas.microsoft.com/office/drawing/2014/main" id="{A3726B2A-D595-68A3-1AEC-04977B06C398}"/>
              </a:ext>
            </a:extLst>
          </p:cNvPr>
          <p:cNvGraphicFramePr>
            <a:graphicFrameLocks noGrp="1"/>
          </p:cNvGraphicFramePr>
          <p:nvPr>
            <p:extLst>
              <p:ext uri="{D42A27DB-BD31-4B8C-83A1-F6EECF244321}">
                <p14:modId xmlns:p14="http://schemas.microsoft.com/office/powerpoint/2010/main" val="1469674525"/>
              </p:ext>
            </p:extLst>
          </p:nvPr>
        </p:nvGraphicFramePr>
        <p:xfrm>
          <a:off x="165100" y="4745439"/>
          <a:ext cx="6192000" cy="546641"/>
        </p:xfrm>
        <a:graphic>
          <a:graphicData uri="http://schemas.openxmlformats.org/drawingml/2006/table">
            <a:tbl>
              <a:tblPr firstRow="1" bandRow="1">
                <a:tableStyleId>{5C22544A-7EE6-4342-B048-85BDC9FD1C3A}</a:tableStyleId>
              </a:tblPr>
              <a:tblGrid>
                <a:gridCol w="6192000">
                  <a:extLst>
                    <a:ext uri="{9D8B030D-6E8A-4147-A177-3AD203B41FA5}">
                      <a16:colId xmlns:a16="http://schemas.microsoft.com/office/drawing/2014/main" val="1478241689"/>
                    </a:ext>
                  </a:extLst>
                </a:gridCol>
              </a:tblGrid>
              <a:tr h="546641">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900" b="0" kern="1200" dirty="0">
                          <a:solidFill>
                            <a:schemeClr val="tx1"/>
                          </a:solidFill>
                          <a:latin typeface="ＭＳ 明朝" panose="02020609040205080304" pitchFamily="17" charset="-128"/>
                          <a:ea typeface="ＭＳ 明朝" panose="02020609040205080304" pitchFamily="17" charset="-128"/>
                          <a:cs typeface="+mn-cs"/>
                        </a:rPr>
                        <a:t>コロナ禍において、回数のみを目標とするのではなく、健康寿命の延伸に向けたポピュレーションアプローチによる支援を心掛けている。</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3851816"/>
                  </a:ext>
                </a:extLst>
              </a:tr>
            </a:tbl>
          </a:graphicData>
        </a:graphic>
      </p:graphicFrame>
      <p:sp>
        <p:nvSpPr>
          <p:cNvPr id="5" name="Rectangle 5">
            <a:extLst>
              <a:ext uri="{FF2B5EF4-FFF2-40B4-BE49-F238E27FC236}">
                <a16:creationId xmlns:a16="http://schemas.microsoft.com/office/drawing/2014/main" id="{701A2E98-895A-8807-45D1-A3EA763D0268}"/>
              </a:ext>
            </a:extLst>
          </p:cNvPr>
          <p:cNvSpPr>
            <a:spLocks noChangeAspect="1" noChangeArrowheads="1"/>
          </p:cNvSpPr>
          <p:nvPr/>
        </p:nvSpPr>
        <p:spPr bwMode="auto">
          <a:xfrm>
            <a:off x="170434" y="4473528"/>
            <a:ext cx="5783475" cy="271912"/>
          </a:xfrm>
          <a:prstGeom prst="rect">
            <a:avLst/>
          </a:prstGeom>
          <a:noFill/>
          <a:ln w="9525">
            <a:noFill/>
            <a:miter lim="800000"/>
            <a:headEnd/>
            <a:tailEnd/>
          </a:ln>
          <a:effectLst/>
        </p:spPr>
        <p:txBody>
          <a:bodyPr vert="horz" wrap="square" lIns="0" tIns="43201" rIns="86402" bIns="43201" numCol="1" anchor="ctr" anchorCtr="0" compatLnSpc="1">
            <a:prstTxWarp prst="textNoShape">
              <a:avLst/>
            </a:prstTxWarp>
            <a:spAutoFit/>
          </a:bodyPr>
          <a:lstStyle/>
          <a:p>
            <a:pPr lvl="0" fontAlgn="base">
              <a:spcBef>
                <a:spcPct val="0"/>
              </a:spcBef>
              <a:spcAft>
                <a:spcPct val="0"/>
              </a:spcAft>
            </a:pP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ストラクチャー、プロセスによる評価</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8" name="タイトル 1">
            <a:extLst>
              <a:ext uri="{FF2B5EF4-FFF2-40B4-BE49-F238E27FC236}">
                <a16:creationId xmlns:a16="http://schemas.microsoft.com/office/drawing/2014/main" id="{669E03A9-6FC2-44C6-AF4B-32377C2A5622}"/>
              </a:ext>
            </a:extLst>
          </p:cNvPr>
          <p:cNvSpPr txBox="1">
            <a:spLocks noChangeAspect="1"/>
          </p:cNvSpPr>
          <p:nvPr/>
        </p:nvSpPr>
        <p:spPr>
          <a:xfrm>
            <a:off x="165100" y="3084425"/>
            <a:ext cx="6238800" cy="261461"/>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ja-JP" altLang="en-US" sz="1050" dirty="0">
                <a:latin typeface="ＭＳ 明朝" panose="02020609040205080304" pitchFamily="17" charset="-128"/>
                <a:ea typeface="ＭＳ 明朝" panose="02020609040205080304" pitchFamily="17" charset="-128"/>
                <a:cs typeface="+mj-cs"/>
              </a:rPr>
              <a:t>教室開催回数の増加</a:t>
            </a:r>
            <a:endParaRPr lang="en-US" altLang="ja-JP" sz="1050" dirty="0">
              <a:latin typeface="ＭＳ 明朝" panose="02020609040205080304" pitchFamily="17" charset="-128"/>
              <a:ea typeface="ＭＳ 明朝" panose="02020609040205080304" pitchFamily="17" charset="-128"/>
              <a:cs typeface="+mj-cs"/>
            </a:endParaRPr>
          </a:p>
        </p:txBody>
      </p:sp>
      <p:sp>
        <p:nvSpPr>
          <p:cNvPr id="11" name="Rectangle 5">
            <a:extLst>
              <a:ext uri="{FF2B5EF4-FFF2-40B4-BE49-F238E27FC236}">
                <a16:creationId xmlns:a16="http://schemas.microsoft.com/office/drawing/2014/main" id="{D48B56B7-6363-90DB-F8F6-6C126097F7F0}"/>
              </a:ext>
            </a:extLst>
          </p:cNvPr>
          <p:cNvSpPr>
            <a:spLocks noChangeAspect="1" noChangeArrowheads="1"/>
          </p:cNvSpPr>
          <p:nvPr/>
        </p:nvSpPr>
        <p:spPr bwMode="auto">
          <a:xfrm>
            <a:off x="170434" y="2816059"/>
            <a:ext cx="5783475" cy="271912"/>
          </a:xfrm>
          <a:prstGeom prst="rect">
            <a:avLst/>
          </a:prstGeom>
          <a:noFill/>
          <a:ln w="9525">
            <a:noFill/>
            <a:miter lim="800000"/>
            <a:headEnd/>
            <a:tailEnd/>
          </a:ln>
          <a:effectLst/>
        </p:spPr>
        <p:txBody>
          <a:bodyPr vert="horz" wrap="square" lIns="0" tIns="43201" rIns="86402" bIns="43201" numCol="1" anchor="ctr" anchorCtr="0" compatLnSpc="1">
            <a:prstTxWarp prst="textNoShape">
              <a:avLst/>
            </a:prstTxWarp>
            <a:spAutoFit/>
          </a:bodyPr>
          <a:lstStyle/>
          <a:p>
            <a:pPr lvl="0" fontAlgn="base">
              <a:spcBef>
                <a:spcPct val="0"/>
              </a:spcBef>
              <a:spcAft>
                <a:spcPct val="0"/>
              </a:spcAft>
            </a:pP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アウトプット･アウトカム評価</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12" name="正方形/長方形 11">
            <a:extLst>
              <a:ext uri="{FF2B5EF4-FFF2-40B4-BE49-F238E27FC236}">
                <a16:creationId xmlns:a16="http://schemas.microsoft.com/office/drawing/2014/main" id="{FA25D0E6-4A84-5F49-E62E-91C93E2EFD19}"/>
              </a:ext>
            </a:extLst>
          </p:cNvPr>
          <p:cNvSpPr/>
          <p:nvPr/>
        </p:nvSpPr>
        <p:spPr>
          <a:xfrm>
            <a:off x="3240087" y="4473527"/>
            <a:ext cx="3110904" cy="28157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lnSpc>
                <a:spcPct val="125000"/>
              </a:lnSpc>
            </a:pPr>
            <a:r>
              <a:rPr kumimoji="1" lang="ja-JP" altLang="en-US" sz="800" dirty="0">
                <a:solidFill>
                  <a:schemeClr val="tx1"/>
                </a:solidFill>
                <a:latin typeface="ＭＳ 明朝" panose="02020609040205080304" pitchFamily="17" charset="-128"/>
                <a:ea typeface="ＭＳ 明朝" panose="02020609040205080304" pitchFamily="17" charset="-128"/>
              </a:rPr>
              <a:t>ストラクチャー</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実施</a:t>
            </a:r>
            <a:r>
              <a:rPr kumimoji="1" lang="ja-JP" altLang="en-US" sz="800" dirty="0">
                <a:solidFill>
                  <a:schemeClr val="tx1"/>
                </a:solidFill>
                <a:latin typeface="ＭＳ 明朝" panose="02020609040205080304" pitchFamily="17" charset="-128"/>
                <a:ea typeface="ＭＳ 明朝" panose="02020609040205080304" pitchFamily="17" charset="-128"/>
              </a:rPr>
              <a:t>体制を評価 </a:t>
            </a:r>
            <a:r>
              <a:rPr lang="en-US" altLang="ja-JP" sz="800" dirty="0">
                <a:solidFill>
                  <a:schemeClr val="tx1"/>
                </a:solidFill>
                <a:latin typeface="ＭＳ 明朝" panose="02020609040205080304" pitchFamily="17" charset="-128"/>
                <a:ea typeface="ＭＳ 明朝" panose="02020609040205080304" pitchFamily="17" charset="-128"/>
              </a:rPr>
              <a:t>/ </a:t>
            </a:r>
            <a:r>
              <a:rPr lang="ja-JP" altLang="en-US" sz="800" dirty="0">
                <a:solidFill>
                  <a:schemeClr val="tx1"/>
                </a:solidFill>
                <a:latin typeface="ＭＳ 明朝" panose="02020609040205080304" pitchFamily="17" charset="-128"/>
                <a:ea typeface="ＭＳ 明朝" panose="02020609040205080304" pitchFamily="17" charset="-128"/>
              </a:rPr>
              <a:t>プロセス</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実施方法を評価</a:t>
            </a:r>
            <a:endParaRPr lang="en-US" altLang="ja-JP" sz="800" dirty="0">
              <a:solidFill>
                <a:schemeClr val="tx1"/>
              </a:solidFill>
              <a:latin typeface="ＭＳ 明朝" panose="02020609040205080304" pitchFamily="17" charset="-128"/>
              <a:ea typeface="ＭＳ 明朝" panose="02020609040205080304" pitchFamily="17" charset="-128"/>
            </a:endParaRPr>
          </a:p>
        </p:txBody>
      </p:sp>
      <p:graphicFrame>
        <p:nvGraphicFramePr>
          <p:cNvPr id="21" name="表 20">
            <a:extLst>
              <a:ext uri="{FF2B5EF4-FFF2-40B4-BE49-F238E27FC236}">
                <a16:creationId xmlns:a16="http://schemas.microsoft.com/office/drawing/2014/main" id="{C9E3909E-7581-4C03-96AF-201F29D4290A}"/>
              </a:ext>
            </a:extLst>
          </p:cNvPr>
          <p:cNvGraphicFramePr>
            <a:graphicFrameLocks noGrp="1"/>
          </p:cNvGraphicFramePr>
          <p:nvPr>
            <p:extLst>
              <p:ext uri="{D42A27DB-BD31-4B8C-83A1-F6EECF244321}">
                <p14:modId xmlns:p14="http://schemas.microsoft.com/office/powerpoint/2010/main" val="3788770282"/>
              </p:ext>
            </p:extLst>
          </p:nvPr>
        </p:nvGraphicFramePr>
        <p:xfrm>
          <a:off x="165100" y="5364344"/>
          <a:ext cx="1978659" cy="2304000"/>
        </p:xfrm>
        <a:graphic>
          <a:graphicData uri="http://schemas.openxmlformats.org/drawingml/2006/table">
            <a:tbl>
              <a:tblPr/>
              <a:tblGrid>
                <a:gridCol w="684000">
                  <a:extLst>
                    <a:ext uri="{9D8B030D-6E8A-4147-A177-3AD203B41FA5}">
                      <a16:colId xmlns:a16="http://schemas.microsoft.com/office/drawing/2014/main" val="20000"/>
                    </a:ext>
                  </a:extLst>
                </a:gridCol>
                <a:gridCol w="1294659">
                  <a:extLst>
                    <a:ext uri="{9D8B030D-6E8A-4147-A177-3AD203B41FA5}">
                      <a16:colId xmlns:a16="http://schemas.microsoft.com/office/drawing/2014/main" val="20002"/>
                    </a:ext>
                  </a:extLst>
                </a:gridCol>
              </a:tblGrid>
              <a:tr h="2304000">
                <a:tc>
                  <a:txBody>
                    <a:bodyPr/>
                    <a:lstStyle/>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事業全体</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の評価</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nSpc>
                          <a:spcPct val="200000"/>
                        </a:lnSpc>
                      </a:pPr>
                      <a:r>
                        <a:rPr kumimoji="0" lang="en-US" altLang="ja-JP" sz="1200" kern="0" dirty="0">
                          <a:latin typeface="ＭＳ 明朝" panose="02020609040205080304" pitchFamily="17" charset="-128"/>
                          <a:ea typeface="ＭＳ 明朝" panose="02020609040205080304" pitchFamily="17" charset="-128"/>
                        </a:rPr>
                        <a:t>5</a:t>
                      </a:r>
                      <a:r>
                        <a:rPr kumimoji="0" lang="ja-JP" altLang="en-US" sz="1200" kern="0" dirty="0">
                          <a:latin typeface="ＭＳ 明朝" panose="02020609040205080304" pitchFamily="17" charset="-128"/>
                          <a:ea typeface="ＭＳ 明朝" panose="02020609040205080304" pitchFamily="17" charset="-128"/>
                        </a:rPr>
                        <a:t>：目標達成</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4:</a:t>
                      </a:r>
                      <a:r>
                        <a:rPr kumimoji="0" lang="ja-JP" altLang="en-US" sz="1200" kern="0" dirty="0">
                          <a:latin typeface="ＭＳ 明朝" panose="02020609040205080304" pitchFamily="17" charset="-128"/>
                          <a:ea typeface="ＭＳ 明朝" panose="02020609040205080304" pitchFamily="17" charset="-128"/>
                        </a:rPr>
                        <a:t>改善している</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3:</a:t>
                      </a:r>
                      <a:r>
                        <a:rPr kumimoji="0" lang="ja-JP" altLang="en-US" sz="1200" kern="0" dirty="0">
                          <a:latin typeface="ＭＳ 明朝" panose="02020609040205080304" pitchFamily="17" charset="-128"/>
                          <a:ea typeface="ＭＳ 明朝" panose="02020609040205080304" pitchFamily="17" charset="-128"/>
                        </a:rPr>
                        <a:t>横ばい</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2:</a:t>
                      </a:r>
                      <a:r>
                        <a:rPr kumimoji="0" lang="ja-JP" altLang="en-US" sz="1200" kern="0" dirty="0">
                          <a:latin typeface="ＭＳ 明朝" panose="02020609040205080304" pitchFamily="17" charset="-128"/>
                          <a:ea typeface="ＭＳ 明朝" panose="02020609040205080304" pitchFamily="17" charset="-128"/>
                        </a:rPr>
                        <a:t>悪化している</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1:</a:t>
                      </a:r>
                      <a:r>
                        <a:rPr kumimoji="0" lang="ja-JP" altLang="en-US" sz="1200" kern="0" dirty="0">
                          <a:latin typeface="ＭＳ 明朝" panose="02020609040205080304" pitchFamily="17" charset="-128"/>
                          <a:ea typeface="ＭＳ 明朝" panose="02020609040205080304" pitchFamily="17" charset="-128"/>
                        </a:rPr>
                        <a:t>評価できない</a:t>
                      </a:r>
                      <a:endParaRPr lang="ja-JP" altLang="en-US" sz="1600" dirty="0">
                        <a:latin typeface="ＭＳ 明朝" panose="02020609040205080304" pitchFamily="17" charset="-128"/>
                        <a:ea typeface="ＭＳ 明朝" panose="02020609040205080304" pitchFamily="17" charset="-128"/>
                      </a:endParaRPr>
                    </a:p>
                  </a:txBody>
                  <a:tcPr marL="72000" marR="34017" marT="9000" marB="10205"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3" name="楕円 22">
            <a:extLst>
              <a:ext uri="{FF2B5EF4-FFF2-40B4-BE49-F238E27FC236}">
                <a16:creationId xmlns:a16="http://schemas.microsoft.com/office/drawing/2014/main" id="{8C171CD8-64C7-40C8-BBB8-F616304A23E3}"/>
              </a:ext>
            </a:extLst>
          </p:cNvPr>
          <p:cNvSpPr/>
          <p:nvPr/>
        </p:nvSpPr>
        <p:spPr>
          <a:xfrm>
            <a:off x="903199" y="6063620"/>
            <a:ext cx="1008112" cy="30858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4" name="表 23">
            <a:extLst>
              <a:ext uri="{FF2B5EF4-FFF2-40B4-BE49-F238E27FC236}">
                <a16:creationId xmlns:a16="http://schemas.microsoft.com/office/drawing/2014/main" id="{0AEA9A73-4654-4EB2-AB35-082163093FD4}"/>
              </a:ext>
            </a:extLst>
          </p:cNvPr>
          <p:cNvGraphicFramePr>
            <a:graphicFrameLocks noGrp="1"/>
          </p:cNvGraphicFramePr>
          <p:nvPr>
            <p:extLst>
              <p:ext uri="{D42A27DB-BD31-4B8C-83A1-F6EECF244321}">
                <p14:modId xmlns:p14="http://schemas.microsoft.com/office/powerpoint/2010/main" val="3919079179"/>
              </p:ext>
            </p:extLst>
          </p:nvPr>
        </p:nvGraphicFramePr>
        <p:xfrm>
          <a:off x="2231975" y="5364343"/>
          <a:ext cx="4122096" cy="1230499"/>
        </p:xfrm>
        <a:graphic>
          <a:graphicData uri="http://schemas.openxmlformats.org/drawingml/2006/table">
            <a:tbl>
              <a:tblPr/>
              <a:tblGrid>
                <a:gridCol w="864096">
                  <a:extLst>
                    <a:ext uri="{9D8B030D-6E8A-4147-A177-3AD203B41FA5}">
                      <a16:colId xmlns:a16="http://schemas.microsoft.com/office/drawing/2014/main" val="20000"/>
                    </a:ext>
                  </a:extLst>
                </a:gridCol>
                <a:gridCol w="3258000">
                  <a:extLst>
                    <a:ext uri="{9D8B030D-6E8A-4147-A177-3AD203B41FA5}">
                      <a16:colId xmlns:a16="http://schemas.microsoft.com/office/drawing/2014/main" val="20002"/>
                    </a:ext>
                  </a:extLst>
                </a:gridCol>
              </a:tblGrid>
              <a:tr h="1230499">
                <a:tc>
                  <a:txBody>
                    <a:bodyPr/>
                    <a:lstStyle/>
                    <a:p>
                      <a:pPr algn="ctr" fontAlgn="ctr">
                        <a:spcBef>
                          <a:spcPts val="0"/>
                        </a:spcBef>
                        <a:spcAft>
                          <a:spcPts val="600"/>
                        </a:spcAft>
                      </a:pP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考察</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en-US" altLang="ja-JP" sz="12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1200" b="0" i="0" u="none" strike="noStrike" dirty="0">
                          <a:solidFill>
                            <a:srgbClr val="000000"/>
                          </a:solidFill>
                          <a:effectLst/>
                          <a:latin typeface="ＭＳ 明朝" panose="02020609040205080304" pitchFamily="17" charset="-128"/>
                          <a:ea typeface="ＭＳ 明朝" panose="02020609040205080304" pitchFamily="17" charset="-128"/>
                        </a:rPr>
                        <a:t>成功･未達要因</a:t>
                      </a:r>
                      <a:r>
                        <a:rPr lang="en-US" altLang="ja-JP" sz="12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2400"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ct val="120000"/>
                        </a:lnSpc>
                      </a:pP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新型コロナウイルスの流行期には実施回数が激減したが、ウィズコロナを経てアフターコロナとなり徐々に増加傾向にある。コロナが蔓延した時期からは、実施回数のみを目標値にするのではなく、他課とのタイアップや体が可視化できる体組成測定などを取り入れ、質の高さも目標としている。</a:t>
                      </a:r>
                    </a:p>
                  </a:txBody>
                  <a:tcPr marL="36000" marR="36000" marT="36000" marB="36000">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25" name="表 24">
            <a:extLst>
              <a:ext uri="{FF2B5EF4-FFF2-40B4-BE49-F238E27FC236}">
                <a16:creationId xmlns:a16="http://schemas.microsoft.com/office/drawing/2014/main" id="{BCE27AD0-22EE-47C2-AB32-5478F17B5FA4}"/>
              </a:ext>
            </a:extLst>
          </p:cNvPr>
          <p:cNvGraphicFramePr>
            <a:graphicFrameLocks noGrp="1"/>
          </p:cNvGraphicFramePr>
          <p:nvPr>
            <p:extLst>
              <p:ext uri="{D42A27DB-BD31-4B8C-83A1-F6EECF244321}">
                <p14:modId xmlns:p14="http://schemas.microsoft.com/office/powerpoint/2010/main" val="2048715438"/>
              </p:ext>
            </p:extLst>
          </p:nvPr>
        </p:nvGraphicFramePr>
        <p:xfrm>
          <a:off x="2231975" y="6671374"/>
          <a:ext cx="4122096" cy="987564"/>
        </p:xfrm>
        <a:graphic>
          <a:graphicData uri="http://schemas.openxmlformats.org/drawingml/2006/table">
            <a:tbl>
              <a:tblPr/>
              <a:tblGrid>
                <a:gridCol w="864096">
                  <a:extLst>
                    <a:ext uri="{9D8B030D-6E8A-4147-A177-3AD203B41FA5}">
                      <a16:colId xmlns:a16="http://schemas.microsoft.com/office/drawing/2014/main" val="20000"/>
                    </a:ext>
                  </a:extLst>
                </a:gridCol>
                <a:gridCol w="3258000">
                  <a:extLst>
                    <a:ext uri="{9D8B030D-6E8A-4147-A177-3AD203B41FA5}">
                      <a16:colId xmlns:a16="http://schemas.microsoft.com/office/drawing/2014/main" val="20002"/>
                    </a:ext>
                  </a:extLst>
                </a:gridCol>
              </a:tblGrid>
              <a:tr h="987564">
                <a:tc>
                  <a:txBody>
                    <a:bodyPr/>
                    <a:lstStyle/>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今後の</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方向性</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2400"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nSpc>
                          <a:spcPct val="120000"/>
                        </a:lnSpc>
                      </a:pPr>
                      <a:r>
                        <a:rPr lang="ja-JP" altLang="en-US" sz="900" dirty="0">
                          <a:latin typeface="ＭＳ 明朝" panose="02020609040205080304" pitchFamily="17" charset="-128"/>
                          <a:ea typeface="ＭＳ 明朝" panose="02020609040205080304" pitchFamily="17" charset="-128"/>
                        </a:rPr>
                        <a:t>希望する自治会には現在と同様、回数制限なく実施</a:t>
                      </a:r>
                    </a:p>
                  </a:txBody>
                  <a:tcPr marL="36000" marR="36000" marT="36000" marB="36000">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172342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noChangeAspect="1"/>
          </p:cNvSpPr>
          <p:nvPr/>
        </p:nvSpPr>
        <p:spPr>
          <a:xfrm>
            <a:off x="205270" y="360494"/>
            <a:ext cx="6238800" cy="319553"/>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zh-TW" altLang="en-US" sz="1400" b="1" u="sng" dirty="0">
                <a:latin typeface="ＭＳ 明朝" panose="02020609040205080304" pitchFamily="17" charset="-128"/>
                <a:ea typeface="ＭＳ 明朝" panose="02020609040205080304" pitchFamily="17" charset="-128"/>
                <a:cs typeface="+mj-cs"/>
              </a:rPr>
              <a:t>貯蓄体操教室</a:t>
            </a:r>
            <a:endParaRPr lang="en-US" altLang="ja-JP" sz="1400" b="1" u="sng" dirty="0">
              <a:latin typeface="ＭＳ 明朝" panose="02020609040205080304" pitchFamily="17" charset="-128"/>
              <a:ea typeface="ＭＳ 明朝" panose="02020609040205080304" pitchFamily="17" charset="-128"/>
              <a:cs typeface="+mj-cs"/>
            </a:endParaRPr>
          </a:p>
        </p:txBody>
      </p:sp>
      <p:graphicFrame>
        <p:nvGraphicFramePr>
          <p:cNvPr id="13" name="表 12"/>
          <p:cNvGraphicFramePr>
            <a:graphicFrameLocks noGrp="1"/>
          </p:cNvGraphicFramePr>
          <p:nvPr>
            <p:extLst>
              <p:ext uri="{D42A27DB-BD31-4B8C-83A1-F6EECF244321}">
                <p14:modId xmlns:p14="http://schemas.microsoft.com/office/powerpoint/2010/main" val="1304415595"/>
              </p:ext>
            </p:extLst>
          </p:nvPr>
        </p:nvGraphicFramePr>
        <p:xfrm>
          <a:off x="165100" y="3352046"/>
          <a:ext cx="6192000" cy="922320"/>
        </p:xfrm>
        <a:graphic>
          <a:graphicData uri="http://schemas.openxmlformats.org/drawingml/2006/table">
            <a:tbl>
              <a:tblPr/>
              <a:tblGrid>
                <a:gridCol w="648000">
                  <a:extLst>
                    <a:ext uri="{9D8B030D-6E8A-4147-A177-3AD203B41FA5}">
                      <a16:colId xmlns:a16="http://schemas.microsoft.com/office/drawing/2014/main" val="20000"/>
                    </a:ext>
                  </a:extLst>
                </a:gridCol>
                <a:gridCol w="792000">
                  <a:extLst>
                    <a:ext uri="{9D8B030D-6E8A-4147-A177-3AD203B41FA5}">
                      <a16:colId xmlns:a16="http://schemas.microsoft.com/office/drawing/2014/main" val="245322609"/>
                    </a:ext>
                  </a:extLst>
                </a:gridCol>
                <a:gridCol w="792000">
                  <a:extLst>
                    <a:ext uri="{9D8B030D-6E8A-4147-A177-3AD203B41FA5}">
                      <a16:colId xmlns:a16="http://schemas.microsoft.com/office/drawing/2014/main" val="20001"/>
                    </a:ext>
                  </a:extLst>
                </a:gridCol>
                <a:gridCol w="792000">
                  <a:extLst>
                    <a:ext uri="{9D8B030D-6E8A-4147-A177-3AD203B41FA5}">
                      <a16:colId xmlns:a16="http://schemas.microsoft.com/office/drawing/2014/main" val="20002"/>
                    </a:ext>
                  </a:extLst>
                </a:gridCol>
                <a:gridCol w="792000">
                  <a:extLst>
                    <a:ext uri="{9D8B030D-6E8A-4147-A177-3AD203B41FA5}">
                      <a16:colId xmlns:a16="http://schemas.microsoft.com/office/drawing/2014/main" val="20003"/>
                    </a:ext>
                  </a:extLst>
                </a:gridCol>
                <a:gridCol w="792000">
                  <a:extLst>
                    <a:ext uri="{9D8B030D-6E8A-4147-A177-3AD203B41FA5}">
                      <a16:colId xmlns:a16="http://schemas.microsoft.com/office/drawing/2014/main" val="881114496"/>
                    </a:ext>
                  </a:extLst>
                </a:gridCol>
                <a:gridCol w="792000">
                  <a:extLst>
                    <a:ext uri="{9D8B030D-6E8A-4147-A177-3AD203B41FA5}">
                      <a16:colId xmlns:a16="http://schemas.microsoft.com/office/drawing/2014/main" val="378542291"/>
                    </a:ext>
                  </a:extLst>
                </a:gridCol>
                <a:gridCol w="792000">
                  <a:extLst>
                    <a:ext uri="{9D8B030D-6E8A-4147-A177-3AD203B41FA5}">
                      <a16:colId xmlns:a16="http://schemas.microsoft.com/office/drawing/2014/main" val="1290694854"/>
                    </a:ext>
                  </a:extLst>
                </a:gridCol>
              </a:tblGrid>
              <a:tr h="324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marL="0" marR="0" lvl="0" indent="0" algn="ctr" defTabSz="914400" rtl="0" eaLnBrk="1" fontAlgn="ctr" latinLnBrk="0" hangingPunct="1">
                        <a:lnSpc>
                          <a:spcPct val="8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計画策定時点</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80000"/>
                        </a:lnSpc>
                        <a:spcBef>
                          <a:spcPts val="0"/>
                        </a:spcBef>
                        <a:spcAft>
                          <a:spcPts val="0"/>
                        </a:spcAft>
                        <a:buClrTx/>
                        <a:buSzTx/>
                        <a:buFontTx/>
                        <a:buNone/>
                        <a:tabLst/>
                        <a:defRPr/>
                      </a:pPr>
                      <a:r>
                        <a:rPr lang="en-US" altLang="ja-JP" sz="850" b="0" i="0" u="none" strike="noStrike" dirty="0">
                          <a:solidFill>
                            <a:srgbClr val="000000"/>
                          </a:solidFill>
                          <a:effectLst/>
                          <a:latin typeface="ＭＳ 明朝" panose="02020609040205080304" pitchFamily="17" charset="-128"/>
                          <a:ea typeface="ＭＳ 明朝" panose="02020609040205080304" pitchFamily="17" charset="-128"/>
                        </a:rPr>
                        <a:t>2016</a:t>
                      </a:r>
                      <a:r>
                        <a:rPr lang="ja-JP" altLang="en-US" sz="850" b="0" i="0" u="none" strike="noStrike" dirty="0">
                          <a:solidFill>
                            <a:srgbClr val="000000"/>
                          </a:solidFill>
                          <a:effectLst/>
                          <a:latin typeface="ＭＳ 明朝" panose="02020609040205080304" pitchFamily="17" charset="-128"/>
                          <a:ea typeface="ＭＳ 明朝" panose="02020609040205080304" pitchFamily="17" charset="-128"/>
                        </a:rPr>
                        <a:t>年度</a:t>
                      </a:r>
                      <a:r>
                        <a:rPr lang="en-US" altLang="ja-JP" sz="850" b="0" i="0" u="none" strike="noStrike" dirty="0">
                          <a:solidFill>
                            <a:srgbClr val="000000"/>
                          </a:solidFill>
                          <a:effectLst/>
                          <a:latin typeface="ＭＳ 明朝" panose="02020609040205080304" pitchFamily="17" charset="-128"/>
                          <a:ea typeface="ＭＳ 明朝" panose="02020609040205080304" pitchFamily="17" charset="-128"/>
                        </a:rPr>
                        <a:t>(H28)</a:t>
                      </a:r>
                    </a:p>
                  </a:txBody>
                  <a:tcPr marL="18000" marR="18000" marT="9000" marB="1020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2018</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(H30)</a:t>
                      </a:r>
                    </a:p>
                  </a:txBody>
                  <a:tcPr marL="34017" marR="34017" marT="9000" marB="10205"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2019</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(H31)</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(R2)</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2021</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(R3)</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2023</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(R5)</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0000"/>
                  </a:ext>
                </a:extLst>
              </a:tr>
              <a:tr h="252000">
                <a:tc>
                  <a:txBody>
                    <a:bodyPr/>
                    <a:lstStyle/>
                    <a:p>
                      <a:pPr algn="ct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目標値</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1,000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1,000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1,000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1,000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1,000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1,000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1,000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318003"/>
                  </a:ext>
                </a:extLst>
              </a:tr>
              <a:tr h="252000">
                <a:tc>
                  <a:txBody>
                    <a:bodyPr/>
                    <a:lstStyle/>
                    <a:p>
                      <a:pPr algn="ct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達成状況</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1,091</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57</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981</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人</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35</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1,006</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45</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1,371</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38</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1,096</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43</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1,109</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43</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スライド番号プレースホルダー 1">
            <a:extLst>
              <a:ext uri="{FF2B5EF4-FFF2-40B4-BE49-F238E27FC236}">
                <a16:creationId xmlns:a16="http://schemas.microsoft.com/office/drawing/2014/main" id="{87CEEF89-609E-DE00-B30B-C058CA8AB2BD}"/>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40</a:t>
            </a:fld>
            <a:endParaRPr lang="ja-JP" altLang="en-US" dirty="0">
              <a:latin typeface="ＭＳ 明朝" panose="02020609040205080304" pitchFamily="17" charset="-128"/>
              <a:ea typeface="ＭＳ 明朝" panose="02020609040205080304" pitchFamily="17" charset="-128"/>
            </a:endParaRPr>
          </a:p>
        </p:txBody>
      </p:sp>
      <p:graphicFrame>
        <p:nvGraphicFramePr>
          <p:cNvPr id="3" name="表 3">
            <a:extLst>
              <a:ext uri="{FF2B5EF4-FFF2-40B4-BE49-F238E27FC236}">
                <a16:creationId xmlns:a16="http://schemas.microsoft.com/office/drawing/2014/main" id="{EA1E015D-EEC1-5F4A-7344-EE118E30072F}"/>
              </a:ext>
            </a:extLst>
          </p:cNvPr>
          <p:cNvGraphicFramePr>
            <a:graphicFrameLocks noGrp="1"/>
          </p:cNvGraphicFramePr>
          <p:nvPr>
            <p:extLst>
              <p:ext uri="{D42A27DB-BD31-4B8C-83A1-F6EECF244321}">
                <p14:modId xmlns:p14="http://schemas.microsoft.com/office/powerpoint/2010/main" val="4100062475"/>
              </p:ext>
            </p:extLst>
          </p:nvPr>
        </p:nvGraphicFramePr>
        <p:xfrm>
          <a:off x="165100" y="1077898"/>
          <a:ext cx="6190573" cy="1504560"/>
        </p:xfrm>
        <a:graphic>
          <a:graphicData uri="http://schemas.openxmlformats.org/drawingml/2006/table">
            <a:tbl>
              <a:tblPr firstRow="1" bandRow="1">
                <a:tableStyleId>{5C22544A-7EE6-4342-B048-85BDC9FD1C3A}</a:tableStyleId>
              </a:tblPr>
              <a:tblGrid>
                <a:gridCol w="1150573">
                  <a:extLst>
                    <a:ext uri="{9D8B030D-6E8A-4147-A177-3AD203B41FA5}">
                      <a16:colId xmlns:a16="http://schemas.microsoft.com/office/drawing/2014/main" val="1478241689"/>
                    </a:ext>
                  </a:extLst>
                </a:gridCol>
                <a:gridCol w="5040000">
                  <a:extLst>
                    <a:ext uri="{9D8B030D-6E8A-4147-A177-3AD203B41FA5}">
                      <a16:colId xmlns:a16="http://schemas.microsoft.com/office/drawing/2014/main" val="70025591"/>
                    </a:ext>
                  </a:extLst>
                </a:gridCol>
              </a:tblGrid>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事業目的</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自らの健康のために運動習慣を確立すること</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3851816"/>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対象者</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被保険者</a:t>
                      </a:r>
                    </a:p>
                    <a:p>
                      <a:r>
                        <a:rPr kumimoji="1" lang="ja-JP" altLang="en-US" sz="1050" b="0" dirty="0">
                          <a:solidFill>
                            <a:schemeClr val="tx1"/>
                          </a:solidFill>
                          <a:latin typeface="ＭＳ 明朝" panose="02020609040205080304" pitchFamily="17" charset="-128"/>
                          <a:ea typeface="ＭＳ 明朝" panose="02020609040205080304" pitchFamily="17" charset="-128"/>
                        </a:rPr>
                        <a:t>市民</a:t>
                      </a:r>
                      <a:endParaRPr kumimoji="1" lang="en-US" altLang="ja-JP" sz="105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2065039"/>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事業実施年度</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平成</a:t>
                      </a:r>
                      <a:r>
                        <a:rPr kumimoji="1" lang="en-US" altLang="ja-JP" sz="1050" b="0" dirty="0">
                          <a:solidFill>
                            <a:schemeClr val="tx1"/>
                          </a:solidFill>
                          <a:latin typeface="ＭＳ 明朝" panose="02020609040205080304" pitchFamily="17" charset="-128"/>
                          <a:ea typeface="ＭＳ 明朝" panose="02020609040205080304" pitchFamily="17" charset="-128"/>
                        </a:rPr>
                        <a:t>30</a:t>
                      </a:r>
                      <a:r>
                        <a:rPr kumimoji="1" lang="ja-JP" altLang="en-US" sz="1050" b="0" dirty="0">
                          <a:solidFill>
                            <a:schemeClr val="tx1"/>
                          </a:solidFill>
                          <a:latin typeface="ＭＳ 明朝" panose="02020609040205080304" pitchFamily="17" charset="-128"/>
                          <a:ea typeface="ＭＳ 明朝" panose="02020609040205080304" pitchFamily="17" charset="-128"/>
                        </a:rPr>
                        <a:t>年度～令和</a:t>
                      </a:r>
                      <a:r>
                        <a:rPr kumimoji="1" lang="en-US" altLang="ja-JP" sz="1050" b="0" dirty="0">
                          <a:solidFill>
                            <a:schemeClr val="tx1"/>
                          </a:solidFill>
                          <a:latin typeface="ＭＳ 明朝" panose="02020609040205080304" pitchFamily="17" charset="-128"/>
                          <a:ea typeface="ＭＳ 明朝" panose="02020609040205080304" pitchFamily="17" charset="-128"/>
                        </a:rPr>
                        <a:t>5</a:t>
                      </a:r>
                      <a:r>
                        <a:rPr kumimoji="1" lang="ja-JP" altLang="en-US" sz="1050" b="0" dirty="0">
                          <a:solidFill>
                            <a:schemeClr val="tx1"/>
                          </a:solidFill>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7412915"/>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実施内容</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marL="0" indent="0" defTabSz="864017" fontAlgn="ctr">
                        <a:defRPr/>
                      </a:pPr>
                      <a:r>
                        <a:rPr lang="ja-JP" altLang="en-US" sz="1050" b="0" dirty="0">
                          <a:solidFill>
                            <a:schemeClr val="tx1"/>
                          </a:solidFill>
                          <a:latin typeface="ＭＳ 明朝" panose="02020609040205080304" pitchFamily="17" charset="-128"/>
                          <a:ea typeface="ＭＳ 明朝" panose="02020609040205080304" pitchFamily="17" charset="-128"/>
                        </a:rPr>
                        <a:t>月</a:t>
                      </a:r>
                      <a:r>
                        <a:rPr lang="en-US" altLang="ja-JP" sz="1050" b="0" dirty="0">
                          <a:solidFill>
                            <a:schemeClr val="tx1"/>
                          </a:solidFill>
                          <a:latin typeface="ＭＳ 明朝" panose="02020609040205080304" pitchFamily="17" charset="-128"/>
                          <a:ea typeface="ＭＳ 明朝" panose="02020609040205080304" pitchFamily="17" charset="-128"/>
                        </a:rPr>
                        <a:t>3</a:t>
                      </a:r>
                      <a:r>
                        <a:rPr lang="ja-JP" altLang="en-US" sz="1050" b="0" dirty="0">
                          <a:solidFill>
                            <a:schemeClr val="tx1"/>
                          </a:solidFill>
                          <a:latin typeface="ＭＳ 明朝" panose="02020609040205080304" pitchFamily="17" charset="-128"/>
                          <a:ea typeface="ＭＳ 明朝" panose="02020609040205080304" pitchFamily="17" charset="-128"/>
                        </a:rPr>
                        <a:t>～</a:t>
                      </a:r>
                      <a:r>
                        <a:rPr lang="en-US" altLang="ja-JP" sz="1050" b="0" dirty="0">
                          <a:solidFill>
                            <a:schemeClr val="tx1"/>
                          </a:solidFill>
                          <a:latin typeface="ＭＳ 明朝" panose="02020609040205080304" pitchFamily="17" charset="-128"/>
                          <a:ea typeface="ＭＳ 明朝" panose="02020609040205080304" pitchFamily="17" charset="-128"/>
                        </a:rPr>
                        <a:t>4</a:t>
                      </a:r>
                      <a:r>
                        <a:rPr lang="ja-JP" altLang="en-US" sz="1050" b="0" dirty="0">
                          <a:solidFill>
                            <a:schemeClr val="tx1"/>
                          </a:solidFill>
                          <a:latin typeface="ＭＳ 明朝" panose="02020609040205080304" pitchFamily="17" charset="-128"/>
                          <a:ea typeface="ＭＳ 明朝" panose="02020609040205080304" pitchFamily="17" charset="-128"/>
                        </a:rPr>
                        <a:t>回、保健センターを会場に実施</a:t>
                      </a:r>
                      <a:endParaRPr lang="en-US" altLang="ja-JP" sz="105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6961231"/>
                  </a:ext>
                </a:extLst>
              </a:tr>
            </a:tbl>
          </a:graphicData>
        </a:graphic>
      </p:graphicFrame>
      <p:graphicFrame>
        <p:nvGraphicFramePr>
          <p:cNvPr id="4" name="表 3">
            <a:extLst>
              <a:ext uri="{FF2B5EF4-FFF2-40B4-BE49-F238E27FC236}">
                <a16:creationId xmlns:a16="http://schemas.microsoft.com/office/drawing/2014/main" id="{A3726B2A-D595-68A3-1AEC-04977B06C398}"/>
              </a:ext>
            </a:extLst>
          </p:cNvPr>
          <p:cNvGraphicFramePr>
            <a:graphicFrameLocks noGrp="1"/>
          </p:cNvGraphicFramePr>
          <p:nvPr>
            <p:extLst>
              <p:ext uri="{D42A27DB-BD31-4B8C-83A1-F6EECF244321}">
                <p14:modId xmlns:p14="http://schemas.microsoft.com/office/powerpoint/2010/main" val="2446424614"/>
              </p:ext>
            </p:extLst>
          </p:nvPr>
        </p:nvGraphicFramePr>
        <p:xfrm>
          <a:off x="165100" y="4735837"/>
          <a:ext cx="6192000" cy="546641"/>
        </p:xfrm>
        <a:graphic>
          <a:graphicData uri="http://schemas.openxmlformats.org/drawingml/2006/table">
            <a:tbl>
              <a:tblPr firstRow="1" bandRow="1">
                <a:tableStyleId>{5C22544A-7EE6-4342-B048-85BDC9FD1C3A}</a:tableStyleId>
              </a:tblPr>
              <a:tblGrid>
                <a:gridCol w="6192000">
                  <a:extLst>
                    <a:ext uri="{9D8B030D-6E8A-4147-A177-3AD203B41FA5}">
                      <a16:colId xmlns:a16="http://schemas.microsoft.com/office/drawing/2014/main" val="1478241689"/>
                    </a:ext>
                  </a:extLst>
                </a:gridCol>
              </a:tblGrid>
              <a:tr h="546641">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900" b="0" dirty="0">
                          <a:solidFill>
                            <a:schemeClr val="tx1"/>
                          </a:solidFill>
                          <a:latin typeface="ＭＳ 明朝" panose="02020609040205080304" pitchFamily="17" charset="-128"/>
                          <a:ea typeface="ＭＳ 明朝" panose="02020609040205080304" pitchFamily="17" charset="-128"/>
                        </a:rPr>
                        <a:t>気軽に参加できること、コロナ禍においても参加延べ人数に変化は見られなかったことを評価する。生活習慣病の予防にもつながる事業内容でもあり、事業目的である健康のための運動習慣の確立のため、継続して事業を実施したい。</a:t>
                      </a:r>
                      <a:endParaRPr kumimoji="1" lang="en-US" altLang="ja-JP" sz="9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3851816"/>
                  </a:ext>
                </a:extLst>
              </a:tr>
            </a:tbl>
          </a:graphicData>
        </a:graphic>
      </p:graphicFrame>
      <p:sp>
        <p:nvSpPr>
          <p:cNvPr id="5" name="Rectangle 5">
            <a:extLst>
              <a:ext uri="{FF2B5EF4-FFF2-40B4-BE49-F238E27FC236}">
                <a16:creationId xmlns:a16="http://schemas.microsoft.com/office/drawing/2014/main" id="{701A2E98-895A-8807-45D1-A3EA763D0268}"/>
              </a:ext>
            </a:extLst>
          </p:cNvPr>
          <p:cNvSpPr>
            <a:spLocks noChangeAspect="1" noChangeArrowheads="1"/>
          </p:cNvSpPr>
          <p:nvPr/>
        </p:nvSpPr>
        <p:spPr bwMode="auto">
          <a:xfrm>
            <a:off x="170434" y="4463926"/>
            <a:ext cx="5783475" cy="271912"/>
          </a:xfrm>
          <a:prstGeom prst="rect">
            <a:avLst/>
          </a:prstGeom>
          <a:noFill/>
          <a:ln w="9525">
            <a:noFill/>
            <a:miter lim="800000"/>
            <a:headEnd/>
            <a:tailEnd/>
          </a:ln>
          <a:effectLst/>
        </p:spPr>
        <p:txBody>
          <a:bodyPr vert="horz" wrap="square" lIns="0" tIns="43201" rIns="86402" bIns="43201" numCol="1" anchor="ctr" anchorCtr="0" compatLnSpc="1">
            <a:prstTxWarp prst="textNoShape">
              <a:avLst/>
            </a:prstTxWarp>
            <a:spAutoFit/>
          </a:bodyPr>
          <a:lstStyle/>
          <a:p>
            <a:pPr lvl="0" fontAlgn="base">
              <a:spcBef>
                <a:spcPct val="0"/>
              </a:spcBef>
              <a:spcAft>
                <a:spcPct val="0"/>
              </a:spcAft>
            </a:pP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ストラクチャー、プロセスによる評価</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8" name="タイトル 1">
            <a:extLst>
              <a:ext uri="{FF2B5EF4-FFF2-40B4-BE49-F238E27FC236}">
                <a16:creationId xmlns:a16="http://schemas.microsoft.com/office/drawing/2014/main" id="{669E03A9-6FC2-44C6-AF4B-32377C2A5622}"/>
              </a:ext>
            </a:extLst>
          </p:cNvPr>
          <p:cNvSpPr txBox="1">
            <a:spLocks noChangeAspect="1"/>
          </p:cNvSpPr>
          <p:nvPr/>
        </p:nvSpPr>
        <p:spPr>
          <a:xfrm>
            <a:off x="165100" y="3074823"/>
            <a:ext cx="6238800" cy="261461"/>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ja-JP" altLang="en-US" sz="1050" dirty="0">
                <a:latin typeface="ＭＳ 明朝" panose="02020609040205080304" pitchFamily="17" charset="-128"/>
                <a:ea typeface="ＭＳ 明朝" panose="02020609040205080304" pitchFamily="17" charset="-128"/>
                <a:cs typeface="+mj-cs"/>
              </a:rPr>
              <a:t>参加者数の増加</a:t>
            </a:r>
            <a:endParaRPr lang="en-US" altLang="ja-JP" sz="1050" dirty="0">
              <a:latin typeface="ＭＳ 明朝" panose="02020609040205080304" pitchFamily="17" charset="-128"/>
              <a:ea typeface="ＭＳ 明朝" panose="02020609040205080304" pitchFamily="17" charset="-128"/>
              <a:cs typeface="+mj-cs"/>
            </a:endParaRPr>
          </a:p>
        </p:txBody>
      </p:sp>
      <p:sp>
        <p:nvSpPr>
          <p:cNvPr id="11" name="Rectangle 5">
            <a:extLst>
              <a:ext uri="{FF2B5EF4-FFF2-40B4-BE49-F238E27FC236}">
                <a16:creationId xmlns:a16="http://schemas.microsoft.com/office/drawing/2014/main" id="{D48B56B7-6363-90DB-F8F6-6C126097F7F0}"/>
              </a:ext>
            </a:extLst>
          </p:cNvPr>
          <p:cNvSpPr>
            <a:spLocks noChangeAspect="1" noChangeArrowheads="1"/>
          </p:cNvSpPr>
          <p:nvPr/>
        </p:nvSpPr>
        <p:spPr bwMode="auto">
          <a:xfrm>
            <a:off x="170434" y="2806457"/>
            <a:ext cx="5783475" cy="271912"/>
          </a:xfrm>
          <a:prstGeom prst="rect">
            <a:avLst/>
          </a:prstGeom>
          <a:noFill/>
          <a:ln w="9525">
            <a:noFill/>
            <a:miter lim="800000"/>
            <a:headEnd/>
            <a:tailEnd/>
          </a:ln>
          <a:effectLst/>
        </p:spPr>
        <p:txBody>
          <a:bodyPr vert="horz" wrap="square" lIns="0" tIns="43201" rIns="86402" bIns="43201" numCol="1" anchor="ctr" anchorCtr="0" compatLnSpc="1">
            <a:prstTxWarp prst="textNoShape">
              <a:avLst/>
            </a:prstTxWarp>
            <a:spAutoFit/>
          </a:bodyPr>
          <a:lstStyle/>
          <a:p>
            <a:pPr lvl="0" fontAlgn="base">
              <a:spcBef>
                <a:spcPct val="0"/>
              </a:spcBef>
              <a:spcAft>
                <a:spcPct val="0"/>
              </a:spcAft>
            </a:pP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アウトプット･アウトカム評価</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12" name="正方形/長方形 11">
            <a:extLst>
              <a:ext uri="{FF2B5EF4-FFF2-40B4-BE49-F238E27FC236}">
                <a16:creationId xmlns:a16="http://schemas.microsoft.com/office/drawing/2014/main" id="{FA25D0E6-4A84-5F49-E62E-91C93E2EFD19}"/>
              </a:ext>
            </a:extLst>
          </p:cNvPr>
          <p:cNvSpPr/>
          <p:nvPr/>
        </p:nvSpPr>
        <p:spPr>
          <a:xfrm>
            <a:off x="3240087" y="4463925"/>
            <a:ext cx="3110904" cy="28157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lnSpc>
                <a:spcPct val="125000"/>
              </a:lnSpc>
            </a:pPr>
            <a:r>
              <a:rPr kumimoji="1" lang="ja-JP" altLang="en-US" sz="800" dirty="0">
                <a:solidFill>
                  <a:schemeClr val="tx1"/>
                </a:solidFill>
                <a:latin typeface="ＭＳ 明朝" panose="02020609040205080304" pitchFamily="17" charset="-128"/>
                <a:ea typeface="ＭＳ 明朝" panose="02020609040205080304" pitchFamily="17" charset="-128"/>
              </a:rPr>
              <a:t>ストラクチャー</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実施</a:t>
            </a:r>
            <a:r>
              <a:rPr kumimoji="1" lang="ja-JP" altLang="en-US" sz="800" dirty="0">
                <a:solidFill>
                  <a:schemeClr val="tx1"/>
                </a:solidFill>
                <a:latin typeface="ＭＳ 明朝" panose="02020609040205080304" pitchFamily="17" charset="-128"/>
                <a:ea typeface="ＭＳ 明朝" panose="02020609040205080304" pitchFamily="17" charset="-128"/>
              </a:rPr>
              <a:t>体制を評価 </a:t>
            </a:r>
            <a:r>
              <a:rPr lang="en-US" altLang="ja-JP" sz="800" dirty="0">
                <a:solidFill>
                  <a:schemeClr val="tx1"/>
                </a:solidFill>
                <a:latin typeface="ＭＳ 明朝" panose="02020609040205080304" pitchFamily="17" charset="-128"/>
                <a:ea typeface="ＭＳ 明朝" panose="02020609040205080304" pitchFamily="17" charset="-128"/>
              </a:rPr>
              <a:t>/ </a:t>
            </a:r>
            <a:r>
              <a:rPr lang="ja-JP" altLang="en-US" sz="800" dirty="0">
                <a:solidFill>
                  <a:schemeClr val="tx1"/>
                </a:solidFill>
                <a:latin typeface="ＭＳ 明朝" panose="02020609040205080304" pitchFamily="17" charset="-128"/>
                <a:ea typeface="ＭＳ 明朝" panose="02020609040205080304" pitchFamily="17" charset="-128"/>
              </a:rPr>
              <a:t>プロセス</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実施方法を評価</a:t>
            </a:r>
            <a:endParaRPr lang="en-US" altLang="ja-JP" sz="800" dirty="0">
              <a:solidFill>
                <a:schemeClr val="tx1"/>
              </a:solidFill>
              <a:latin typeface="ＭＳ 明朝" panose="02020609040205080304" pitchFamily="17" charset="-128"/>
              <a:ea typeface="ＭＳ 明朝" panose="02020609040205080304" pitchFamily="17" charset="-128"/>
            </a:endParaRPr>
          </a:p>
        </p:txBody>
      </p:sp>
      <p:graphicFrame>
        <p:nvGraphicFramePr>
          <p:cNvPr id="21" name="表 20">
            <a:extLst>
              <a:ext uri="{FF2B5EF4-FFF2-40B4-BE49-F238E27FC236}">
                <a16:creationId xmlns:a16="http://schemas.microsoft.com/office/drawing/2014/main" id="{C9E3909E-7581-4C03-96AF-201F29D4290A}"/>
              </a:ext>
            </a:extLst>
          </p:cNvPr>
          <p:cNvGraphicFramePr>
            <a:graphicFrameLocks noGrp="1"/>
          </p:cNvGraphicFramePr>
          <p:nvPr>
            <p:extLst>
              <p:ext uri="{D42A27DB-BD31-4B8C-83A1-F6EECF244321}">
                <p14:modId xmlns:p14="http://schemas.microsoft.com/office/powerpoint/2010/main" val="334975501"/>
              </p:ext>
            </p:extLst>
          </p:nvPr>
        </p:nvGraphicFramePr>
        <p:xfrm>
          <a:off x="165100" y="5354742"/>
          <a:ext cx="1978659" cy="2432218"/>
        </p:xfrm>
        <a:graphic>
          <a:graphicData uri="http://schemas.openxmlformats.org/drawingml/2006/table">
            <a:tbl>
              <a:tblPr/>
              <a:tblGrid>
                <a:gridCol w="684000">
                  <a:extLst>
                    <a:ext uri="{9D8B030D-6E8A-4147-A177-3AD203B41FA5}">
                      <a16:colId xmlns:a16="http://schemas.microsoft.com/office/drawing/2014/main" val="20000"/>
                    </a:ext>
                  </a:extLst>
                </a:gridCol>
                <a:gridCol w="1294659">
                  <a:extLst>
                    <a:ext uri="{9D8B030D-6E8A-4147-A177-3AD203B41FA5}">
                      <a16:colId xmlns:a16="http://schemas.microsoft.com/office/drawing/2014/main" val="20002"/>
                    </a:ext>
                  </a:extLst>
                </a:gridCol>
              </a:tblGrid>
              <a:tr h="2432218">
                <a:tc>
                  <a:txBody>
                    <a:bodyPr/>
                    <a:lstStyle/>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事業全体</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の評価</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nSpc>
                          <a:spcPct val="200000"/>
                        </a:lnSpc>
                      </a:pPr>
                      <a:r>
                        <a:rPr kumimoji="0" lang="en-US" altLang="ja-JP" sz="1200" kern="0" dirty="0">
                          <a:latin typeface="ＭＳ 明朝" panose="02020609040205080304" pitchFamily="17" charset="-128"/>
                          <a:ea typeface="ＭＳ 明朝" panose="02020609040205080304" pitchFamily="17" charset="-128"/>
                        </a:rPr>
                        <a:t>5</a:t>
                      </a:r>
                      <a:r>
                        <a:rPr kumimoji="0" lang="ja-JP" altLang="en-US" sz="1200" kern="0" dirty="0">
                          <a:latin typeface="ＭＳ 明朝" panose="02020609040205080304" pitchFamily="17" charset="-128"/>
                          <a:ea typeface="ＭＳ 明朝" panose="02020609040205080304" pitchFamily="17" charset="-128"/>
                        </a:rPr>
                        <a:t>：目標達成</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4:</a:t>
                      </a:r>
                      <a:r>
                        <a:rPr kumimoji="0" lang="ja-JP" altLang="en-US" sz="1200" kern="0" dirty="0">
                          <a:latin typeface="ＭＳ 明朝" panose="02020609040205080304" pitchFamily="17" charset="-128"/>
                          <a:ea typeface="ＭＳ 明朝" panose="02020609040205080304" pitchFamily="17" charset="-128"/>
                        </a:rPr>
                        <a:t>改善している</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3:</a:t>
                      </a:r>
                      <a:r>
                        <a:rPr kumimoji="0" lang="ja-JP" altLang="en-US" sz="1200" kern="0" dirty="0">
                          <a:latin typeface="ＭＳ 明朝" panose="02020609040205080304" pitchFamily="17" charset="-128"/>
                          <a:ea typeface="ＭＳ 明朝" panose="02020609040205080304" pitchFamily="17" charset="-128"/>
                        </a:rPr>
                        <a:t>横ばい</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2:</a:t>
                      </a:r>
                      <a:r>
                        <a:rPr kumimoji="0" lang="ja-JP" altLang="en-US" sz="1200" kern="0" dirty="0">
                          <a:latin typeface="ＭＳ 明朝" panose="02020609040205080304" pitchFamily="17" charset="-128"/>
                          <a:ea typeface="ＭＳ 明朝" panose="02020609040205080304" pitchFamily="17" charset="-128"/>
                        </a:rPr>
                        <a:t>悪化している</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1:</a:t>
                      </a:r>
                      <a:r>
                        <a:rPr kumimoji="0" lang="ja-JP" altLang="en-US" sz="1200" kern="0" dirty="0">
                          <a:latin typeface="ＭＳ 明朝" panose="02020609040205080304" pitchFamily="17" charset="-128"/>
                          <a:ea typeface="ＭＳ 明朝" panose="02020609040205080304" pitchFamily="17" charset="-128"/>
                        </a:rPr>
                        <a:t>評価できない</a:t>
                      </a:r>
                      <a:endParaRPr lang="ja-JP" altLang="en-US" sz="1600" dirty="0">
                        <a:latin typeface="ＭＳ 明朝" panose="02020609040205080304" pitchFamily="17" charset="-128"/>
                        <a:ea typeface="ＭＳ 明朝" panose="02020609040205080304" pitchFamily="17" charset="-128"/>
                      </a:endParaRPr>
                    </a:p>
                  </a:txBody>
                  <a:tcPr marL="72000" marR="34017" marT="9000" marB="10205"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3" name="楕円 22">
            <a:extLst>
              <a:ext uri="{FF2B5EF4-FFF2-40B4-BE49-F238E27FC236}">
                <a16:creationId xmlns:a16="http://schemas.microsoft.com/office/drawing/2014/main" id="{8C171CD8-64C7-40C8-BBB8-F616304A23E3}"/>
              </a:ext>
            </a:extLst>
          </p:cNvPr>
          <p:cNvSpPr/>
          <p:nvPr/>
        </p:nvSpPr>
        <p:spPr>
          <a:xfrm>
            <a:off x="919669" y="5729250"/>
            <a:ext cx="1008112" cy="30858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4" name="表 23">
            <a:extLst>
              <a:ext uri="{FF2B5EF4-FFF2-40B4-BE49-F238E27FC236}">
                <a16:creationId xmlns:a16="http://schemas.microsoft.com/office/drawing/2014/main" id="{0AEA9A73-4654-4EB2-AB35-082163093FD4}"/>
              </a:ext>
            </a:extLst>
          </p:cNvPr>
          <p:cNvGraphicFramePr>
            <a:graphicFrameLocks noGrp="1"/>
          </p:cNvGraphicFramePr>
          <p:nvPr>
            <p:extLst>
              <p:ext uri="{D42A27DB-BD31-4B8C-83A1-F6EECF244321}">
                <p14:modId xmlns:p14="http://schemas.microsoft.com/office/powerpoint/2010/main" val="2719939073"/>
              </p:ext>
            </p:extLst>
          </p:nvPr>
        </p:nvGraphicFramePr>
        <p:xfrm>
          <a:off x="2231975" y="5354741"/>
          <a:ext cx="4122096" cy="1366892"/>
        </p:xfrm>
        <a:graphic>
          <a:graphicData uri="http://schemas.openxmlformats.org/drawingml/2006/table">
            <a:tbl>
              <a:tblPr/>
              <a:tblGrid>
                <a:gridCol w="864096">
                  <a:extLst>
                    <a:ext uri="{9D8B030D-6E8A-4147-A177-3AD203B41FA5}">
                      <a16:colId xmlns:a16="http://schemas.microsoft.com/office/drawing/2014/main" val="20000"/>
                    </a:ext>
                  </a:extLst>
                </a:gridCol>
                <a:gridCol w="3258000">
                  <a:extLst>
                    <a:ext uri="{9D8B030D-6E8A-4147-A177-3AD203B41FA5}">
                      <a16:colId xmlns:a16="http://schemas.microsoft.com/office/drawing/2014/main" val="20002"/>
                    </a:ext>
                  </a:extLst>
                </a:gridCol>
              </a:tblGrid>
              <a:tr h="1230499">
                <a:tc>
                  <a:txBody>
                    <a:bodyPr/>
                    <a:lstStyle/>
                    <a:p>
                      <a:pPr algn="ctr" fontAlgn="ctr">
                        <a:spcBef>
                          <a:spcPts val="0"/>
                        </a:spcBef>
                        <a:spcAft>
                          <a:spcPts val="600"/>
                        </a:spcAft>
                      </a:pP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考察</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en-US" altLang="ja-JP" sz="12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1200" b="0" i="0" u="none" strike="noStrike" dirty="0">
                          <a:solidFill>
                            <a:srgbClr val="000000"/>
                          </a:solidFill>
                          <a:effectLst/>
                          <a:latin typeface="ＭＳ 明朝" panose="02020609040205080304" pitchFamily="17" charset="-128"/>
                          <a:ea typeface="ＭＳ 明朝" panose="02020609040205080304" pitchFamily="17" charset="-128"/>
                        </a:rPr>
                        <a:t>成功･未達要因</a:t>
                      </a:r>
                      <a:r>
                        <a:rPr lang="en-US" altLang="ja-JP" sz="12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2400"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ct val="120000"/>
                        </a:lnSpc>
                      </a:pP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東洋医学に基づいたストレッチ様の体操であるため、</a:t>
                      </a:r>
                      <a:r>
                        <a:rPr kumimoji="1" lang="en-US" altLang="ja-JP" sz="900" kern="1200" dirty="0">
                          <a:solidFill>
                            <a:schemeClr val="tx1"/>
                          </a:solidFill>
                          <a:latin typeface="ＭＳ 明朝" panose="02020609040205080304" pitchFamily="17" charset="-128"/>
                          <a:ea typeface="ＭＳ 明朝" panose="02020609040205080304" pitchFamily="17" charset="-128"/>
                          <a:cs typeface="+mn-cs"/>
                        </a:rPr>
                        <a:t>60</a:t>
                      </a: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a:t>
                      </a:r>
                      <a:r>
                        <a:rPr kumimoji="1" lang="en-US" altLang="ja-JP" sz="900" kern="1200" dirty="0">
                          <a:solidFill>
                            <a:schemeClr val="tx1"/>
                          </a:solidFill>
                          <a:latin typeface="ＭＳ 明朝" panose="02020609040205080304" pitchFamily="17" charset="-128"/>
                          <a:ea typeface="ＭＳ 明朝" panose="02020609040205080304" pitchFamily="17" charset="-128"/>
                          <a:cs typeface="+mn-cs"/>
                        </a:rPr>
                        <a:t>80</a:t>
                      </a: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代まで幅広い年齢の方が参加しやすく継続できていると考える。また、体操の前後</a:t>
                      </a:r>
                      <a:r>
                        <a:rPr kumimoji="1" lang="en-US" altLang="ja-JP" sz="900" kern="1200" dirty="0">
                          <a:solidFill>
                            <a:schemeClr val="tx1"/>
                          </a:solidFill>
                          <a:latin typeface="ＭＳ 明朝" panose="02020609040205080304" pitchFamily="17" charset="-128"/>
                          <a:ea typeface="ＭＳ 明朝" panose="02020609040205080304" pitchFamily="17" charset="-128"/>
                          <a:cs typeface="+mn-cs"/>
                        </a:rPr>
                        <a:t>1</a:t>
                      </a: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時間程度も会場を開放し、健康相談への対応及び、他者との交流の場となるような環境づくりをしている。</a:t>
                      </a:r>
                      <a:r>
                        <a:rPr kumimoji="1" lang="en-US" altLang="ja-JP" sz="900" kern="1200" dirty="0">
                          <a:solidFill>
                            <a:schemeClr val="tx1"/>
                          </a:solidFill>
                          <a:latin typeface="ＭＳ 明朝" panose="02020609040205080304" pitchFamily="17" charset="-128"/>
                          <a:ea typeface="ＭＳ 明朝" panose="02020609040205080304" pitchFamily="17" charset="-128"/>
                          <a:cs typeface="+mn-cs"/>
                        </a:rPr>
                        <a:t>R2</a:t>
                      </a: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年度は、コロナ感染症予防措置として、何度か開催を中止したが、参加延べ人数は例年より多い。外出控えで家に居る時間が多くなったことにより、運動の機会を求めて参加者が増加したのではないかと考える。</a:t>
                      </a:r>
                    </a:p>
                  </a:txBody>
                  <a:tcPr marL="36000" marR="36000" marT="36000" marB="36000">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25" name="表 24">
            <a:extLst>
              <a:ext uri="{FF2B5EF4-FFF2-40B4-BE49-F238E27FC236}">
                <a16:creationId xmlns:a16="http://schemas.microsoft.com/office/drawing/2014/main" id="{BCE27AD0-22EE-47C2-AB32-5478F17B5FA4}"/>
              </a:ext>
            </a:extLst>
          </p:cNvPr>
          <p:cNvGraphicFramePr>
            <a:graphicFrameLocks noGrp="1"/>
          </p:cNvGraphicFramePr>
          <p:nvPr>
            <p:extLst>
              <p:ext uri="{D42A27DB-BD31-4B8C-83A1-F6EECF244321}">
                <p14:modId xmlns:p14="http://schemas.microsoft.com/office/powerpoint/2010/main" val="127936298"/>
              </p:ext>
            </p:extLst>
          </p:nvPr>
        </p:nvGraphicFramePr>
        <p:xfrm>
          <a:off x="2231975" y="6799396"/>
          <a:ext cx="4122096" cy="987564"/>
        </p:xfrm>
        <a:graphic>
          <a:graphicData uri="http://schemas.openxmlformats.org/drawingml/2006/table">
            <a:tbl>
              <a:tblPr/>
              <a:tblGrid>
                <a:gridCol w="864096">
                  <a:extLst>
                    <a:ext uri="{9D8B030D-6E8A-4147-A177-3AD203B41FA5}">
                      <a16:colId xmlns:a16="http://schemas.microsoft.com/office/drawing/2014/main" val="20000"/>
                    </a:ext>
                  </a:extLst>
                </a:gridCol>
                <a:gridCol w="3258000">
                  <a:extLst>
                    <a:ext uri="{9D8B030D-6E8A-4147-A177-3AD203B41FA5}">
                      <a16:colId xmlns:a16="http://schemas.microsoft.com/office/drawing/2014/main" val="20002"/>
                    </a:ext>
                  </a:extLst>
                </a:gridCol>
              </a:tblGrid>
              <a:tr h="987564">
                <a:tc>
                  <a:txBody>
                    <a:bodyPr/>
                    <a:lstStyle/>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今後の</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方向性</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2400"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nSpc>
                          <a:spcPct val="120000"/>
                        </a:lnSpc>
                      </a:pPr>
                      <a:r>
                        <a:rPr lang="ja-JP" altLang="en-US" sz="900" dirty="0">
                          <a:latin typeface="ＭＳ 明朝" panose="02020609040205080304" pitchFamily="17" charset="-128"/>
                          <a:ea typeface="ＭＳ 明朝" panose="02020609040205080304" pitchFamily="17" charset="-128"/>
                        </a:rPr>
                        <a:t>今後もこれまで通りの体制・方法で実施していく。</a:t>
                      </a:r>
                    </a:p>
                  </a:txBody>
                  <a:tcPr marL="36000" marR="36000" marT="36000" marB="36000">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437107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noChangeAspect="1"/>
          </p:cNvSpPr>
          <p:nvPr/>
        </p:nvSpPr>
        <p:spPr>
          <a:xfrm>
            <a:off x="205270" y="360494"/>
            <a:ext cx="6238800" cy="319553"/>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ja-JP" altLang="en-US" sz="1400" b="1" u="sng" dirty="0">
                <a:latin typeface="ＭＳ 明朝" panose="02020609040205080304" pitchFamily="17" charset="-128"/>
                <a:ea typeface="ＭＳ 明朝" panose="02020609040205080304" pitchFamily="17" charset="-128"/>
                <a:cs typeface="+mj-cs"/>
              </a:rPr>
              <a:t>市町村健康づくり人材育成事業</a:t>
            </a:r>
            <a:endParaRPr lang="en-US" altLang="ja-JP" sz="1400" b="1" u="sng" dirty="0">
              <a:latin typeface="ＭＳ 明朝" panose="02020609040205080304" pitchFamily="17" charset="-128"/>
              <a:ea typeface="ＭＳ 明朝" panose="02020609040205080304" pitchFamily="17" charset="-128"/>
              <a:cs typeface="+mj-cs"/>
            </a:endParaRPr>
          </a:p>
        </p:txBody>
      </p:sp>
      <p:graphicFrame>
        <p:nvGraphicFramePr>
          <p:cNvPr id="13" name="表 12"/>
          <p:cNvGraphicFramePr>
            <a:graphicFrameLocks noGrp="1"/>
          </p:cNvGraphicFramePr>
          <p:nvPr>
            <p:extLst>
              <p:ext uri="{D42A27DB-BD31-4B8C-83A1-F6EECF244321}">
                <p14:modId xmlns:p14="http://schemas.microsoft.com/office/powerpoint/2010/main" val="355561425"/>
              </p:ext>
            </p:extLst>
          </p:nvPr>
        </p:nvGraphicFramePr>
        <p:xfrm>
          <a:off x="165100" y="3313852"/>
          <a:ext cx="6192000" cy="828000"/>
        </p:xfrm>
        <a:graphic>
          <a:graphicData uri="http://schemas.openxmlformats.org/drawingml/2006/table">
            <a:tbl>
              <a:tblPr/>
              <a:tblGrid>
                <a:gridCol w="648000">
                  <a:extLst>
                    <a:ext uri="{9D8B030D-6E8A-4147-A177-3AD203B41FA5}">
                      <a16:colId xmlns:a16="http://schemas.microsoft.com/office/drawing/2014/main" val="20000"/>
                    </a:ext>
                  </a:extLst>
                </a:gridCol>
                <a:gridCol w="792000">
                  <a:extLst>
                    <a:ext uri="{9D8B030D-6E8A-4147-A177-3AD203B41FA5}">
                      <a16:colId xmlns:a16="http://schemas.microsoft.com/office/drawing/2014/main" val="245322609"/>
                    </a:ext>
                  </a:extLst>
                </a:gridCol>
                <a:gridCol w="792000">
                  <a:extLst>
                    <a:ext uri="{9D8B030D-6E8A-4147-A177-3AD203B41FA5}">
                      <a16:colId xmlns:a16="http://schemas.microsoft.com/office/drawing/2014/main" val="20001"/>
                    </a:ext>
                  </a:extLst>
                </a:gridCol>
                <a:gridCol w="792000">
                  <a:extLst>
                    <a:ext uri="{9D8B030D-6E8A-4147-A177-3AD203B41FA5}">
                      <a16:colId xmlns:a16="http://schemas.microsoft.com/office/drawing/2014/main" val="20002"/>
                    </a:ext>
                  </a:extLst>
                </a:gridCol>
                <a:gridCol w="792000">
                  <a:extLst>
                    <a:ext uri="{9D8B030D-6E8A-4147-A177-3AD203B41FA5}">
                      <a16:colId xmlns:a16="http://schemas.microsoft.com/office/drawing/2014/main" val="20003"/>
                    </a:ext>
                  </a:extLst>
                </a:gridCol>
                <a:gridCol w="792000">
                  <a:extLst>
                    <a:ext uri="{9D8B030D-6E8A-4147-A177-3AD203B41FA5}">
                      <a16:colId xmlns:a16="http://schemas.microsoft.com/office/drawing/2014/main" val="881114496"/>
                    </a:ext>
                  </a:extLst>
                </a:gridCol>
                <a:gridCol w="792000">
                  <a:extLst>
                    <a:ext uri="{9D8B030D-6E8A-4147-A177-3AD203B41FA5}">
                      <a16:colId xmlns:a16="http://schemas.microsoft.com/office/drawing/2014/main" val="378542291"/>
                    </a:ext>
                  </a:extLst>
                </a:gridCol>
                <a:gridCol w="792000">
                  <a:extLst>
                    <a:ext uri="{9D8B030D-6E8A-4147-A177-3AD203B41FA5}">
                      <a16:colId xmlns:a16="http://schemas.microsoft.com/office/drawing/2014/main" val="1290694854"/>
                    </a:ext>
                  </a:extLst>
                </a:gridCol>
              </a:tblGrid>
              <a:tr h="324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marL="0" marR="0" lvl="0" indent="0" algn="ctr" defTabSz="914400" rtl="0" eaLnBrk="1" fontAlgn="ctr" latinLnBrk="0" hangingPunct="1">
                        <a:lnSpc>
                          <a:spcPct val="8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計画策定時点</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80000"/>
                        </a:lnSpc>
                        <a:spcBef>
                          <a:spcPts val="0"/>
                        </a:spcBef>
                        <a:spcAft>
                          <a:spcPts val="0"/>
                        </a:spcAft>
                        <a:buClrTx/>
                        <a:buSzTx/>
                        <a:buFontTx/>
                        <a:buNone/>
                        <a:tabLst/>
                        <a:defRPr/>
                      </a:pPr>
                      <a:r>
                        <a:rPr lang="en-US" altLang="ja-JP" sz="850" b="0" i="0" u="none" strike="noStrike" dirty="0">
                          <a:solidFill>
                            <a:srgbClr val="000000"/>
                          </a:solidFill>
                          <a:effectLst/>
                          <a:latin typeface="ＭＳ 明朝" panose="02020609040205080304" pitchFamily="17" charset="-128"/>
                          <a:ea typeface="ＭＳ 明朝" panose="02020609040205080304" pitchFamily="17" charset="-128"/>
                        </a:rPr>
                        <a:t>2016</a:t>
                      </a:r>
                      <a:r>
                        <a:rPr lang="ja-JP" altLang="en-US" sz="850" b="0" i="0" u="none" strike="noStrike" dirty="0">
                          <a:solidFill>
                            <a:srgbClr val="000000"/>
                          </a:solidFill>
                          <a:effectLst/>
                          <a:latin typeface="ＭＳ 明朝" panose="02020609040205080304" pitchFamily="17" charset="-128"/>
                          <a:ea typeface="ＭＳ 明朝" panose="02020609040205080304" pitchFamily="17" charset="-128"/>
                        </a:rPr>
                        <a:t>年度</a:t>
                      </a:r>
                      <a:r>
                        <a:rPr lang="en-US" altLang="ja-JP" sz="850" b="0" i="0" u="none" strike="noStrike" dirty="0">
                          <a:solidFill>
                            <a:srgbClr val="000000"/>
                          </a:solidFill>
                          <a:effectLst/>
                          <a:latin typeface="ＭＳ 明朝" panose="02020609040205080304" pitchFamily="17" charset="-128"/>
                          <a:ea typeface="ＭＳ 明朝" panose="02020609040205080304" pitchFamily="17" charset="-128"/>
                        </a:rPr>
                        <a:t>(H28)</a:t>
                      </a:r>
                    </a:p>
                  </a:txBody>
                  <a:tcPr marL="18000" marR="18000" marT="9000" marB="1020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2018</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(H30)</a:t>
                      </a:r>
                    </a:p>
                  </a:txBody>
                  <a:tcPr marL="34017" marR="34017" marT="9000" marB="10205"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2019</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(H31)</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(R2)</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2021</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(R3)</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2023</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(R5)</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0000"/>
                  </a:ext>
                </a:extLst>
              </a:tr>
              <a:tr h="252000">
                <a:tc>
                  <a:txBody>
                    <a:bodyPr/>
                    <a:lstStyle/>
                    <a:p>
                      <a:pPr algn="l" fontAlgn="ct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目標値</a:t>
                      </a:r>
                      <a:r>
                        <a:rPr lang="en-US" altLang="zh-TW" sz="900" b="0" i="0" u="none" strike="noStrike" dirty="0">
                          <a:solidFill>
                            <a:schemeClr val="tx1"/>
                          </a:solidFill>
                          <a:effectLst/>
                          <a:latin typeface="ＭＳ 明朝" panose="02020609040205080304" pitchFamily="17" charset="-128"/>
                          <a:ea typeface="ＭＳ 明朝" panose="02020609040205080304" pitchFamily="17" charset="-128"/>
                        </a:rPr>
                        <a:t> </a:t>
                      </a:r>
                      <a:endParaRPr lang="zh-TW"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solidFill>
                      <a:srgbClr val="B7DEE8"/>
                    </a:solidFill>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solidFill>
                        <a:schemeClr val="tx1"/>
                      </a:solidFill>
                      <a:prstDash val="solid"/>
                      <a:round/>
                      <a:headEnd type="none" w="med" len="med"/>
                      <a:tailEnd type="none" w="med" len="med"/>
                    </a:lnBlToTr>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年間</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50</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人</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年間</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50</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人</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年間</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50</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人</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年間</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50</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人</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年間</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50</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人</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年間</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50</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人</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extLst>
                  <a:ext uri="{0D108BD9-81ED-4DB2-BD59-A6C34878D82A}">
                    <a16:rowId xmlns:a16="http://schemas.microsoft.com/office/drawing/2014/main" val="49318003"/>
                  </a:ext>
                </a:extLst>
              </a:tr>
              <a:tr h="252000">
                <a:tc>
                  <a:txBody>
                    <a:bodyPr/>
                    <a:lstStyle/>
                    <a:p>
                      <a:pPr algn="l" fontAlgn="ct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達成状況</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solidFill>
                      <a:srgbClr val="B7DEE8"/>
                    </a:solidFill>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solidFill>
                        <a:schemeClr val="tx1"/>
                      </a:solid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103</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人</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45</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人</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35</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人</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22</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人</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52</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人</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人</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extLst>
                  <a:ext uri="{0D108BD9-81ED-4DB2-BD59-A6C34878D82A}">
                    <a16:rowId xmlns:a16="http://schemas.microsoft.com/office/drawing/2014/main" val="10001"/>
                  </a:ext>
                </a:extLst>
              </a:tr>
            </a:tbl>
          </a:graphicData>
        </a:graphic>
      </p:graphicFrame>
      <p:sp>
        <p:nvSpPr>
          <p:cNvPr id="2" name="スライド番号プレースホルダー 1">
            <a:extLst>
              <a:ext uri="{FF2B5EF4-FFF2-40B4-BE49-F238E27FC236}">
                <a16:creationId xmlns:a16="http://schemas.microsoft.com/office/drawing/2014/main" id="{87CEEF89-609E-DE00-B30B-C058CA8AB2BD}"/>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41</a:t>
            </a:fld>
            <a:endParaRPr lang="ja-JP" altLang="en-US" dirty="0">
              <a:latin typeface="ＭＳ 明朝" panose="02020609040205080304" pitchFamily="17" charset="-128"/>
              <a:ea typeface="ＭＳ 明朝" panose="02020609040205080304" pitchFamily="17" charset="-128"/>
            </a:endParaRPr>
          </a:p>
        </p:txBody>
      </p:sp>
      <p:graphicFrame>
        <p:nvGraphicFramePr>
          <p:cNvPr id="3" name="表 3">
            <a:extLst>
              <a:ext uri="{FF2B5EF4-FFF2-40B4-BE49-F238E27FC236}">
                <a16:creationId xmlns:a16="http://schemas.microsoft.com/office/drawing/2014/main" id="{EA1E015D-EEC1-5F4A-7344-EE118E30072F}"/>
              </a:ext>
            </a:extLst>
          </p:cNvPr>
          <p:cNvGraphicFramePr>
            <a:graphicFrameLocks noGrp="1"/>
          </p:cNvGraphicFramePr>
          <p:nvPr>
            <p:extLst>
              <p:ext uri="{D42A27DB-BD31-4B8C-83A1-F6EECF244321}">
                <p14:modId xmlns:p14="http://schemas.microsoft.com/office/powerpoint/2010/main" val="928551382"/>
              </p:ext>
            </p:extLst>
          </p:nvPr>
        </p:nvGraphicFramePr>
        <p:xfrm>
          <a:off x="165100" y="1077898"/>
          <a:ext cx="6190573" cy="1504560"/>
        </p:xfrm>
        <a:graphic>
          <a:graphicData uri="http://schemas.openxmlformats.org/drawingml/2006/table">
            <a:tbl>
              <a:tblPr firstRow="1" bandRow="1">
                <a:tableStyleId>{5C22544A-7EE6-4342-B048-85BDC9FD1C3A}</a:tableStyleId>
              </a:tblPr>
              <a:tblGrid>
                <a:gridCol w="1150573">
                  <a:extLst>
                    <a:ext uri="{9D8B030D-6E8A-4147-A177-3AD203B41FA5}">
                      <a16:colId xmlns:a16="http://schemas.microsoft.com/office/drawing/2014/main" val="1478241689"/>
                    </a:ext>
                  </a:extLst>
                </a:gridCol>
                <a:gridCol w="5040000">
                  <a:extLst>
                    <a:ext uri="{9D8B030D-6E8A-4147-A177-3AD203B41FA5}">
                      <a16:colId xmlns:a16="http://schemas.microsoft.com/office/drawing/2014/main" val="70025591"/>
                    </a:ext>
                  </a:extLst>
                </a:gridCol>
              </a:tblGrid>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事業目的</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当市の健康課題の解決に向けて、行政と共に歩む健康づくりの担い手を育成する</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3851816"/>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対象者</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健康推進員</a:t>
                      </a:r>
                      <a:endParaRPr kumimoji="1" lang="en-US" altLang="ja-JP" sz="105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2065039"/>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事業実施年度</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平成</a:t>
                      </a:r>
                      <a:r>
                        <a:rPr kumimoji="1" lang="en-US" altLang="ja-JP" sz="1050" b="0" dirty="0">
                          <a:solidFill>
                            <a:schemeClr val="tx1"/>
                          </a:solidFill>
                          <a:latin typeface="ＭＳ 明朝" panose="02020609040205080304" pitchFamily="17" charset="-128"/>
                          <a:ea typeface="ＭＳ 明朝" panose="02020609040205080304" pitchFamily="17" charset="-128"/>
                        </a:rPr>
                        <a:t>30</a:t>
                      </a:r>
                      <a:r>
                        <a:rPr kumimoji="1" lang="ja-JP" altLang="en-US" sz="1050" b="0" dirty="0">
                          <a:solidFill>
                            <a:schemeClr val="tx1"/>
                          </a:solidFill>
                          <a:latin typeface="ＭＳ 明朝" panose="02020609040205080304" pitchFamily="17" charset="-128"/>
                          <a:ea typeface="ＭＳ 明朝" panose="02020609040205080304" pitchFamily="17" charset="-128"/>
                        </a:rPr>
                        <a:t>年度～令和</a:t>
                      </a:r>
                      <a:r>
                        <a:rPr kumimoji="1" lang="en-US" altLang="ja-JP" sz="1050" b="0" dirty="0">
                          <a:solidFill>
                            <a:schemeClr val="tx1"/>
                          </a:solidFill>
                          <a:latin typeface="ＭＳ 明朝" panose="02020609040205080304" pitchFamily="17" charset="-128"/>
                          <a:ea typeface="ＭＳ 明朝" panose="02020609040205080304" pitchFamily="17" charset="-128"/>
                        </a:rPr>
                        <a:t>5</a:t>
                      </a:r>
                      <a:r>
                        <a:rPr kumimoji="1" lang="ja-JP" altLang="en-US" sz="1050" b="0" dirty="0">
                          <a:solidFill>
                            <a:schemeClr val="tx1"/>
                          </a:solidFill>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7412915"/>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実施内容</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marL="0" indent="0" defTabSz="864017" fontAlgn="ctr">
                        <a:defRPr/>
                      </a:pPr>
                      <a:r>
                        <a:rPr lang="ja-JP" altLang="en-US" sz="1050" b="0" dirty="0">
                          <a:solidFill>
                            <a:schemeClr val="tx1"/>
                          </a:solidFill>
                          <a:latin typeface="ＭＳ 明朝" panose="02020609040205080304" pitchFamily="17" charset="-128"/>
                          <a:ea typeface="ＭＳ 明朝" panose="02020609040205080304" pitchFamily="17" charset="-128"/>
                        </a:rPr>
                        <a:t>当市の健康課題に適した内容を単年ごとに設定し、行政と共に歩む健康づくりの担い手を</a:t>
                      </a:r>
                      <a:r>
                        <a:rPr lang="en-US" altLang="ja-JP" sz="1050" b="0" dirty="0">
                          <a:solidFill>
                            <a:schemeClr val="tx1"/>
                          </a:solidFill>
                          <a:latin typeface="ＭＳ 明朝" panose="02020609040205080304" pitchFamily="17" charset="-128"/>
                          <a:ea typeface="ＭＳ 明朝" panose="02020609040205080304" pitchFamily="17" charset="-128"/>
                        </a:rPr>
                        <a:t>1</a:t>
                      </a:r>
                      <a:r>
                        <a:rPr lang="ja-JP" altLang="en-US" sz="1050" b="0" dirty="0">
                          <a:solidFill>
                            <a:schemeClr val="tx1"/>
                          </a:solidFill>
                          <a:latin typeface="ＭＳ 明朝" panose="02020609040205080304" pitchFamily="17" charset="-128"/>
                          <a:ea typeface="ＭＳ 明朝" panose="02020609040205080304" pitchFamily="17" charset="-128"/>
                        </a:rPr>
                        <a:t>年に</a:t>
                      </a:r>
                      <a:r>
                        <a:rPr lang="en-US" altLang="ja-JP" sz="1050" b="0" dirty="0">
                          <a:solidFill>
                            <a:schemeClr val="tx1"/>
                          </a:solidFill>
                          <a:latin typeface="ＭＳ 明朝" panose="02020609040205080304" pitchFamily="17" charset="-128"/>
                          <a:ea typeface="ＭＳ 明朝" panose="02020609040205080304" pitchFamily="17" charset="-128"/>
                        </a:rPr>
                        <a:t>50</a:t>
                      </a:r>
                      <a:r>
                        <a:rPr lang="ja-JP" altLang="en-US" sz="1050" b="0" dirty="0">
                          <a:solidFill>
                            <a:schemeClr val="tx1"/>
                          </a:solidFill>
                          <a:latin typeface="ＭＳ 明朝" panose="02020609040205080304" pitchFamily="17" charset="-128"/>
                          <a:ea typeface="ＭＳ 明朝" panose="02020609040205080304" pitchFamily="17" charset="-128"/>
                        </a:rPr>
                        <a:t>人、</a:t>
                      </a:r>
                      <a:r>
                        <a:rPr lang="en-US" altLang="ja-JP" sz="1050" b="0" dirty="0">
                          <a:solidFill>
                            <a:schemeClr val="tx1"/>
                          </a:solidFill>
                          <a:latin typeface="ＭＳ 明朝" panose="02020609040205080304" pitchFamily="17" charset="-128"/>
                          <a:ea typeface="ＭＳ 明朝" panose="02020609040205080304" pitchFamily="17" charset="-128"/>
                        </a:rPr>
                        <a:t>10</a:t>
                      </a:r>
                      <a:r>
                        <a:rPr lang="ja-JP" altLang="en-US" sz="1050" b="0" dirty="0">
                          <a:solidFill>
                            <a:schemeClr val="tx1"/>
                          </a:solidFill>
                          <a:latin typeface="ＭＳ 明朝" panose="02020609040205080304" pitchFamily="17" charset="-128"/>
                          <a:ea typeface="ＭＳ 明朝" panose="02020609040205080304" pitchFamily="17" charset="-128"/>
                        </a:rPr>
                        <a:t>年間で</a:t>
                      </a:r>
                      <a:r>
                        <a:rPr lang="en-US" altLang="ja-JP" sz="1050" b="0" dirty="0">
                          <a:solidFill>
                            <a:schemeClr val="tx1"/>
                          </a:solidFill>
                          <a:latin typeface="ＭＳ 明朝" panose="02020609040205080304" pitchFamily="17" charset="-128"/>
                          <a:ea typeface="ＭＳ 明朝" panose="02020609040205080304" pitchFamily="17" charset="-128"/>
                        </a:rPr>
                        <a:t>500</a:t>
                      </a:r>
                      <a:r>
                        <a:rPr lang="ja-JP" altLang="en-US" sz="1050" b="0" dirty="0">
                          <a:solidFill>
                            <a:schemeClr val="tx1"/>
                          </a:solidFill>
                          <a:latin typeface="ＭＳ 明朝" panose="02020609040205080304" pitchFamily="17" charset="-128"/>
                          <a:ea typeface="ＭＳ 明朝" panose="02020609040205080304" pitchFamily="17" charset="-128"/>
                        </a:rPr>
                        <a:t>人育成する</a:t>
                      </a:r>
                      <a:endParaRPr lang="en-US" altLang="ja-JP" sz="105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6961231"/>
                  </a:ext>
                </a:extLst>
              </a:tr>
            </a:tbl>
          </a:graphicData>
        </a:graphic>
      </p:graphicFrame>
      <p:graphicFrame>
        <p:nvGraphicFramePr>
          <p:cNvPr id="4" name="表 3">
            <a:extLst>
              <a:ext uri="{FF2B5EF4-FFF2-40B4-BE49-F238E27FC236}">
                <a16:creationId xmlns:a16="http://schemas.microsoft.com/office/drawing/2014/main" id="{A3726B2A-D595-68A3-1AEC-04977B06C398}"/>
              </a:ext>
            </a:extLst>
          </p:cNvPr>
          <p:cNvGraphicFramePr>
            <a:graphicFrameLocks noGrp="1"/>
          </p:cNvGraphicFramePr>
          <p:nvPr>
            <p:extLst>
              <p:ext uri="{D42A27DB-BD31-4B8C-83A1-F6EECF244321}">
                <p14:modId xmlns:p14="http://schemas.microsoft.com/office/powerpoint/2010/main" val="1749994911"/>
              </p:ext>
            </p:extLst>
          </p:nvPr>
        </p:nvGraphicFramePr>
        <p:xfrm>
          <a:off x="165100" y="4627849"/>
          <a:ext cx="6192000" cy="546641"/>
        </p:xfrm>
        <a:graphic>
          <a:graphicData uri="http://schemas.openxmlformats.org/drawingml/2006/table">
            <a:tbl>
              <a:tblPr firstRow="1" bandRow="1">
                <a:tableStyleId>{5C22544A-7EE6-4342-B048-85BDC9FD1C3A}</a:tableStyleId>
              </a:tblPr>
              <a:tblGrid>
                <a:gridCol w="6192000">
                  <a:extLst>
                    <a:ext uri="{9D8B030D-6E8A-4147-A177-3AD203B41FA5}">
                      <a16:colId xmlns:a16="http://schemas.microsoft.com/office/drawing/2014/main" val="1478241689"/>
                    </a:ext>
                  </a:extLst>
                </a:gridCol>
              </a:tblGrid>
              <a:tr h="546641">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900" b="0" dirty="0">
                          <a:solidFill>
                            <a:schemeClr val="tx1"/>
                          </a:solidFill>
                          <a:latin typeface="ＭＳ 明朝" panose="02020609040205080304" pitchFamily="17" charset="-128"/>
                          <a:ea typeface="ＭＳ 明朝" panose="02020609040205080304" pitchFamily="17" charset="-128"/>
                        </a:rPr>
                        <a:t>コロナ禍の年度を差し引いて、令和４年度目標を達成したことを評価する。</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3851816"/>
                  </a:ext>
                </a:extLst>
              </a:tr>
            </a:tbl>
          </a:graphicData>
        </a:graphic>
      </p:graphicFrame>
      <p:sp>
        <p:nvSpPr>
          <p:cNvPr id="5" name="Rectangle 5">
            <a:extLst>
              <a:ext uri="{FF2B5EF4-FFF2-40B4-BE49-F238E27FC236}">
                <a16:creationId xmlns:a16="http://schemas.microsoft.com/office/drawing/2014/main" id="{701A2E98-895A-8807-45D1-A3EA763D0268}"/>
              </a:ext>
            </a:extLst>
          </p:cNvPr>
          <p:cNvSpPr>
            <a:spLocks noChangeAspect="1" noChangeArrowheads="1"/>
          </p:cNvSpPr>
          <p:nvPr/>
        </p:nvSpPr>
        <p:spPr bwMode="auto">
          <a:xfrm>
            <a:off x="170434" y="4355938"/>
            <a:ext cx="5783475" cy="271912"/>
          </a:xfrm>
          <a:prstGeom prst="rect">
            <a:avLst/>
          </a:prstGeom>
          <a:noFill/>
          <a:ln w="9525">
            <a:noFill/>
            <a:miter lim="800000"/>
            <a:headEnd/>
            <a:tailEnd/>
          </a:ln>
          <a:effectLst/>
        </p:spPr>
        <p:txBody>
          <a:bodyPr vert="horz" wrap="square" lIns="0" tIns="43201" rIns="86402" bIns="43201" numCol="1" anchor="ctr" anchorCtr="0" compatLnSpc="1">
            <a:prstTxWarp prst="textNoShape">
              <a:avLst/>
            </a:prstTxWarp>
            <a:spAutoFit/>
          </a:bodyPr>
          <a:lstStyle/>
          <a:p>
            <a:pPr lvl="0" fontAlgn="base">
              <a:spcBef>
                <a:spcPct val="0"/>
              </a:spcBef>
              <a:spcAft>
                <a:spcPct val="0"/>
              </a:spcAft>
            </a:pP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ストラクチャー、プロセスによる評価</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8" name="タイトル 1">
            <a:extLst>
              <a:ext uri="{FF2B5EF4-FFF2-40B4-BE49-F238E27FC236}">
                <a16:creationId xmlns:a16="http://schemas.microsoft.com/office/drawing/2014/main" id="{669E03A9-6FC2-44C6-AF4B-32377C2A5622}"/>
              </a:ext>
            </a:extLst>
          </p:cNvPr>
          <p:cNvSpPr txBox="1">
            <a:spLocks noChangeAspect="1"/>
          </p:cNvSpPr>
          <p:nvPr/>
        </p:nvSpPr>
        <p:spPr>
          <a:xfrm>
            <a:off x="165100" y="3036629"/>
            <a:ext cx="6238800" cy="261461"/>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ja-JP" altLang="en-US" sz="1050" dirty="0">
                <a:latin typeface="ＭＳ 明朝" panose="02020609040205080304" pitchFamily="17" charset="-128"/>
                <a:ea typeface="ＭＳ 明朝" panose="02020609040205080304" pitchFamily="17" charset="-128"/>
                <a:cs typeface="+mj-cs"/>
              </a:rPr>
              <a:t>人材の育成</a:t>
            </a:r>
            <a:endParaRPr lang="en-US" altLang="ja-JP" sz="1050" dirty="0">
              <a:latin typeface="ＭＳ 明朝" panose="02020609040205080304" pitchFamily="17" charset="-128"/>
              <a:ea typeface="ＭＳ 明朝" panose="02020609040205080304" pitchFamily="17" charset="-128"/>
              <a:cs typeface="+mj-cs"/>
            </a:endParaRPr>
          </a:p>
        </p:txBody>
      </p:sp>
      <p:sp>
        <p:nvSpPr>
          <p:cNvPr id="11" name="Rectangle 5">
            <a:extLst>
              <a:ext uri="{FF2B5EF4-FFF2-40B4-BE49-F238E27FC236}">
                <a16:creationId xmlns:a16="http://schemas.microsoft.com/office/drawing/2014/main" id="{D48B56B7-6363-90DB-F8F6-6C126097F7F0}"/>
              </a:ext>
            </a:extLst>
          </p:cNvPr>
          <p:cNvSpPr>
            <a:spLocks noChangeAspect="1" noChangeArrowheads="1"/>
          </p:cNvSpPr>
          <p:nvPr/>
        </p:nvSpPr>
        <p:spPr bwMode="auto">
          <a:xfrm>
            <a:off x="170434" y="2768263"/>
            <a:ext cx="5783475" cy="271912"/>
          </a:xfrm>
          <a:prstGeom prst="rect">
            <a:avLst/>
          </a:prstGeom>
          <a:noFill/>
          <a:ln w="9525">
            <a:noFill/>
            <a:miter lim="800000"/>
            <a:headEnd/>
            <a:tailEnd/>
          </a:ln>
          <a:effectLst/>
        </p:spPr>
        <p:txBody>
          <a:bodyPr vert="horz" wrap="square" lIns="0" tIns="43201" rIns="86402" bIns="43201" numCol="1" anchor="ctr" anchorCtr="0" compatLnSpc="1">
            <a:prstTxWarp prst="textNoShape">
              <a:avLst/>
            </a:prstTxWarp>
            <a:spAutoFit/>
          </a:bodyPr>
          <a:lstStyle/>
          <a:p>
            <a:pPr lvl="0" fontAlgn="base">
              <a:spcBef>
                <a:spcPct val="0"/>
              </a:spcBef>
              <a:spcAft>
                <a:spcPct val="0"/>
              </a:spcAft>
            </a:pP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アウトプット･アウトカム評価</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12" name="正方形/長方形 11">
            <a:extLst>
              <a:ext uri="{FF2B5EF4-FFF2-40B4-BE49-F238E27FC236}">
                <a16:creationId xmlns:a16="http://schemas.microsoft.com/office/drawing/2014/main" id="{FA25D0E6-4A84-5F49-E62E-91C93E2EFD19}"/>
              </a:ext>
            </a:extLst>
          </p:cNvPr>
          <p:cNvSpPr/>
          <p:nvPr/>
        </p:nvSpPr>
        <p:spPr>
          <a:xfrm>
            <a:off x="3240087" y="4355937"/>
            <a:ext cx="3110904" cy="28157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lnSpc>
                <a:spcPct val="125000"/>
              </a:lnSpc>
            </a:pPr>
            <a:r>
              <a:rPr kumimoji="1" lang="ja-JP" altLang="en-US" sz="800" dirty="0">
                <a:solidFill>
                  <a:schemeClr val="tx1"/>
                </a:solidFill>
                <a:latin typeface="ＭＳ 明朝" panose="02020609040205080304" pitchFamily="17" charset="-128"/>
                <a:ea typeface="ＭＳ 明朝" panose="02020609040205080304" pitchFamily="17" charset="-128"/>
              </a:rPr>
              <a:t>ストラクチャー</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実施</a:t>
            </a:r>
            <a:r>
              <a:rPr kumimoji="1" lang="ja-JP" altLang="en-US" sz="800" dirty="0">
                <a:solidFill>
                  <a:schemeClr val="tx1"/>
                </a:solidFill>
                <a:latin typeface="ＭＳ 明朝" panose="02020609040205080304" pitchFamily="17" charset="-128"/>
                <a:ea typeface="ＭＳ 明朝" panose="02020609040205080304" pitchFamily="17" charset="-128"/>
              </a:rPr>
              <a:t>体制を評価 </a:t>
            </a:r>
            <a:r>
              <a:rPr lang="en-US" altLang="ja-JP" sz="800" dirty="0">
                <a:solidFill>
                  <a:schemeClr val="tx1"/>
                </a:solidFill>
                <a:latin typeface="ＭＳ 明朝" panose="02020609040205080304" pitchFamily="17" charset="-128"/>
                <a:ea typeface="ＭＳ 明朝" panose="02020609040205080304" pitchFamily="17" charset="-128"/>
              </a:rPr>
              <a:t>/ </a:t>
            </a:r>
            <a:r>
              <a:rPr lang="ja-JP" altLang="en-US" sz="800" dirty="0">
                <a:solidFill>
                  <a:schemeClr val="tx1"/>
                </a:solidFill>
                <a:latin typeface="ＭＳ 明朝" panose="02020609040205080304" pitchFamily="17" charset="-128"/>
                <a:ea typeface="ＭＳ 明朝" panose="02020609040205080304" pitchFamily="17" charset="-128"/>
              </a:rPr>
              <a:t>プロセス</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実施方法を評価</a:t>
            </a:r>
            <a:endParaRPr lang="en-US" altLang="ja-JP" sz="800" dirty="0">
              <a:solidFill>
                <a:schemeClr val="tx1"/>
              </a:solidFill>
              <a:latin typeface="ＭＳ 明朝" panose="02020609040205080304" pitchFamily="17" charset="-128"/>
              <a:ea typeface="ＭＳ 明朝" panose="02020609040205080304" pitchFamily="17" charset="-128"/>
            </a:endParaRPr>
          </a:p>
        </p:txBody>
      </p:sp>
      <p:graphicFrame>
        <p:nvGraphicFramePr>
          <p:cNvPr id="21" name="表 20">
            <a:extLst>
              <a:ext uri="{FF2B5EF4-FFF2-40B4-BE49-F238E27FC236}">
                <a16:creationId xmlns:a16="http://schemas.microsoft.com/office/drawing/2014/main" id="{C9E3909E-7581-4C03-96AF-201F29D4290A}"/>
              </a:ext>
            </a:extLst>
          </p:cNvPr>
          <p:cNvGraphicFramePr>
            <a:graphicFrameLocks noGrp="1"/>
          </p:cNvGraphicFramePr>
          <p:nvPr>
            <p:extLst>
              <p:ext uri="{D42A27DB-BD31-4B8C-83A1-F6EECF244321}">
                <p14:modId xmlns:p14="http://schemas.microsoft.com/office/powerpoint/2010/main" val="3003759338"/>
              </p:ext>
            </p:extLst>
          </p:nvPr>
        </p:nvGraphicFramePr>
        <p:xfrm>
          <a:off x="165100" y="5267302"/>
          <a:ext cx="1978659" cy="2257026"/>
        </p:xfrm>
        <a:graphic>
          <a:graphicData uri="http://schemas.openxmlformats.org/drawingml/2006/table">
            <a:tbl>
              <a:tblPr/>
              <a:tblGrid>
                <a:gridCol w="684000">
                  <a:extLst>
                    <a:ext uri="{9D8B030D-6E8A-4147-A177-3AD203B41FA5}">
                      <a16:colId xmlns:a16="http://schemas.microsoft.com/office/drawing/2014/main" val="20000"/>
                    </a:ext>
                  </a:extLst>
                </a:gridCol>
                <a:gridCol w="1294659">
                  <a:extLst>
                    <a:ext uri="{9D8B030D-6E8A-4147-A177-3AD203B41FA5}">
                      <a16:colId xmlns:a16="http://schemas.microsoft.com/office/drawing/2014/main" val="20002"/>
                    </a:ext>
                  </a:extLst>
                </a:gridCol>
              </a:tblGrid>
              <a:tr h="2257026">
                <a:tc>
                  <a:txBody>
                    <a:bodyPr/>
                    <a:lstStyle/>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事業全体</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の評価</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nSpc>
                          <a:spcPct val="200000"/>
                        </a:lnSpc>
                      </a:pPr>
                      <a:r>
                        <a:rPr kumimoji="0" lang="en-US" altLang="ja-JP" sz="1200" kern="0" dirty="0">
                          <a:latin typeface="ＭＳ 明朝" panose="02020609040205080304" pitchFamily="17" charset="-128"/>
                          <a:ea typeface="ＭＳ 明朝" panose="02020609040205080304" pitchFamily="17" charset="-128"/>
                        </a:rPr>
                        <a:t>5</a:t>
                      </a:r>
                      <a:r>
                        <a:rPr kumimoji="0" lang="ja-JP" altLang="en-US" sz="1200" kern="0" dirty="0">
                          <a:latin typeface="ＭＳ 明朝" panose="02020609040205080304" pitchFamily="17" charset="-128"/>
                          <a:ea typeface="ＭＳ 明朝" panose="02020609040205080304" pitchFamily="17" charset="-128"/>
                        </a:rPr>
                        <a:t>：目標達成</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4:</a:t>
                      </a:r>
                      <a:r>
                        <a:rPr kumimoji="0" lang="ja-JP" altLang="en-US" sz="1200" kern="0" dirty="0">
                          <a:latin typeface="ＭＳ 明朝" panose="02020609040205080304" pitchFamily="17" charset="-128"/>
                          <a:ea typeface="ＭＳ 明朝" panose="02020609040205080304" pitchFamily="17" charset="-128"/>
                        </a:rPr>
                        <a:t>改善している</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3:</a:t>
                      </a:r>
                      <a:r>
                        <a:rPr kumimoji="0" lang="ja-JP" altLang="en-US" sz="1200" kern="0" dirty="0">
                          <a:latin typeface="ＭＳ 明朝" panose="02020609040205080304" pitchFamily="17" charset="-128"/>
                          <a:ea typeface="ＭＳ 明朝" panose="02020609040205080304" pitchFamily="17" charset="-128"/>
                        </a:rPr>
                        <a:t>横ばい</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2:</a:t>
                      </a:r>
                      <a:r>
                        <a:rPr kumimoji="0" lang="ja-JP" altLang="en-US" sz="1200" kern="0" dirty="0">
                          <a:latin typeface="ＭＳ 明朝" panose="02020609040205080304" pitchFamily="17" charset="-128"/>
                          <a:ea typeface="ＭＳ 明朝" panose="02020609040205080304" pitchFamily="17" charset="-128"/>
                        </a:rPr>
                        <a:t>悪化している</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1:</a:t>
                      </a:r>
                      <a:r>
                        <a:rPr kumimoji="0" lang="ja-JP" altLang="en-US" sz="1200" kern="0" dirty="0">
                          <a:latin typeface="ＭＳ 明朝" panose="02020609040205080304" pitchFamily="17" charset="-128"/>
                          <a:ea typeface="ＭＳ 明朝" panose="02020609040205080304" pitchFamily="17" charset="-128"/>
                        </a:rPr>
                        <a:t>評価できない</a:t>
                      </a:r>
                      <a:endParaRPr lang="ja-JP" altLang="en-US" sz="1600" dirty="0">
                        <a:latin typeface="ＭＳ 明朝" panose="02020609040205080304" pitchFamily="17" charset="-128"/>
                        <a:ea typeface="ＭＳ 明朝" panose="02020609040205080304" pitchFamily="17" charset="-128"/>
                      </a:endParaRPr>
                    </a:p>
                  </a:txBody>
                  <a:tcPr marL="72000" marR="34017" marT="9000" marB="10205"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3" name="楕円 22">
            <a:extLst>
              <a:ext uri="{FF2B5EF4-FFF2-40B4-BE49-F238E27FC236}">
                <a16:creationId xmlns:a16="http://schemas.microsoft.com/office/drawing/2014/main" id="{8C171CD8-64C7-40C8-BBB8-F616304A23E3}"/>
              </a:ext>
            </a:extLst>
          </p:cNvPr>
          <p:cNvSpPr/>
          <p:nvPr/>
        </p:nvSpPr>
        <p:spPr>
          <a:xfrm>
            <a:off x="903199" y="5600660"/>
            <a:ext cx="1008112" cy="30858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4" name="表 23">
            <a:extLst>
              <a:ext uri="{FF2B5EF4-FFF2-40B4-BE49-F238E27FC236}">
                <a16:creationId xmlns:a16="http://schemas.microsoft.com/office/drawing/2014/main" id="{0AEA9A73-4654-4EB2-AB35-082163093FD4}"/>
              </a:ext>
            </a:extLst>
          </p:cNvPr>
          <p:cNvGraphicFramePr>
            <a:graphicFrameLocks noGrp="1"/>
          </p:cNvGraphicFramePr>
          <p:nvPr>
            <p:extLst>
              <p:ext uri="{D42A27DB-BD31-4B8C-83A1-F6EECF244321}">
                <p14:modId xmlns:p14="http://schemas.microsoft.com/office/powerpoint/2010/main" val="3841677967"/>
              </p:ext>
            </p:extLst>
          </p:nvPr>
        </p:nvGraphicFramePr>
        <p:xfrm>
          <a:off x="2231975" y="5267301"/>
          <a:ext cx="4122096" cy="1211181"/>
        </p:xfrm>
        <a:graphic>
          <a:graphicData uri="http://schemas.openxmlformats.org/drawingml/2006/table">
            <a:tbl>
              <a:tblPr/>
              <a:tblGrid>
                <a:gridCol w="864096">
                  <a:extLst>
                    <a:ext uri="{9D8B030D-6E8A-4147-A177-3AD203B41FA5}">
                      <a16:colId xmlns:a16="http://schemas.microsoft.com/office/drawing/2014/main" val="20000"/>
                    </a:ext>
                  </a:extLst>
                </a:gridCol>
                <a:gridCol w="3258000">
                  <a:extLst>
                    <a:ext uri="{9D8B030D-6E8A-4147-A177-3AD203B41FA5}">
                      <a16:colId xmlns:a16="http://schemas.microsoft.com/office/drawing/2014/main" val="20002"/>
                    </a:ext>
                  </a:extLst>
                </a:gridCol>
              </a:tblGrid>
              <a:tr h="1211181">
                <a:tc>
                  <a:txBody>
                    <a:bodyPr/>
                    <a:lstStyle/>
                    <a:p>
                      <a:pPr algn="ctr" fontAlgn="ctr">
                        <a:spcBef>
                          <a:spcPts val="0"/>
                        </a:spcBef>
                        <a:spcAft>
                          <a:spcPts val="600"/>
                        </a:spcAft>
                      </a:pP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考察</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en-US" altLang="ja-JP" sz="12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1200" b="0" i="0" u="none" strike="noStrike" dirty="0">
                          <a:solidFill>
                            <a:srgbClr val="000000"/>
                          </a:solidFill>
                          <a:effectLst/>
                          <a:latin typeface="ＭＳ 明朝" panose="02020609040205080304" pitchFamily="17" charset="-128"/>
                          <a:ea typeface="ＭＳ 明朝" panose="02020609040205080304" pitchFamily="17" charset="-128"/>
                        </a:rPr>
                        <a:t>成功･未達要因</a:t>
                      </a:r>
                      <a:r>
                        <a:rPr lang="en-US" altLang="ja-JP" sz="12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2400"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ct val="120000"/>
                        </a:lnSpc>
                      </a:pP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地区診断を実施し健康課題解決に向けてのテーマを設定している。新型コロナウイルス流行期には健康づくりの担い手が減少したが、令和</a:t>
                      </a:r>
                      <a:r>
                        <a:rPr kumimoji="1" lang="en-US" altLang="ja-JP" sz="900" kern="1200" dirty="0">
                          <a:solidFill>
                            <a:schemeClr val="tx1"/>
                          </a:solidFill>
                          <a:latin typeface="ＭＳ 明朝" panose="02020609040205080304" pitchFamily="17" charset="-128"/>
                          <a:ea typeface="ＭＳ 明朝" panose="02020609040205080304" pitchFamily="17" charset="-128"/>
                          <a:cs typeface="+mn-cs"/>
                        </a:rPr>
                        <a:t>4</a:t>
                      </a: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年度からは概ね年間</a:t>
                      </a:r>
                      <a:r>
                        <a:rPr kumimoji="1" lang="en-US" altLang="ja-JP" sz="900" kern="1200" dirty="0">
                          <a:solidFill>
                            <a:schemeClr val="tx1"/>
                          </a:solidFill>
                          <a:latin typeface="ＭＳ 明朝" panose="02020609040205080304" pitchFamily="17" charset="-128"/>
                          <a:ea typeface="ＭＳ 明朝" panose="02020609040205080304" pitchFamily="17" charset="-128"/>
                          <a:cs typeface="+mn-cs"/>
                        </a:rPr>
                        <a:t>50</a:t>
                      </a: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人育成できている。</a:t>
                      </a:r>
                    </a:p>
                  </a:txBody>
                  <a:tcPr marL="36000" marR="36000" marT="36000" marB="36000">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25" name="表 24">
            <a:extLst>
              <a:ext uri="{FF2B5EF4-FFF2-40B4-BE49-F238E27FC236}">
                <a16:creationId xmlns:a16="http://schemas.microsoft.com/office/drawing/2014/main" id="{BCE27AD0-22EE-47C2-AB32-5478F17B5FA4}"/>
              </a:ext>
            </a:extLst>
          </p:cNvPr>
          <p:cNvGraphicFramePr>
            <a:graphicFrameLocks noGrp="1"/>
          </p:cNvGraphicFramePr>
          <p:nvPr>
            <p:extLst>
              <p:ext uri="{D42A27DB-BD31-4B8C-83A1-F6EECF244321}">
                <p14:modId xmlns:p14="http://schemas.microsoft.com/office/powerpoint/2010/main" val="349105816"/>
              </p:ext>
            </p:extLst>
          </p:nvPr>
        </p:nvGraphicFramePr>
        <p:xfrm>
          <a:off x="2231975" y="6536764"/>
          <a:ext cx="4122096" cy="987564"/>
        </p:xfrm>
        <a:graphic>
          <a:graphicData uri="http://schemas.openxmlformats.org/drawingml/2006/table">
            <a:tbl>
              <a:tblPr/>
              <a:tblGrid>
                <a:gridCol w="864096">
                  <a:extLst>
                    <a:ext uri="{9D8B030D-6E8A-4147-A177-3AD203B41FA5}">
                      <a16:colId xmlns:a16="http://schemas.microsoft.com/office/drawing/2014/main" val="20000"/>
                    </a:ext>
                  </a:extLst>
                </a:gridCol>
                <a:gridCol w="3258000">
                  <a:extLst>
                    <a:ext uri="{9D8B030D-6E8A-4147-A177-3AD203B41FA5}">
                      <a16:colId xmlns:a16="http://schemas.microsoft.com/office/drawing/2014/main" val="20002"/>
                    </a:ext>
                  </a:extLst>
                </a:gridCol>
              </a:tblGrid>
              <a:tr h="987564">
                <a:tc>
                  <a:txBody>
                    <a:bodyPr/>
                    <a:lstStyle/>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今後の</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方向性</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2400"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nSpc>
                          <a:spcPct val="120000"/>
                        </a:lnSpc>
                      </a:pPr>
                      <a:r>
                        <a:rPr lang="ja-JP" altLang="en-US" sz="900" dirty="0">
                          <a:latin typeface="ＭＳ 明朝" panose="02020609040205080304" pitchFamily="17" charset="-128"/>
                          <a:ea typeface="ＭＳ 明朝" panose="02020609040205080304" pitchFamily="17" charset="-128"/>
                        </a:rPr>
                        <a:t>令和</a:t>
                      </a:r>
                      <a:r>
                        <a:rPr lang="en-US" altLang="ja-JP" sz="900" dirty="0">
                          <a:latin typeface="ＭＳ 明朝" panose="02020609040205080304" pitchFamily="17" charset="-128"/>
                          <a:ea typeface="ＭＳ 明朝" panose="02020609040205080304" pitchFamily="17" charset="-128"/>
                        </a:rPr>
                        <a:t>8</a:t>
                      </a:r>
                      <a:r>
                        <a:rPr lang="ja-JP" altLang="en-US" sz="900" dirty="0">
                          <a:latin typeface="ＭＳ 明朝" panose="02020609040205080304" pitchFamily="17" charset="-128"/>
                          <a:ea typeface="ＭＳ 明朝" panose="02020609040205080304" pitchFamily="17" charset="-128"/>
                        </a:rPr>
                        <a:t>年度まで継続実施</a:t>
                      </a:r>
                    </a:p>
                  </a:txBody>
                  <a:tcPr marL="36000" marR="36000" marT="36000" marB="36000">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8" name="タイトル 1">
            <a:extLst>
              <a:ext uri="{FF2B5EF4-FFF2-40B4-BE49-F238E27FC236}">
                <a16:creationId xmlns:a16="http://schemas.microsoft.com/office/drawing/2014/main" id="{780BCAB6-FF89-4DEA-B846-3010B48780D1}"/>
              </a:ext>
            </a:extLst>
          </p:cNvPr>
          <p:cNvSpPr txBox="1">
            <a:spLocks noChangeAspect="1"/>
          </p:cNvSpPr>
          <p:nvPr/>
        </p:nvSpPr>
        <p:spPr>
          <a:xfrm>
            <a:off x="166045" y="4382547"/>
            <a:ext cx="6238800" cy="261461"/>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en-US" altLang="ja-JP" sz="1050" dirty="0">
                <a:latin typeface="ＭＳ 明朝" panose="02020609040205080304" pitchFamily="17" charset="-128"/>
                <a:ea typeface="ＭＳ 明朝" panose="02020609040205080304" pitchFamily="17" charset="-128"/>
                <a:cs typeface="+mj-cs"/>
              </a:rPr>
              <a:t> </a:t>
            </a:r>
          </a:p>
        </p:txBody>
      </p:sp>
    </p:spTree>
    <p:extLst>
      <p:ext uri="{BB962C8B-B14F-4D97-AF65-F5344CB8AC3E}">
        <p14:creationId xmlns:p14="http://schemas.microsoft.com/office/powerpoint/2010/main" val="41994696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noChangeAspect="1"/>
          </p:cNvSpPr>
          <p:nvPr/>
        </p:nvSpPr>
        <p:spPr>
          <a:xfrm>
            <a:off x="205270" y="360494"/>
            <a:ext cx="6238800" cy="319553"/>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ja-JP" altLang="en-US" sz="1400" b="1" u="sng" dirty="0">
                <a:latin typeface="ＭＳ 明朝" panose="02020609040205080304" pitchFamily="17" charset="-128"/>
                <a:ea typeface="ＭＳ 明朝" panose="02020609040205080304" pitchFamily="17" charset="-128"/>
                <a:cs typeface="+mj-cs"/>
              </a:rPr>
              <a:t>人間ドック助成（健康推進課）</a:t>
            </a:r>
            <a:endParaRPr lang="en-US" altLang="ja-JP" sz="1400" b="1" u="sng" dirty="0">
              <a:latin typeface="ＭＳ 明朝" panose="02020609040205080304" pitchFamily="17" charset="-128"/>
              <a:ea typeface="ＭＳ 明朝" panose="02020609040205080304" pitchFamily="17" charset="-128"/>
              <a:cs typeface="+mj-cs"/>
            </a:endParaRPr>
          </a:p>
        </p:txBody>
      </p:sp>
      <p:graphicFrame>
        <p:nvGraphicFramePr>
          <p:cNvPr id="13" name="表 12"/>
          <p:cNvGraphicFramePr>
            <a:graphicFrameLocks noGrp="1"/>
          </p:cNvGraphicFramePr>
          <p:nvPr>
            <p:extLst>
              <p:ext uri="{D42A27DB-BD31-4B8C-83A1-F6EECF244321}">
                <p14:modId xmlns:p14="http://schemas.microsoft.com/office/powerpoint/2010/main" val="2452256530"/>
              </p:ext>
            </p:extLst>
          </p:nvPr>
        </p:nvGraphicFramePr>
        <p:xfrm>
          <a:off x="165100" y="3889916"/>
          <a:ext cx="6192000" cy="828000"/>
        </p:xfrm>
        <a:graphic>
          <a:graphicData uri="http://schemas.openxmlformats.org/drawingml/2006/table">
            <a:tbl>
              <a:tblPr/>
              <a:tblGrid>
                <a:gridCol w="648000">
                  <a:extLst>
                    <a:ext uri="{9D8B030D-6E8A-4147-A177-3AD203B41FA5}">
                      <a16:colId xmlns:a16="http://schemas.microsoft.com/office/drawing/2014/main" val="20000"/>
                    </a:ext>
                  </a:extLst>
                </a:gridCol>
                <a:gridCol w="792000">
                  <a:extLst>
                    <a:ext uri="{9D8B030D-6E8A-4147-A177-3AD203B41FA5}">
                      <a16:colId xmlns:a16="http://schemas.microsoft.com/office/drawing/2014/main" val="245322609"/>
                    </a:ext>
                  </a:extLst>
                </a:gridCol>
                <a:gridCol w="792000">
                  <a:extLst>
                    <a:ext uri="{9D8B030D-6E8A-4147-A177-3AD203B41FA5}">
                      <a16:colId xmlns:a16="http://schemas.microsoft.com/office/drawing/2014/main" val="20001"/>
                    </a:ext>
                  </a:extLst>
                </a:gridCol>
                <a:gridCol w="792000">
                  <a:extLst>
                    <a:ext uri="{9D8B030D-6E8A-4147-A177-3AD203B41FA5}">
                      <a16:colId xmlns:a16="http://schemas.microsoft.com/office/drawing/2014/main" val="20002"/>
                    </a:ext>
                  </a:extLst>
                </a:gridCol>
                <a:gridCol w="792000">
                  <a:extLst>
                    <a:ext uri="{9D8B030D-6E8A-4147-A177-3AD203B41FA5}">
                      <a16:colId xmlns:a16="http://schemas.microsoft.com/office/drawing/2014/main" val="20003"/>
                    </a:ext>
                  </a:extLst>
                </a:gridCol>
                <a:gridCol w="792000">
                  <a:extLst>
                    <a:ext uri="{9D8B030D-6E8A-4147-A177-3AD203B41FA5}">
                      <a16:colId xmlns:a16="http://schemas.microsoft.com/office/drawing/2014/main" val="881114496"/>
                    </a:ext>
                  </a:extLst>
                </a:gridCol>
                <a:gridCol w="792000">
                  <a:extLst>
                    <a:ext uri="{9D8B030D-6E8A-4147-A177-3AD203B41FA5}">
                      <a16:colId xmlns:a16="http://schemas.microsoft.com/office/drawing/2014/main" val="378542291"/>
                    </a:ext>
                  </a:extLst>
                </a:gridCol>
                <a:gridCol w="792000">
                  <a:extLst>
                    <a:ext uri="{9D8B030D-6E8A-4147-A177-3AD203B41FA5}">
                      <a16:colId xmlns:a16="http://schemas.microsoft.com/office/drawing/2014/main" val="1290694854"/>
                    </a:ext>
                  </a:extLst>
                </a:gridCol>
              </a:tblGrid>
              <a:tr h="324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marL="0" marR="0" lvl="0" indent="0" algn="ctr" defTabSz="914400" rtl="0" eaLnBrk="1" fontAlgn="ctr" latinLnBrk="0" hangingPunct="1">
                        <a:lnSpc>
                          <a:spcPct val="8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計画策定時点</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80000"/>
                        </a:lnSpc>
                        <a:spcBef>
                          <a:spcPts val="0"/>
                        </a:spcBef>
                        <a:spcAft>
                          <a:spcPts val="0"/>
                        </a:spcAft>
                        <a:buClrTx/>
                        <a:buSzTx/>
                        <a:buFontTx/>
                        <a:buNone/>
                        <a:tabLst/>
                        <a:defRPr/>
                      </a:pPr>
                      <a:r>
                        <a:rPr lang="en-US" altLang="ja-JP" sz="850" b="0" i="0" u="none" strike="noStrike" dirty="0">
                          <a:solidFill>
                            <a:srgbClr val="000000"/>
                          </a:solidFill>
                          <a:effectLst/>
                          <a:latin typeface="ＭＳ 明朝" panose="02020609040205080304" pitchFamily="17" charset="-128"/>
                          <a:ea typeface="ＭＳ 明朝" panose="02020609040205080304" pitchFamily="17" charset="-128"/>
                        </a:rPr>
                        <a:t>2016</a:t>
                      </a:r>
                      <a:r>
                        <a:rPr lang="ja-JP" altLang="en-US" sz="850" b="0" i="0" u="none" strike="noStrike" dirty="0">
                          <a:solidFill>
                            <a:srgbClr val="000000"/>
                          </a:solidFill>
                          <a:effectLst/>
                          <a:latin typeface="ＭＳ 明朝" panose="02020609040205080304" pitchFamily="17" charset="-128"/>
                          <a:ea typeface="ＭＳ 明朝" panose="02020609040205080304" pitchFamily="17" charset="-128"/>
                        </a:rPr>
                        <a:t>年度</a:t>
                      </a:r>
                      <a:r>
                        <a:rPr lang="en-US" altLang="ja-JP" sz="850" b="0" i="0" u="none" strike="noStrike" dirty="0">
                          <a:solidFill>
                            <a:srgbClr val="000000"/>
                          </a:solidFill>
                          <a:effectLst/>
                          <a:latin typeface="ＭＳ 明朝" panose="02020609040205080304" pitchFamily="17" charset="-128"/>
                          <a:ea typeface="ＭＳ 明朝" panose="02020609040205080304" pitchFamily="17" charset="-128"/>
                        </a:rPr>
                        <a:t>(H28)</a:t>
                      </a:r>
                    </a:p>
                  </a:txBody>
                  <a:tcPr marL="18000" marR="18000" marT="9000" marB="1020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2018</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(H30)</a:t>
                      </a:r>
                    </a:p>
                  </a:txBody>
                  <a:tcPr marL="34017" marR="34017" marT="9000" marB="10205"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2019</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(H31)</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(R2)</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2021</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(R3)</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2023</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(R5)</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0000"/>
                  </a:ext>
                </a:extLst>
              </a:tr>
              <a:tr h="252000">
                <a:tc>
                  <a:txBody>
                    <a:bodyPr/>
                    <a:lstStyle/>
                    <a:p>
                      <a:pPr algn="l" fontAlgn="ct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目標値</a:t>
                      </a:r>
                      <a:r>
                        <a:rPr lang="en-US" altLang="zh-TW" sz="900" b="0" i="0" u="none" strike="noStrike" dirty="0">
                          <a:solidFill>
                            <a:schemeClr val="tx1"/>
                          </a:solidFill>
                          <a:effectLst/>
                          <a:latin typeface="ＭＳ 明朝" panose="02020609040205080304" pitchFamily="17" charset="-128"/>
                          <a:ea typeface="ＭＳ 明朝" panose="02020609040205080304" pitchFamily="17" charset="-128"/>
                        </a:rPr>
                        <a:t> </a:t>
                      </a:r>
                      <a:endParaRPr lang="zh-TW"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solidFill>
                      <a:srgbClr val="B7DEE8"/>
                    </a:solidFill>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100%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100%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100%</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100%</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100%</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100%</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100%</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extLst>
                  <a:ext uri="{0D108BD9-81ED-4DB2-BD59-A6C34878D82A}">
                    <a16:rowId xmlns:a16="http://schemas.microsoft.com/office/drawing/2014/main" val="49318003"/>
                  </a:ext>
                </a:extLst>
              </a:tr>
              <a:tr h="252000">
                <a:tc>
                  <a:txBody>
                    <a:bodyPr/>
                    <a:lstStyle/>
                    <a:p>
                      <a:pPr algn="l" fontAlgn="ct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達成状況</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solidFill>
                      <a:srgbClr val="B7DEE8"/>
                    </a:solidFill>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100%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100%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100%</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100%</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100%</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100%</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extLst>
                  <a:ext uri="{0D108BD9-81ED-4DB2-BD59-A6C34878D82A}">
                    <a16:rowId xmlns:a16="http://schemas.microsoft.com/office/drawing/2014/main" val="10001"/>
                  </a:ext>
                </a:extLst>
              </a:tr>
            </a:tbl>
          </a:graphicData>
        </a:graphic>
      </p:graphicFrame>
      <p:sp>
        <p:nvSpPr>
          <p:cNvPr id="2" name="スライド番号プレースホルダー 1">
            <a:extLst>
              <a:ext uri="{FF2B5EF4-FFF2-40B4-BE49-F238E27FC236}">
                <a16:creationId xmlns:a16="http://schemas.microsoft.com/office/drawing/2014/main" id="{87CEEF89-609E-DE00-B30B-C058CA8AB2BD}"/>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42</a:t>
            </a:fld>
            <a:endParaRPr lang="ja-JP" altLang="en-US" dirty="0">
              <a:latin typeface="ＭＳ 明朝" panose="02020609040205080304" pitchFamily="17" charset="-128"/>
              <a:ea typeface="ＭＳ 明朝" panose="02020609040205080304" pitchFamily="17" charset="-128"/>
            </a:endParaRPr>
          </a:p>
        </p:txBody>
      </p:sp>
      <p:graphicFrame>
        <p:nvGraphicFramePr>
          <p:cNvPr id="3" name="表 3">
            <a:extLst>
              <a:ext uri="{FF2B5EF4-FFF2-40B4-BE49-F238E27FC236}">
                <a16:creationId xmlns:a16="http://schemas.microsoft.com/office/drawing/2014/main" id="{EA1E015D-EEC1-5F4A-7344-EE118E30072F}"/>
              </a:ext>
            </a:extLst>
          </p:cNvPr>
          <p:cNvGraphicFramePr>
            <a:graphicFrameLocks noGrp="1"/>
          </p:cNvGraphicFramePr>
          <p:nvPr>
            <p:extLst>
              <p:ext uri="{D42A27DB-BD31-4B8C-83A1-F6EECF244321}">
                <p14:modId xmlns:p14="http://schemas.microsoft.com/office/powerpoint/2010/main" val="3235248341"/>
              </p:ext>
            </p:extLst>
          </p:nvPr>
        </p:nvGraphicFramePr>
        <p:xfrm>
          <a:off x="165100" y="1077898"/>
          <a:ext cx="6190573" cy="2187040"/>
        </p:xfrm>
        <a:graphic>
          <a:graphicData uri="http://schemas.openxmlformats.org/drawingml/2006/table">
            <a:tbl>
              <a:tblPr firstRow="1" bandRow="1">
                <a:tableStyleId>{5C22544A-7EE6-4342-B048-85BDC9FD1C3A}</a:tableStyleId>
              </a:tblPr>
              <a:tblGrid>
                <a:gridCol w="1150573">
                  <a:extLst>
                    <a:ext uri="{9D8B030D-6E8A-4147-A177-3AD203B41FA5}">
                      <a16:colId xmlns:a16="http://schemas.microsoft.com/office/drawing/2014/main" val="1478241689"/>
                    </a:ext>
                  </a:extLst>
                </a:gridCol>
                <a:gridCol w="5040000">
                  <a:extLst>
                    <a:ext uri="{9D8B030D-6E8A-4147-A177-3AD203B41FA5}">
                      <a16:colId xmlns:a16="http://schemas.microsoft.com/office/drawing/2014/main" val="70025591"/>
                    </a:ext>
                  </a:extLst>
                </a:gridCol>
              </a:tblGrid>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事業目的</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働く世代の受診しやすい環境づくりを目指し、疾病の早期発見・早期治療、壮年期のがん死亡率の減少を目的として実施</a:t>
                      </a:r>
                    </a:p>
                    <a:p>
                      <a:r>
                        <a:rPr kumimoji="1" lang="ja-JP" altLang="en-US" sz="1050" b="0" dirty="0">
                          <a:solidFill>
                            <a:schemeClr val="tx1"/>
                          </a:solidFill>
                          <a:latin typeface="ＭＳ 明朝" panose="02020609040205080304" pitchFamily="17" charset="-128"/>
                          <a:ea typeface="ＭＳ 明朝" panose="02020609040205080304" pitchFamily="17" charset="-128"/>
                        </a:rPr>
                        <a:t>健康維持増進と疾病の早期発見・早期治療のため、がん検診を含んだ人間ドック料金の一部を助成する</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3851816"/>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対象者</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被保険者</a:t>
                      </a:r>
                    </a:p>
                    <a:p>
                      <a:r>
                        <a:rPr kumimoji="1" lang="ja-JP" altLang="en-US" sz="1050" b="0" dirty="0">
                          <a:solidFill>
                            <a:schemeClr val="tx1"/>
                          </a:solidFill>
                          <a:latin typeface="ＭＳ 明朝" panose="02020609040205080304" pitchFamily="17" charset="-128"/>
                          <a:ea typeface="ＭＳ 明朝" panose="02020609040205080304" pitchFamily="17" charset="-128"/>
                        </a:rPr>
                        <a:t>市民</a:t>
                      </a:r>
                    </a:p>
                    <a:p>
                      <a:r>
                        <a:rPr kumimoji="1" lang="ja-JP" altLang="en-US" sz="1050" b="0" dirty="0">
                          <a:solidFill>
                            <a:schemeClr val="tx1"/>
                          </a:solidFill>
                          <a:latin typeface="ＭＳ 明朝" panose="02020609040205080304" pitchFamily="17" charset="-128"/>
                          <a:ea typeface="ＭＳ 明朝" panose="02020609040205080304" pitchFamily="17" charset="-128"/>
                        </a:rPr>
                        <a:t>令和</a:t>
                      </a:r>
                      <a:r>
                        <a:rPr kumimoji="1" lang="en-US" altLang="ja-JP" sz="1050" b="0" dirty="0">
                          <a:solidFill>
                            <a:schemeClr val="tx1"/>
                          </a:solidFill>
                          <a:latin typeface="ＭＳ 明朝" panose="02020609040205080304" pitchFamily="17" charset="-128"/>
                          <a:ea typeface="ＭＳ 明朝" panose="02020609040205080304" pitchFamily="17" charset="-128"/>
                        </a:rPr>
                        <a:t>4</a:t>
                      </a:r>
                      <a:r>
                        <a:rPr kumimoji="1" lang="ja-JP" altLang="en-US" sz="1050" b="0" dirty="0">
                          <a:solidFill>
                            <a:schemeClr val="tx1"/>
                          </a:solidFill>
                          <a:latin typeface="ＭＳ 明朝" panose="02020609040205080304" pitchFamily="17" charset="-128"/>
                          <a:ea typeface="ＭＳ 明朝" panose="02020609040205080304" pitchFamily="17" charset="-128"/>
                        </a:rPr>
                        <a:t>年度までは</a:t>
                      </a:r>
                      <a:r>
                        <a:rPr kumimoji="1" lang="en-US" altLang="ja-JP" sz="1050" b="0" dirty="0">
                          <a:solidFill>
                            <a:schemeClr val="tx1"/>
                          </a:solidFill>
                          <a:latin typeface="ＭＳ 明朝" panose="02020609040205080304" pitchFamily="17" charset="-128"/>
                          <a:ea typeface="ＭＳ 明朝" panose="02020609040205080304" pitchFamily="17" charset="-128"/>
                        </a:rPr>
                        <a:t>40</a:t>
                      </a:r>
                      <a:r>
                        <a:rPr kumimoji="1" lang="ja-JP" altLang="en-US" sz="1050" b="0" dirty="0">
                          <a:solidFill>
                            <a:schemeClr val="tx1"/>
                          </a:solidFill>
                          <a:latin typeface="ＭＳ 明朝" panose="02020609040205080304" pitchFamily="17" charset="-128"/>
                          <a:ea typeface="ＭＳ 明朝" panose="02020609040205080304" pitchFamily="17" charset="-128"/>
                        </a:rPr>
                        <a:t>～</a:t>
                      </a:r>
                      <a:r>
                        <a:rPr kumimoji="1" lang="en-US" altLang="ja-JP" sz="1050" b="0" dirty="0">
                          <a:solidFill>
                            <a:schemeClr val="tx1"/>
                          </a:solidFill>
                          <a:latin typeface="ＭＳ 明朝" panose="02020609040205080304" pitchFamily="17" charset="-128"/>
                          <a:ea typeface="ＭＳ 明朝" panose="02020609040205080304" pitchFamily="17" charset="-128"/>
                        </a:rPr>
                        <a:t>69</a:t>
                      </a:r>
                      <a:r>
                        <a:rPr kumimoji="1" lang="ja-JP" altLang="en-US" sz="1050" b="0" dirty="0">
                          <a:solidFill>
                            <a:schemeClr val="tx1"/>
                          </a:solidFill>
                          <a:latin typeface="ＭＳ 明朝" panose="02020609040205080304" pitchFamily="17" charset="-128"/>
                          <a:ea typeface="ＭＳ 明朝" panose="02020609040205080304" pitchFamily="17" charset="-128"/>
                        </a:rPr>
                        <a:t>歳の方　令和</a:t>
                      </a:r>
                      <a:r>
                        <a:rPr kumimoji="1" lang="en-US" altLang="ja-JP" sz="1050" b="0" dirty="0">
                          <a:solidFill>
                            <a:schemeClr val="tx1"/>
                          </a:solidFill>
                          <a:latin typeface="ＭＳ 明朝" panose="02020609040205080304" pitchFamily="17" charset="-128"/>
                          <a:ea typeface="ＭＳ 明朝" panose="02020609040205080304" pitchFamily="17" charset="-128"/>
                        </a:rPr>
                        <a:t>5</a:t>
                      </a:r>
                      <a:r>
                        <a:rPr kumimoji="1" lang="ja-JP" altLang="en-US" sz="1050" b="0" dirty="0">
                          <a:solidFill>
                            <a:schemeClr val="tx1"/>
                          </a:solidFill>
                          <a:latin typeface="ＭＳ 明朝" panose="02020609040205080304" pitchFamily="17" charset="-128"/>
                          <a:ea typeface="ＭＳ 明朝" panose="02020609040205080304" pitchFamily="17" charset="-128"/>
                        </a:rPr>
                        <a:t>年度からは</a:t>
                      </a:r>
                      <a:r>
                        <a:rPr kumimoji="1" lang="en-US" altLang="ja-JP" sz="1050" b="0" dirty="0">
                          <a:solidFill>
                            <a:schemeClr val="tx1"/>
                          </a:solidFill>
                          <a:latin typeface="ＭＳ 明朝" panose="02020609040205080304" pitchFamily="17" charset="-128"/>
                          <a:ea typeface="ＭＳ 明朝" panose="02020609040205080304" pitchFamily="17" charset="-128"/>
                        </a:rPr>
                        <a:t>40</a:t>
                      </a:r>
                      <a:r>
                        <a:rPr kumimoji="1" lang="ja-JP" altLang="en-US" sz="1050" b="0" dirty="0">
                          <a:solidFill>
                            <a:schemeClr val="tx1"/>
                          </a:solidFill>
                          <a:latin typeface="ＭＳ 明朝" panose="02020609040205080304" pitchFamily="17" charset="-128"/>
                          <a:ea typeface="ＭＳ 明朝" panose="02020609040205080304" pitchFamily="17" charset="-128"/>
                        </a:rPr>
                        <a:t>～</a:t>
                      </a:r>
                      <a:r>
                        <a:rPr kumimoji="1" lang="en-US" altLang="ja-JP" sz="1050" b="0" dirty="0">
                          <a:solidFill>
                            <a:schemeClr val="tx1"/>
                          </a:solidFill>
                          <a:latin typeface="ＭＳ 明朝" panose="02020609040205080304" pitchFamily="17" charset="-128"/>
                          <a:ea typeface="ＭＳ 明朝" panose="02020609040205080304" pitchFamily="17" charset="-128"/>
                        </a:rPr>
                        <a:t>68</a:t>
                      </a:r>
                      <a:r>
                        <a:rPr kumimoji="1" lang="ja-JP" altLang="en-US" sz="1050" b="0" dirty="0">
                          <a:solidFill>
                            <a:schemeClr val="tx1"/>
                          </a:solidFill>
                          <a:latin typeface="ＭＳ 明朝" panose="02020609040205080304" pitchFamily="17" charset="-128"/>
                          <a:ea typeface="ＭＳ 明朝" panose="02020609040205080304" pitchFamily="17" charset="-128"/>
                        </a:rPr>
                        <a:t>歳の偶数年齢の方</a:t>
                      </a:r>
                      <a:endParaRPr kumimoji="1" lang="en-US" altLang="ja-JP" sz="105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2065039"/>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事業実施年度</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平成</a:t>
                      </a:r>
                      <a:r>
                        <a:rPr kumimoji="1" lang="en-US" altLang="ja-JP" sz="1050" b="0" dirty="0">
                          <a:solidFill>
                            <a:schemeClr val="tx1"/>
                          </a:solidFill>
                          <a:latin typeface="ＭＳ 明朝" panose="02020609040205080304" pitchFamily="17" charset="-128"/>
                          <a:ea typeface="ＭＳ 明朝" panose="02020609040205080304" pitchFamily="17" charset="-128"/>
                        </a:rPr>
                        <a:t>30</a:t>
                      </a:r>
                      <a:r>
                        <a:rPr kumimoji="1" lang="ja-JP" altLang="en-US" sz="1050" b="0" dirty="0">
                          <a:solidFill>
                            <a:schemeClr val="tx1"/>
                          </a:solidFill>
                          <a:latin typeface="ＭＳ 明朝" panose="02020609040205080304" pitchFamily="17" charset="-128"/>
                          <a:ea typeface="ＭＳ 明朝" panose="02020609040205080304" pitchFamily="17" charset="-128"/>
                        </a:rPr>
                        <a:t>年度～令和</a:t>
                      </a:r>
                      <a:r>
                        <a:rPr kumimoji="1" lang="en-US" altLang="ja-JP" sz="1050" b="0" dirty="0">
                          <a:solidFill>
                            <a:schemeClr val="tx1"/>
                          </a:solidFill>
                          <a:latin typeface="ＭＳ 明朝" panose="02020609040205080304" pitchFamily="17" charset="-128"/>
                          <a:ea typeface="ＭＳ 明朝" panose="02020609040205080304" pitchFamily="17" charset="-128"/>
                        </a:rPr>
                        <a:t>5</a:t>
                      </a:r>
                      <a:r>
                        <a:rPr kumimoji="1" lang="ja-JP" altLang="en-US" sz="1050" b="0" dirty="0">
                          <a:solidFill>
                            <a:schemeClr val="tx1"/>
                          </a:solidFill>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7412915"/>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実施内容</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marL="0" indent="0" defTabSz="864017" fontAlgn="ctr">
                        <a:defRPr/>
                      </a:pPr>
                      <a:r>
                        <a:rPr lang="ja-JP" altLang="en-US" sz="1050" b="0" dirty="0">
                          <a:solidFill>
                            <a:schemeClr val="tx1"/>
                          </a:solidFill>
                          <a:latin typeface="ＭＳ 明朝" panose="02020609040205080304" pitchFamily="17" charset="-128"/>
                          <a:ea typeface="ＭＳ 明朝" panose="02020609040205080304" pitchFamily="17" charset="-128"/>
                        </a:rPr>
                        <a:t>働く世代の受診しやすい環境づくりを目指し、疾病の早期発見・早期治療、壮年期のがん死亡率の減少を目的として実施</a:t>
                      </a:r>
                    </a:p>
                    <a:p>
                      <a:pPr marL="0" indent="0" defTabSz="864017" fontAlgn="ctr">
                        <a:defRPr/>
                      </a:pPr>
                      <a:r>
                        <a:rPr lang="ja-JP" altLang="en-US" sz="1050" b="0" dirty="0">
                          <a:solidFill>
                            <a:schemeClr val="tx1"/>
                          </a:solidFill>
                          <a:latin typeface="ＭＳ 明朝" panose="02020609040205080304" pitchFamily="17" charset="-128"/>
                          <a:ea typeface="ＭＳ 明朝" panose="02020609040205080304" pitchFamily="17" charset="-128"/>
                        </a:rPr>
                        <a:t>助成額　</a:t>
                      </a:r>
                      <a:r>
                        <a:rPr lang="en-US" altLang="ja-JP" sz="1050" b="0" dirty="0">
                          <a:solidFill>
                            <a:schemeClr val="tx1"/>
                          </a:solidFill>
                          <a:latin typeface="ＭＳ 明朝" panose="02020609040205080304" pitchFamily="17" charset="-128"/>
                          <a:ea typeface="ＭＳ 明朝" panose="02020609040205080304" pitchFamily="17" charset="-128"/>
                        </a:rPr>
                        <a:t>10,000</a:t>
                      </a:r>
                      <a:r>
                        <a:rPr lang="ja-JP" altLang="en-US" sz="1050" b="0" dirty="0">
                          <a:solidFill>
                            <a:schemeClr val="tx1"/>
                          </a:solidFill>
                          <a:latin typeface="ＭＳ 明朝" panose="02020609040205080304" pitchFamily="17" charset="-128"/>
                          <a:ea typeface="ＭＳ 明朝" panose="02020609040205080304" pitchFamily="17" charset="-128"/>
                        </a:rPr>
                        <a:t>円（</a:t>
                      </a:r>
                      <a:r>
                        <a:rPr lang="en-US" altLang="ja-JP" sz="1050" b="0" dirty="0">
                          <a:solidFill>
                            <a:schemeClr val="tx1"/>
                          </a:solidFill>
                          <a:latin typeface="ＭＳ 明朝" panose="02020609040205080304" pitchFamily="17" charset="-128"/>
                          <a:ea typeface="ＭＳ 明朝" panose="02020609040205080304" pitchFamily="17" charset="-128"/>
                        </a:rPr>
                        <a:t>40</a:t>
                      </a:r>
                      <a:r>
                        <a:rPr lang="ja-JP" altLang="en-US" sz="1050" b="0" dirty="0">
                          <a:solidFill>
                            <a:schemeClr val="tx1"/>
                          </a:solidFill>
                          <a:latin typeface="ＭＳ 明朝" panose="02020609040205080304" pitchFamily="17" charset="-128"/>
                          <a:ea typeface="ＭＳ 明朝" panose="02020609040205080304" pitchFamily="17" charset="-128"/>
                        </a:rPr>
                        <a:t>・</a:t>
                      </a:r>
                      <a:r>
                        <a:rPr lang="en-US" altLang="ja-JP" sz="1050" b="0" dirty="0">
                          <a:solidFill>
                            <a:schemeClr val="tx1"/>
                          </a:solidFill>
                          <a:latin typeface="ＭＳ 明朝" panose="02020609040205080304" pitchFamily="17" charset="-128"/>
                          <a:ea typeface="ＭＳ 明朝" panose="02020609040205080304" pitchFamily="17" charset="-128"/>
                        </a:rPr>
                        <a:t>50</a:t>
                      </a:r>
                      <a:r>
                        <a:rPr lang="ja-JP" altLang="en-US" sz="1050" b="0" dirty="0">
                          <a:solidFill>
                            <a:schemeClr val="tx1"/>
                          </a:solidFill>
                          <a:latin typeface="ＭＳ 明朝" panose="02020609040205080304" pitchFamily="17" charset="-128"/>
                          <a:ea typeface="ＭＳ 明朝" panose="02020609040205080304" pitchFamily="17" charset="-128"/>
                        </a:rPr>
                        <a:t>・</a:t>
                      </a:r>
                      <a:r>
                        <a:rPr lang="en-US" altLang="ja-JP" sz="1050" b="0" dirty="0">
                          <a:solidFill>
                            <a:schemeClr val="tx1"/>
                          </a:solidFill>
                          <a:latin typeface="ＭＳ 明朝" panose="02020609040205080304" pitchFamily="17" charset="-128"/>
                          <a:ea typeface="ＭＳ 明朝" panose="02020609040205080304" pitchFamily="17" charset="-128"/>
                        </a:rPr>
                        <a:t>60</a:t>
                      </a:r>
                      <a:r>
                        <a:rPr lang="ja-JP" altLang="en-US" sz="1050" b="0" dirty="0">
                          <a:solidFill>
                            <a:schemeClr val="tx1"/>
                          </a:solidFill>
                          <a:latin typeface="ＭＳ 明朝" panose="02020609040205080304" pitchFamily="17" charset="-128"/>
                          <a:ea typeface="ＭＳ 明朝" panose="02020609040205080304" pitchFamily="17" charset="-128"/>
                        </a:rPr>
                        <a:t>歳は半額補助）</a:t>
                      </a:r>
                      <a:endParaRPr lang="en-US" altLang="ja-JP" sz="105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6961231"/>
                  </a:ext>
                </a:extLst>
              </a:tr>
            </a:tbl>
          </a:graphicData>
        </a:graphic>
      </p:graphicFrame>
      <p:graphicFrame>
        <p:nvGraphicFramePr>
          <p:cNvPr id="4" name="表 3">
            <a:extLst>
              <a:ext uri="{FF2B5EF4-FFF2-40B4-BE49-F238E27FC236}">
                <a16:creationId xmlns:a16="http://schemas.microsoft.com/office/drawing/2014/main" id="{A3726B2A-D595-68A3-1AEC-04977B06C398}"/>
              </a:ext>
            </a:extLst>
          </p:cNvPr>
          <p:cNvGraphicFramePr>
            <a:graphicFrameLocks noGrp="1"/>
          </p:cNvGraphicFramePr>
          <p:nvPr>
            <p:extLst>
              <p:ext uri="{D42A27DB-BD31-4B8C-83A1-F6EECF244321}">
                <p14:modId xmlns:p14="http://schemas.microsoft.com/office/powerpoint/2010/main" val="426968223"/>
              </p:ext>
            </p:extLst>
          </p:nvPr>
        </p:nvGraphicFramePr>
        <p:xfrm>
          <a:off x="165100" y="5203913"/>
          <a:ext cx="6192000" cy="546641"/>
        </p:xfrm>
        <a:graphic>
          <a:graphicData uri="http://schemas.openxmlformats.org/drawingml/2006/table">
            <a:tbl>
              <a:tblPr firstRow="1" bandRow="1">
                <a:tableStyleId>{5C22544A-7EE6-4342-B048-85BDC9FD1C3A}</a:tableStyleId>
              </a:tblPr>
              <a:tblGrid>
                <a:gridCol w="6192000">
                  <a:extLst>
                    <a:ext uri="{9D8B030D-6E8A-4147-A177-3AD203B41FA5}">
                      <a16:colId xmlns:a16="http://schemas.microsoft.com/office/drawing/2014/main" val="1478241689"/>
                    </a:ext>
                  </a:extLst>
                </a:gridCol>
              </a:tblGrid>
              <a:tr h="546641">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900" b="0" dirty="0">
                          <a:solidFill>
                            <a:schemeClr val="tx1"/>
                          </a:solidFill>
                          <a:latin typeface="ＭＳ 明朝" panose="02020609040205080304" pitchFamily="17" charset="-128"/>
                          <a:ea typeface="ＭＳ 明朝" panose="02020609040205080304" pitchFamily="17" charset="-128"/>
                        </a:rPr>
                        <a:t>Web</a:t>
                      </a:r>
                      <a:r>
                        <a:rPr kumimoji="1" lang="ja-JP" altLang="en-US" sz="900" b="0" dirty="0">
                          <a:solidFill>
                            <a:schemeClr val="tx1"/>
                          </a:solidFill>
                          <a:latin typeface="ＭＳ 明朝" panose="02020609040205080304" pitchFamily="17" charset="-128"/>
                          <a:ea typeface="ＭＳ 明朝" panose="02020609040205080304" pitchFamily="17" charset="-128"/>
                        </a:rPr>
                        <a:t>予約の開始など事業について改善しながら進めていることを評価する。</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3851816"/>
                  </a:ext>
                </a:extLst>
              </a:tr>
            </a:tbl>
          </a:graphicData>
        </a:graphic>
      </p:graphicFrame>
      <p:sp>
        <p:nvSpPr>
          <p:cNvPr id="5" name="Rectangle 5">
            <a:extLst>
              <a:ext uri="{FF2B5EF4-FFF2-40B4-BE49-F238E27FC236}">
                <a16:creationId xmlns:a16="http://schemas.microsoft.com/office/drawing/2014/main" id="{701A2E98-895A-8807-45D1-A3EA763D0268}"/>
              </a:ext>
            </a:extLst>
          </p:cNvPr>
          <p:cNvSpPr>
            <a:spLocks noChangeAspect="1" noChangeArrowheads="1"/>
          </p:cNvSpPr>
          <p:nvPr/>
        </p:nvSpPr>
        <p:spPr bwMode="auto">
          <a:xfrm>
            <a:off x="170434" y="4932002"/>
            <a:ext cx="5783475" cy="271912"/>
          </a:xfrm>
          <a:prstGeom prst="rect">
            <a:avLst/>
          </a:prstGeom>
          <a:noFill/>
          <a:ln w="9525">
            <a:noFill/>
            <a:miter lim="800000"/>
            <a:headEnd/>
            <a:tailEnd/>
          </a:ln>
          <a:effectLst/>
        </p:spPr>
        <p:txBody>
          <a:bodyPr vert="horz" wrap="square" lIns="0" tIns="43201" rIns="86402" bIns="43201" numCol="1" anchor="ctr" anchorCtr="0" compatLnSpc="1">
            <a:prstTxWarp prst="textNoShape">
              <a:avLst/>
            </a:prstTxWarp>
            <a:spAutoFit/>
          </a:bodyPr>
          <a:lstStyle/>
          <a:p>
            <a:pPr lvl="0" fontAlgn="base">
              <a:spcBef>
                <a:spcPct val="0"/>
              </a:spcBef>
              <a:spcAft>
                <a:spcPct val="0"/>
              </a:spcAft>
            </a:pP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ストラクチャー、プロセスによる評価</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8" name="タイトル 1">
            <a:extLst>
              <a:ext uri="{FF2B5EF4-FFF2-40B4-BE49-F238E27FC236}">
                <a16:creationId xmlns:a16="http://schemas.microsoft.com/office/drawing/2014/main" id="{669E03A9-6FC2-44C6-AF4B-32377C2A5622}"/>
              </a:ext>
            </a:extLst>
          </p:cNvPr>
          <p:cNvSpPr txBox="1">
            <a:spLocks noChangeAspect="1"/>
          </p:cNvSpPr>
          <p:nvPr/>
        </p:nvSpPr>
        <p:spPr>
          <a:xfrm>
            <a:off x="165100" y="3612693"/>
            <a:ext cx="6238800" cy="261461"/>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ja-JP" altLang="en-US" sz="1050" dirty="0">
                <a:latin typeface="ＭＳ 明朝" panose="02020609040205080304" pitchFamily="17" charset="-128"/>
                <a:ea typeface="ＭＳ 明朝" panose="02020609040205080304" pitchFamily="17" charset="-128"/>
                <a:cs typeface="+mj-cs"/>
              </a:rPr>
              <a:t>半額助成である</a:t>
            </a:r>
            <a:r>
              <a:rPr lang="en-US" altLang="ja-JP" sz="1050" dirty="0">
                <a:latin typeface="ＭＳ 明朝" panose="02020609040205080304" pitchFamily="17" charset="-128"/>
                <a:ea typeface="ＭＳ 明朝" panose="02020609040205080304" pitchFamily="17" charset="-128"/>
                <a:cs typeface="+mj-cs"/>
              </a:rPr>
              <a:t>40</a:t>
            </a:r>
            <a:r>
              <a:rPr lang="ja-JP" altLang="en-US" sz="1050" dirty="0">
                <a:latin typeface="ＭＳ 明朝" panose="02020609040205080304" pitchFamily="17" charset="-128"/>
                <a:ea typeface="ＭＳ 明朝" panose="02020609040205080304" pitchFamily="17" charset="-128"/>
                <a:cs typeface="+mj-cs"/>
              </a:rPr>
              <a:t>・</a:t>
            </a:r>
            <a:r>
              <a:rPr lang="en-US" altLang="ja-JP" sz="1050" dirty="0">
                <a:latin typeface="ＭＳ 明朝" panose="02020609040205080304" pitchFamily="17" charset="-128"/>
                <a:ea typeface="ＭＳ 明朝" panose="02020609040205080304" pitchFamily="17" charset="-128"/>
                <a:cs typeface="+mj-cs"/>
              </a:rPr>
              <a:t>50</a:t>
            </a:r>
            <a:r>
              <a:rPr lang="ja-JP" altLang="en-US" sz="1050" dirty="0">
                <a:latin typeface="ＭＳ 明朝" panose="02020609040205080304" pitchFamily="17" charset="-128"/>
                <a:ea typeface="ＭＳ 明朝" panose="02020609040205080304" pitchFamily="17" charset="-128"/>
                <a:cs typeface="+mj-cs"/>
              </a:rPr>
              <a:t>・</a:t>
            </a:r>
            <a:r>
              <a:rPr lang="en-US" altLang="ja-JP" sz="1050" dirty="0">
                <a:latin typeface="ＭＳ 明朝" panose="02020609040205080304" pitchFamily="17" charset="-128"/>
                <a:ea typeface="ＭＳ 明朝" panose="02020609040205080304" pitchFamily="17" charset="-128"/>
                <a:cs typeface="+mj-cs"/>
              </a:rPr>
              <a:t>60</a:t>
            </a:r>
            <a:r>
              <a:rPr lang="ja-JP" altLang="en-US" sz="1050" dirty="0">
                <a:latin typeface="ＭＳ 明朝" panose="02020609040205080304" pitchFamily="17" charset="-128"/>
                <a:ea typeface="ＭＳ 明朝" panose="02020609040205080304" pitchFamily="17" charset="-128"/>
                <a:cs typeface="+mj-cs"/>
              </a:rPr>
              <a:t>歳希望者の受診率</a:t>
            </a:r>
            <a:endParaRPr lang="en-US" altLang="ja-JP" sz="1050" dirty="0">
              <a:latin typeface="ＭＳ 明朝" panose="02020609040205080304" pitchFamily="17" charset="-128"/>
              <a:ea typeface="ＭＳ 明朝" panose="02020609040205080304" pitchFamily="17" charset="-128"/>
              <a:cs typeface="+mj-cs"/>
            </a:endParaRPr>
          </a:p>
        </p:txBody>
      </p:sp>
      <p:sp>
        <p:nvSpPr>
          <p:cNvPr id="11" name="Rectangle 5">
            <a:extLst>
              <a:ext uri="{FF2B5EF4-FFF2-40B4-BE49-F238E27FC236}">
                <a16:creationId xmlns:a16="http://schemas.microsoft.com/office/drawing/2014/main" id="{D48B56B7-6363-90DB-F8F6-6C126097F7F0}"/>
              </a:ext>
            </a:extLst>
          </p:cNvPr>
          <p:cNvSpPr>
            <a:spLocks noChangeAspect="1" noChangeArrowheads="1"/>
          </p:cNvSpPr>
          <p:nvPr/>
        </p:nvSpPr>
        <p:spPr bwMode="auto">
          <a:xfrm>
            <a:off x="170434" y="3344327"/>
            <a:ext cx="5783475" cy="271912"/>
          </a:xfrm>
          <a:prstGeom prst="rect">
            <a:avLst/>
          </a:prstGeom>
          <a:noFill/>
          <a:ln w="9525">
            <a:noFill/>
            <a:miter lim="800000"/>
            <a:headEnd/>
            <a:tailEnd/>
          </a:ln>
          <a:effectLst/>
        </p:spPr>
        <p:txBody>
          <a:bodyPr vert="horz" wrap="square" lIns="0" tIns="43201" rIns="86402" bIns="43201" numCol="1" anchor="ctr" anchorCtr="0" compatLnSpc="1">
            <a:prstTxWarp prst="textNoShape">
              <a:avLst/>
            </a:prstTxWarp>
            <a:spAutoFit/>
          </a:bodyPr>
          <a:lstStyle/>
          <a:p>
            <a:pPr lvl="0" fontAlgn="base">
              <a:spcBef>
                <a:spcPct val="0"/>
              </a:spcBef>
              <a:spcAft>
                <a:spcPct val="0"/>
              </a:spcAft>
            </a:pP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アウトプット･アウトカム評価</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12" name="正方形/長方形 11">
            <a:extLst>
              <a:ext uri="{FF2B5EF4-FFF2-40B4-BE49-F238E27FC236}">
                <a16:creationId xmlns:a16="http://schemas.microsoft.com/office/drawing/2014/main" id="{FA25D0E6-4A84-5F49-E62E-91C93E2EFD19}"/>
              </a:ext>
            </a:extLst>
          </p:cNvPr>
          <p:cNvSpPr/>
          <p:nvPr/>
        </p:nvSpPr>
        <p:spPr>
          <a:xfrm>
            <a:off x="3240087" y="4932001"/>
            <a:ext cx="3110904" cy="28157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lnSpc>
                <a:spcPct val="125000"/>
              </a:lnSpc>
            </a:pPr>
            <a:r>
              <a:rPr kumimoji="1" lang="ja-JP" altLang="en-US" sz="800" dirty="0">
                <a:solidFill>
                  <a:schemeClr val="tx1"/>
                </a:solidFill>
                <a:latin typeface="ＭＳ 明朝" panose="02020609040205080304" pitchFamily="17" charset="-128"/>
                <a:ea typeface="ＭＳ 明朝" panose="02020609040205080304" pitchFamily="17" charset="-128"/>
              </a:rPr>
              <a:t>ストラクチャー</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実施</a:t>
            </a:r>
            <a:r>
              <a:rPr kumimoji="1" lang="ja-JP" altLang="en-US" sz="800" dirty="0">
                <a:solidFill>
                  <a:schemeClr val="tx1"/>
                </a:solidFill>
                <a:latin typeface="ＭＳ 明朝" panose="02020609040205080304" pitchFamily="17" charset="-128"/>
                <a:ea typeface="ＭＳ 明朝" panose="02020609040205080304" pitchFamily="17" charset="-128"/>
              </a:rPr>
              <a:t>体制を評価 </a:t>
            </a:r>
            <a:r>
              <a:rPr lang="en-US" altLang="ja-JP" sz="800" dirty="0">
                <a:solidFill>
                  <a:schemeClr val="tx1"/>
                </a:solidFill>
                <a:latin typeface="ＭＳ 明朝" panose="02020609040205080304" pitchFamily="17" charset="-128"/>
                <a:ea typeface="ＭＳ 明朝" panose="02020609040205080304" pitchFamily="17" charset="-128"/>
              </a:rPr>
              <a:t>/ </a:t>
            </a:r>
            <a:r>
              <a:rPr lang="ja-JP" altLang="en-US" sz="800" dirty="0">
                <a:solidFill>
                  <a:schemeClr val="tx1"/>
                </a:solidFill>
                <a:latin typeface="ＭＳ 明朝" panose="02020609040205080304" pitchFamily="17" charset="-128"/>
                <a:ea typeface="ＭＳ 明朝" panose="02020609040205080304" pitchFamily="17" charset="-128"/>
              </a:rPr>
              <a:t>プロセス</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実施方法を評価</a:t>
            </a:r>
            <a:endParaRPr lang="en-US" altLang="ja-JP" sz="800" dirty="0">
              <a:solidFill>
                <a:schemeClr val="tx1"/>
              </a:solidFill>
              <a:latin typeface="ＭＳ 明朝" panose="02020609040205080304" pitchFamily="17" charset="-128"/>
              <a:ea typeface="ＭＳ 明朝" panose="02020609040205080304" pitchFamily="17" charset="-128"/>
            </a:endParaRPr>
          </a:p>
        </p:txBody>
      </p:sp>
      <p:graphicFrame>
        <p:nvGraphicFramePr>
          <p:cNvPr id="21" name="表 20">
            <a:extLst>
              <a:ext uri="{FF2B5EF4-FFF2-40B4-BE49-F238E27FC236}">
                <a16:creationId xmlns:a16="http://schemas.microsoft.com/office/drawing/2014/main" id="{C9E3909E-7581-4C03-96AF-201F29D4290A}"/>
              </a:ext>
            </a:extLst>
          </p:cNvPr>
          <p:cNvGraphicFramePr>
            <a:graphicFrameLocks noGrp="1"/>
          </p:cNvGraphicFramePr>
          <p:nvPr>
            <p:extLst>
              <p:ext uri="{D42A27DB-BD31-4B8C-83A1-F6EECF244321}">
                <p14:modId xmlns:p14="http://schemas.microsoft.com/office/powerpoint/2010/main" val="695487795"/>
              </p:ext>
            </p:extLst>
          </p:nvPr>
        </p:nvGraphicFramePr>
        <p:xfrm>
          <a:off x="165100" y="5822818"/>
          <a:ext cx="1978659" cy="2277574"/>
        </p:xfrm>
        <a:graphic>
          <a:graphicData uri="http://schemas.openxmlformats.org/drawingml/2006/table">
            <a:tbl>
              <a:tblPr/>
              <a:tblGrid>
                <a:gridCol w="684000">
                  <a:extLst>
                    <a:ext uri="{9D8B030D-6E8A-4147-A177-3AD203B41FA5}">
                      <a16:colId xmlns:a16="http://schemas.microsoft.com/office/drawing/2014/main" val="20000"/>
                    </a:ext>
                  </a:extLst>
                </a:gridCol>
                <a:gridCol w="1294659">
                  <a:extLst>
                    <a:ext uri="{9D8B030D-6E8A-4147-A177-3AD203B41FA5}">
                      <a16:colId xmlns:a16="http://schemas.microsoft.com/office/drawing/2014/main" val="20002"/>
                    </a:ext>
                  </a:extLst>
                </a:gridCol>
              </a:tblGrid>
              <a:tr h="2277574">
                <a:tc>
                  <a:txBody>
                    <a:bodyPr/>
                    <a:lstStyle/>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事業全体</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の評価</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nSpc>
                          <a:spcPct val="200000"/>
                        </a:lnSpc>
                      </a:pPr>
                      <a:r>
                        <a:rPr kumimoji="0" lang="en-US" altLang="ja-JP" sz="1200" kern="0" dirty="0">
                          <a:latin typeface="ＭＳ 明朝" panose="02020609040205080304" pitchFamily="17" charset="-128"/>
                          <a:ea typeface="ＭＳ 明朝" panose="02020609040205080304" pitchFamily="17" charset="-128"/>
                        </a:rPr>
                        <a:t>5</a:t>
                      </a:r>
                      <a:r>
                        <a:rPr kumimoji="0" lang="ja-JP" altLang="en-US" sz="1200" kern="0" dirty="0">
                          <a:latin typeface="ＭＳ 明朝" panose="02020609040205080304" pitchFamily="17" charset="-128"/>
                          <a:ea typeface="ＭＳ 明朝" panose="02020609040205080304" pitchFamily="17" charset="-128"/>
                        </a:rPr>
                        <a:t>：目標達成</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4:</a:t>
                      </a:r>
                      <a:r>
                        <a:rPr kumimoji="0" lang="ja-JP" altLang="en-US" sz="1200" kern="0" dirty="0">
                          <a:latin typeface="ＭＳ 明朝" panose="02020609040205080304" pitchFamily="17" charset="-128"/>
                          <a:ea typeface="ＭＳ 明朝" panose="02020609040205080304" pitchFamily="17" charset="-128"/>
                        </a:rPr>
                        <a:t>改善している</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3:</a:t>
                      </a:r>
                      <a:r>
                        <a:rPr kumimoji="0" lang="ja-JP" altLang="en-US" sz="1200" kern="0" dirty="0">
                          <a:latin typeface="ＭＳ 明朝" panose="02020609040205080304" pitchFamily="17" charset="-128"/>
                          <a:ea typeface="ＭＳ 明朝" panose="02020609040205080304" pitchFamily="17" charset="-128"/>
                        </a:rPr>
                        <a:t>横ばい</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2:</a:t>
                      </a:r>
                      <a:r>
                        <a:rPr kumimoji="0" lang="ja-JP" altLang="en-US" sz="1200" kern="0" dirty="0">
                          <a:latin typeface="ＭＳ 明朝" panose="02020609040205080304" pitchFamily="17" charset="-128"/>
                          <a:ea typeface="ＭＳ 明朝" panose="02020609040205080304" pitchFamily="17" charset="-128"/>
                        </a:rPr>
                        <a:t>悪化している</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1:</a:t>
                      </a:r>
                      <a:r>
                        <a:rPr kumimoji="0" lang="ja-JP" altLang="en-US" sz="1200" kern="0" dirty="0">
                          <a:latin typeface="ＭＳ 明朝" panose="02020609040205080304" pitchFamily="17" charset="-128"/>
                          <a:ea typeface="ＭＳ 明朝" panose="02020609040205080304" pitchFamily="17" charset="-128"/>
                        </a:rPr>
                        <a:t>評価できない</a:t>
                      </a:r>
                      <a:endParaRPr lang="ja-JP" altLang="en-US" sz="1600" dirty="0">
                        <a:latin typeface="ＭＳ 明朝" panose="02020609040205080304" pitchFamily="17" charset="-128"/>
                        <a:ea typeface="ＭＳ 明朝" panose="02020609040205080304" pitchFamily="17" charset="-128"/>
                      </a:endParaRPr>
                    </a:p>
                  </a:txBody>
                  <a:tcPr marL="72000" marR="34017" marT="9000" marB="10205"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3" name="楕円 22">
            <a:extLst>
              <a:ext uri="{FF2B5EF4-FFF2-40B4-BE49-F238E27FC236}">
                <a16:creationId xmlns:a16="http://schemas.microsoft.com/office/drawing/2014/main" id="{8C171CD8-64C7-40C8-BBB8-F616304A23E3}"/>
              </a:ext>
            </a:extLst>
          </p:cNvPr>
          <p:cNvSpPr/>
          <p:nvPr/>
        </p:nvSpPr>
        <p:spPr>
          <a:xfrm>
            <a:off x="903199" y="6133874"/>
            <a:ext cx="1008112" cy="30858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4" name="表 23">
            <a:extLst>
              <a:ext uri="{FF2B5EF4-FFF2-40B4-BE49-F238E27FC236}">
                <a16:creationId xmlns:a16="http://schemas.microsoft.com/office/drawing/2014/main" id="{0AEA9A73-4654-4EB2-AB35-082163093FD4}"/>
              </a:ext>
            </a:extLst>
          </p:cNvPr>
          <p:cNvGraphicFramePr>
            <a:graphicFrameLocks noGrp="1"/>
          </p:cNvGraphicFramePr>
          <p:nvPr>
            <p:extLst>
              <p:ext uri="{D42A27DB-BD31-4B8C-83A1-F6EECF244321}">
                <p14:modId xmlns:p14="http://schemas.microsoft.com/office/powerpoint/2010/main" val="1154656696"/>
              </p:ext>
            </p:extLst>
          </p:nvPr>
        </p:nvGraphicFramePr>
        <p:xfrm>
          <a:off x="2231975" y="5822817"/>
          <a:ext cx="4122096" cy="1211181"/>
        </p:xfrm>
        <a:graphic>
          <a:graphicData uri="http://schemas.openxmlformats.org/drawingml/2006/table">
            <a:tbl>
              <a:tblPr/>
              <a:tblGrid>
                <a:gridCol w="864096">
                  <a:extLst>
                    <a:ext uri="{9D8B030D-6E8A-4147-A177-3AD203B41FA5}">
                      <a16:colId xmlns:a16="http://schemas.microsoft.com/office/drawing/2014/main" val="20000"/>
                    </a:ext>
                  </a:extLst>
                </a:gridCol>
                <a:gridCol w="3258000">
                  <a:extLst>
                    <a:ext uri="{9D8B030D-6E8A-4147-A177-3AD203B41FA5}">
                      <a16:colId xmlns:a16="http://schemas.microsoft.com/office/drawing/2014/main" val="20002"/>
                    </a:ext>
                  </a:extLst>
                </a:gridCol>
              </a:tblGrid>
              <a:tr h="1211181">
                <a:tc>
                  <a:txBody>
                    <a:bodyPr/>
                    <a:lstStyle/>
                    <a:p>
                      <a:pPr algn="ctr" fontAlgn="ctr">
                        <a:spcBef>
                          <a:spcPts val="0"/>
                        </a:spcBef>
                        <a:spcAft>
                          <a:spcPts val="600"/>
                        </a:spcAft>
                      </a:pP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考察</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en-US" altLang="ja-JP" sz="12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1200" b="0" i="0" u="none" strike="noStrike" dirty="0">
                          <a:solidFill>
                            <a:srgbClr val="000000"/>
                          </a:solidFill>
                          <a:effectLst/>
                          <a:latin typeface="ＭＳ 明朝" panose="02020609040205080304" pitchFamily="17" charset="-128"/>
                          <a:ea typeface="ＭＳ 明朝" panose="02020609040205080304" pitchFamily="17" charset="-128"/>
                        </a:rPr>
                        <a:t>成功･未達要因</a:t>
                      </a:r>
                      <a:r>
                        <a:rPr lang="en-US" altLang="ja-JP" sz="12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2400"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ct val="120000"/>
                        </a:lnSpc>
                      </a:pP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時間の短縮が図られる人間ドックを希望する方が年々増えているが、各医療機関の定員数が限られているため、希望者全員を受診させることができない状況にある。そのため抽選方式を取り入れたが、</a:t>
                      </a:r>
                      <a:r>
                        <a:rPr kumimoji="1" lang="en-US" altLang="ja-JP" sz="900" kern="1200" dirty="0">
                          <a:solidFill>
                            <a:schemeClr val="tx1"/>
                          </a:solidFill>
                          <a:latin typeface="ＭＳ 明朝" panose="02020609040205080304" pitchFamily="17" charset="-128"/>
                          <a:ea typeface="ＭＳ 明朝" panose="02020609040205080304" pitchFamily="17" charset="-128"/>
                          <a:cs typeface="+mn-cs"/>
                        </a:rPr>
                        <a:t>2</a:t>
                      </a: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年連続抽選漏れとなるなど健診本来の目的にそぐわない状況も発生している。そのため検討が必要な時期と判断し、令和</a:t>
                      </a:r>
                      <a:r>
                        <a:rPr kumimoji="1" lang="en-US" altLang="ja-JP" sz="900" kern="1200" dirty="0">
                          <a:solidFill>
                            <a:schemeClr val="tx1"/>
                          </a:solidFill>
                          <a:latin typeface="ＭＳ 明朝" panose="02020609040205080304" pitchFamily="17" charset="-128"/>
                          <a:ea typeface="ＭＳ 明朝" panose="02020609040205080304" pitchFamily="17" charset="-128"/>
                          <a:cs typeface="+mn-cs"/>
                        </a:rPr>
                        <a:t>5</a:t>
                      </a: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年度からは対象者を変更した。</a:t>
                      </a:r>
                    </a:p>
                  </a:txBody>
                  <a:tcPr marL="36000" marR="36000" marT="36000" marB="36000">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25" name="表 24">
            <a:extLst>
              <a:ext uri="{FF2B5EF4-FFF2-40B4-BE49-F238E27FC236}">
                <a16:creationId xmlns:a16="http://schemas.microsoft.com/office/drawing/2014/main" id="{BCE27AD0-22EE-47C2-AB32-5478F17B5FA4}"/>
              </a:ext>
            </a:extLst>
          </p:cNvPr>
          <p:cNvGraphicFramePr>
            <a:graphicFrameLocks noGrp="1"/>
          </p:cNvGraphicFramePr>
          <p:nvPr>
            <p:extLst>
              <p:ext uri="{D42A27DB-BD31-4B8C-83A1-F6EECF244321}">
                <p14:modId xmlns:p14="http://schemas.microsoft.com/office/powerpoint/2010/main" val="3350784609"/>
              </p:ext>
            </p:extLst>
          </p:nvPr>
        </p:nvGraphicFramePr>
        <p:xfrm>
          <a:off x="2231975" y="7112828"/>
          <a:ext cx="4122096" cy="987564"/>
        </p:xfrm>
        <a:graphic>
          <a:graphicData uri="http://schemas.openxmlformats.org/drawingml/2006/table">
            <a:tbl>
              <a:tblPr/>
              <a:tblGrid>
                <a:gridCol w="864096">
                  <a:extLst>
                    <a:ext uri="{9D8B030D-6E8A-4147-A177-3AD203B41FA5}">
                      <a16:colId xmlns:a16="http://schemas.microsoft.com/office/drawing/2014/main" val="20000"/>
                    </a:ext>
                  </a:extLst>
                </a:gridCol>
                <a:gridCol w="3258000">
                  <a:extLst>
                    <a:ext uri="{9D8B030D-6E8A-4147-A177-3AD203B41FA5}">
                      <a16:colId xmlns:a16="http://schemas.microsoft.com/office/drawing/2014/main" val="20002"/>
                    </a:ext>
                  </a:extLst>
                </a:gridCol>
              </a:tblGrid>
              <a:tr h="987564">
                <a:tc>
                  <a:txBody>
                    <a:bodyPr/>
                    <a:lstStyle/>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今後の</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方向性</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2400"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nSpc>
                          <a:spcPct val="120000"/>
                        </a:lnSpc>
                      </a:pPr>
                      <a:r>
                        <a:rPr lang="ja-JP" altLang="en-US" sz="900" dirty="0">
                          <a:latin typeface="ＭＳ 明朝" panose="02020609040205080304" pitchFamily="17" charset="-128"/>
                          <a:ea typeface="ＭＳ 明朝" panose="02020609040205080304" pitchFamily="17" charset="-128"/>
                        </a:rPr>
                        <a:t>令和</a:t>
                      </a:r>
                      <a:r>
                        <a:rPr lang="en-US" altLang="ja-JP" sz="900" dirty="0">
                          <a:latin typeface="ＭＳ 明朝" panose="02020609040205080304" pitchFamily="17" charset="-128"/>
                          <a:ea typeface="ＭＳ 明朝" panose="02020609040205080304" pitchFamily="17" charset="-128"/>
                        </a:rPr>
                        <a:t>5</a:t>
                      </a:r>
                      <a:r>
                        <a:rPr lang="ja-JP" altLang="en-US" sz="900" dirty="0">
                          <a:latin typeface="ＭＳ 明朝" panose="02020609040205080304" pitchFamily="17" charset="-128"/>
                          <a:ea typeface="ＭＳ 明朝" panose="02020609040205080304" pitchFamily="17" charset="-128"/>
                        </a:rPr>
                        <a:t>年度の人間ドックから</a:t>
                      </a:r>
                      <a:r>
                        <a:rPr lang="en-US" altLang="ja-JP" sz="900" dirty="0">
                          <a:latin typeface="ＭＳ 明朝" panose="02020609040205080304" pitchFamily="17" charset="-128"/>
                          <a:ea typeface="ＭＳ 明朝" panose="02020609040205080304" pitchFamily="17" charset="-128"/>
                        </a:rPr>
                        <a:t>40</a:t>
                      </a:r>
                      <a:r>
                        <a:rPr lang="ja-JP" altLang="en-US" sz="900" dirty="0">
                          <a:latin typeface="ＭＳ 明朝" panose="02020609040205080304" pitchFamily="17" charset="-128"/>
                          <a:ea typeface="ＭＳ 明朝" panose="02020609040205080304" pitchFamily="17" charset="-128"/>
                        </a:rPr>
                        <a:t>～</a:t>
                      </a:r>
                      <a:r>
                        <a:rPr lang="en-US" altLang="ja-JP" sz="900" dirty="0">
                          <a:latin typeface="ＭＳ 明朝" panose="02020609040205080304" pitchFamily="17" charset="-128"/>
                          <a:ea typeface="ＭＳ 明朝" panose="02020609040205080304" pitchFamily="17" charset="-128"/>
                        </a:rPr>
                        <a:t>68</a:t>
                      </a:r>
                      <a:r>
                        <a:rPr lang="ja-JP" altLang="en-US" sz="900" dirty="0">
                          <a:latin typeface="ＭＳ 明朝" panose="02020609040205080304" pitchFamily="17" charset="-128"/>
                          <a:ea typeface="ＭＳ 明朝" panose="02020609040205080304" pitchFamily="17" charset="-128"/>
                        </a:rPr>
                        <a:t>歳の偶数年齢を対象とし、希望する方全員が受診できるように配慮。また働く世代の受診者増加を目指し、Ｗｅｂ予約を開始し利便性の向上を図った。</a:t>
                      </a:r>
                    </a:p>
                  </a:txBody>
                  <a:tcPr marL="36000" marR="36000" marT="36000" marB="36000">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8" name="タイトル 1">
            <a:extLst>
              <a:ext uri="{FF2B5EF4-FFF2-40B4-BE49-F238E27FC236}">
                <a16:creationId xmlns:a16="http://schemas.microsoft.com/office/drawing/2014/main" id="{780BCAB6-FF89-4DEA-B846-3010B48780D1}"/>
              </a:ext>
            </a:extLst>
          </p:cNvPr>
          <p:cNvSpPr txBox="1">
            <a:spLocks noChangeAspect="1"/>
          </p:cNvSpPr>
          <p:nvPr/>
        </p:nvSpPr>
        <p:spPr>
          <a:xfrm>
            <a:off x="166045" y="4958611"/>
            <a:ext cx="6238800" cy="261461"/>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en-US" altLang="ja-JP" sz="1050" dirty="0">
                <a:latin typeface="ＭＳ 明朝" panose="02020609040205080304" pitchFamily="17" charset="-128"/>
                <a:ea typeface="ＭＳ 明朝" panose="02020609040205080304" pitchFamily="17" charset="-128"/>
                <a:cs typeface="+mj-cs"/>
              </a:rPr>
              <a:t> </a:t>
            </a:r>
          </a:p>
        </p:txBody>
      </p:sp>
    </p:spTree>
    <p:extLst>
      <p:ext uri="{BB962C8B-B14F-4D97-AF65-F5344CB8AC3E}">
        <p14:creationId xmlns:p14="http://schemas.microsoft.com/office/powerpoint/2010/main" val="27160020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noChangeAspect="1"/>
          </p:cNvSpPr>
          <p:nvPr/>
        </p:nvSpPr>
        <p:spPr>
          <a:xfrm>
            <a:off x="205270" y="360494"/>
            <a:ext cx="6238800" cy="319553"/>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zh-TW" altLang="en-US" sz="1400" b="1" u="sng" dirty="0">
                <a:latin typeface="ＭＳ 明朝" panose="02020609040205080304" pitchFamily="17" charset="-128"/>
                <a:ea typeface="ＭＳ 明朝" panose="02020609040205080304" pitchFamily="17" charset="-128"/>
                <a:cs typeface="+mj-cs"/>
              </a:rPr>
              <a:t>食生活講習会</a:t>
            </a:r>
            <a:endParaRPr lang="en-US" altLang="ja-JP" sz="1400" b="1" u="sng" dirty="0">
              <a:latin typeface="ＭＳ 明朝" panose="02020609040205080304" pitchFamily="17" charset="-128"/>
              <a:ea typeface="ＭＳ 明朝" panose="02020609040205080304" pitchFamily="17" charset="-128"/>
              <a:cs typeface="+mj-cs"/>
            </a:endParaRPr>
          </a:p>
        </p:txBody>
      </p:sp>
      <p:graphicFrame>
        <p:nvGraphicFramePr>
          <p:cNvPr id="13" name="表 12"/>
          <p:cNvGraphicFramePr>
            <a:graphicFrameLocks noGrp="1"/>
          </p:cNvGraphicFramePr>
          <p:nvPr>
            <p:extLst>
              <p:ext uri="{D42A27DB-BD31-4B8C-83A1-F6EECF244321}">
                <p14:modId xmlns:p14="http://schemas.microsoft.com/office/powerpoint/2010/main" val="1412314037"/>
              </p:ext>
            </p:extLst>
          </p:nvPr>
        </p:nvGraphicFramePr>
        <p:xfrm>
          <a:off x="165100" y="3483707"/>
          <a:ext cx="6192000" cy="922320"/>
        </p:xfrm>
        <a:graphic>
          <a:graphicData uri="http://schemas.openxmlformats.org/drawingml/2006/table">
            <a:tbl>
              <a:tblPr/>
              <a:tblGrid>
                <a:gridCol w="648000">
                  <a:extLst>
                    <a:ext uri="{9D8B030D-6E8A-4147-A177-3AD203B41FA5}">
                      <a16:colId xmlns:a16="http://schemas.microsoft.com/office/drawing/2014/main" val="20000"/>
                    </a:ext>
                  </a:extLst>
                </a:gridCol>
                <a:gridCol w="792000">
                  <a:extLst>
                    <a:ext uri="{9D8B030D-6E8A-4147-A177-3AD203B41FA5}">
                      <a16:colId xmlns:a16="http://schemas.microsoft.com/office/drawing/2014/main" val="245322609"/>
                    </a:ext>
                  </a:extLst>
                </a:gridCol>
                <a:gridCol w="792000">
                  <a:extLst>
                    <a:ext uri="{9D8B030D-6E8A-4147-A177-3AD203B41FA5}">
                      <a16:colId xmlns:a16="http://schemas.microsoft.com/office/drawing/2014/main" val="20001"/>
                    </a:ext>
                  </a:extLst>
                </a:gridCol>
                <a:gridCol w="792000">
                  <a:extLst>
                    <a:ext uri="{9D8B030D-6E8A-4147-A177-3AD203B41FA5}">
                      <a16:colId xmlns:a16="http://schemas.microsoft.com/office/drawing/2014/main" val="20002"/>
                    </a:ext>
                  </a:extLst>
                </a:gridCol>
                <a:gridCol w="792000">
                  <a:extLst>
                    <a:ext uri="{9D8B030D-6E8A-4147-A177-3AD203B41FA5}">
                      <a16:colId xmlns:a16="http://schemas.microsoft.com/office/drawing/2014/main" val="20003"/>
                    </a:ext>
                  </a:extLst>
                </a:gridCol>
                <a:gridCol w="792000">
                  <a:extLst>
                    <a:ext uri="{9D8B030D-6E8A-4147-A177-3AD203B41FA5}">
                      <a16:colId xmlns:a16="http://schemas.microsoft.com/office/drawing/2014/main" val="881114496"/>
                    </a:ext>
                  </a:extLst>
                </a:gridCol>
                <a:gridCol w="792000">
                  <a:extLst>
                    <a:ext uri="{9D8B030D-6E8A-4147-A177-3AD203B41FA5}">
                      <a16:colId xmlns:a16="http://schemas.microsoft.com/office/drawing/2014/main" val="378542291"/>
                    </a:ext>
                  </a:extLst>
                </a:gridCol>
                <a:gridCol w="792000">
                  <a:extLst>
                    <a:ext uri="{9D8B030D-6E8A-4147-A177-3AD203B41FA5}">
                      <a16:colId xmlns:a16="http://schemas.microsoft.com/office/drawing/2014/main" val="1290694854"/>
                    </a:ext>
                  </a:extLst>
                </a:gridCol>
              </a:tblGrid>
              <a:tr h="324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marL="0" marR="0" lvl="0" indent="0" algn="ctr" defTabSz="914400" rtl="0" eaLnBrk="1" fontAlgn="ctr" latinLnBrk="0" hangingPunct="1">
                        <a:lnSpc>
                          <a:spcPct val="8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計画策定時点</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80000"/>
                        </a:lnSpc>
                        <a:spcBef>
                          <a:spcPts val="0"/>
                        </a:spcBef>
                        <a:spcAft>
                          <a:spcPts val="0"/>
                        </a:spcAft>
                        <a:buClrTx/>
                        <a:buSzTx/>
                        <a:buFontTx/>
                        <a:buNone/>
                        <a:tabLst/>
                        <a:defRPr/>
                      </a:pPr>
                      <a:r>
                        <a:rPr lang="en-US" altLang="ja-JP" sz="850" b="0" i="0" u="none" strike="noStrike" dirty="0">
                          <a:solidFill>
                            <a:srgbClr val="000000"/>
                          </a:solidFill>
                          <a:effectLst/>
                          <a:latin typeface="ＭＳ 明朝" panose="02020609040205080304" pitchFamily="17" charset="-128"/>
                          <a:ea typeface="ＭＳ 明朝" panose="02020609040205080304" pitchFamily="17" charset="-128"/>
                        </a:rPr>
                        <a:t>2016</a:t>
                      </a:r>
                      <a:r>
                        <a:rPr lang="ja-JP" altLang="en-US" sz="850" b="0" i="0" u="none" strike="noStrike" dirty="0">
                          <a:solidFill>
                            <a:srgbClr val="000000"/>
                          </a:solidFill>
                          <a:effectLst/>
                          <a:latin typeface="ＭＳ 明朝" panose="02020609040205080304" pitchFamily="17" charset="-128"/>
                          <a:ea typeface="ＭＳ 明朝" panose="02020609040205080304" pitchFamily="17" charset="-128"/>
                        </a:rPr>
                        <a:t>年度</a:t>
                      </a:r>
                      <a:r>
                        <a:rPr lang="en-US" altLang="ja-JP" sz="850" b="0" i="0" u="none" strike="noStrike" dirty="0">
                          <a:solidFill>
                            <a:srgbClr val="000000"/>
                          </a:solidFill>
                          <a:effectLst/>
                          <a:latin typeface="ＭＳ 明朝" panose="02020609040205080304" pitchFamily="17" charset="-128"/>
                          <a:ea typeface="ＭＳ 明朝" panose="02020609040205080304" pitchFamily="17" charset="-128"/>
                        </a:rPr>
                        <a:t>(H28)</a:t>
                      </a:r>
                    </a:p>
                  </a:txBody>
                  <a:tcPr marL="18000" marR="18000" marT="9000" marB="1020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2018</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(H30)</a:t>
                      </a:r>
                    </a:p>
                  </a:txBody>
                  <a:tcPr marL="34017" marR="34017" marT="9000" marB="10205"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2019</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(H31)</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(R2)</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2021</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(R3)</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2023</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(R5)</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0000"/>
                  </a:ext>
                </a:extLst>
              </a:tr>
              <a:tr h="252000">
                <a:tc>
                  <a:txBody>
                    <a:bodyPr/>
                    <a:lstStyle/>
                    <a:p>
                      <a:pPr algn="l" fontAlgn="ct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目標値</a:t>
                      </a:r>
                      <a:r>
                        <a:rPr lang="en-US" altLang="zh-TW" sz="900" b="0" i="0" u="none" strike="noStrike" dirty="0">
                          <a:solidFill>
                            <a:schemeClr val="tx1"/>
                          </a:solidFill>
                          <a:effectLst/>
                          <a:latin typeface="ＭＳ 明朝" panose="02020609040205080304" pitchFamily="17" charset="-128"/>
                          <a:ea typeface="ＭＳ 明朝" panose="02020609040205080304" pitchFamily="17" charset="-128"/>
                        </a:rPr>
                        <a:t> </a:t>
                      </a:r>
                      <a:endParaRPr lang="zh-TW"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solidFill>
                      <a:srgbClr val="B7DEE8"/>
                    </a:solidFill>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solidFill>
                        <a:schemeClr val="tx1"/>
                      </a:solidFill>
                      <a:prstDash val="solid"/>
                      <a:round/>
                      <a:headEnd type="none" w="med" len="med"/>
                      <a:tailEnd type="none" w="med" len="med"/>
                    </a:lnBlToTr>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solidFill>
                        <a:schemeClr val="tx1"/>
                      </a:solidFill>
                      <a:prstDash val="solid"/>
                      <a:round/>
                      <a:headEnd type="none" w="med" len="med"/>
                      <a:tailEnd type="none" w="med" len="med"/>
                    </a:lnBlToTr>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solidFill>
                        <a:schemeClr val="tx1"/>
                      </a:solidFill>
                      <a:prstDash val="solid"/>
                      <a:round/>
                      <a:headEnd type="none" w="med" len="med"/>
                      <a:tailEnd type="none" w="med" len="med"/>
                    </a:lnBlToTr>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solidFill>
                        <a:schemeClr val="tx1"/>
                      </a:solidFill>
                      <a:prstDash val="solid"/>
                      <a:round/>
                      <a:headEnd type="none" w="med" len="med"/>
                      <a:tailEnd type="none" w="med" len="med"/>
                    </a:lnBlToTr>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solidFill>
                        <a:schemeClr val="tx1"/>
                      </a:solidFill>
                      <a:prstDash val="solid"/>
                      <a:round/>
                      <a:headEnd type="none" w="med" len="med"/>
                      <a:tailEnd type="none" w="med" len="med"/>
                    </a:lnBlToTr>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solidFill>
                        <a:schemeClr val="tx1"/>
                      </a:solidFill>
                      <a:prstDash val="solid"/>
                      <a:round/>
                      <a:headEnd type="none" w="med" len="med"/>
                      <a:tailEnd type="none" w="med" len="med"/>
                    </a:lnBlToTr>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49318003"/>
                  </a:ext>
                </a:extLst>
              </a:tr>
              <a:tr h="252000">
                <a:tc>
                  <a:txBody>
                    <a:bodyPr/>
                    <a:lstStyle/>
                    <a:p>
                      <a:pPr algn="l" fontAlgn="ct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達成状況</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solidFill>
                      <a:srgbClr val="B7DEE8"/>
                    </a:solidFill>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114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9</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168</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168</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137</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134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99</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人</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12</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extLst>
                  <a:ext uri="{0D108BD9-81ED-4DB2-BD59-A6C34878D82A}">
                    <a16:rowId xmlns:a16="http://schemas.microsoft.com/office/drawing/2014/main" val="10001"/>
                  </a:ext>
                </a:extLst>
              </a:tr>
            </a:tbl>
          </a:graphicData>
        </a:graphic>
      </p:graphicFrame>
      <p:sp>
        <p:nvSpPr>
          <p:cNvPr id="2" name="スライド番号プレースホルダー 1">
            <a:extLst>
              <a:ext uri="{FF2B5EF4-FFF2-40B4-BE49-F238E27FC236}">
                <a16:creationId xmlns:a16="http://schemas.microsoft.com/office/drawing/2014/main" id="{87CEEF89-609E-DE00-B30B-C058CA8AB2BD}"/>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43</a:t>
            </a:fld>
            <a:endParaRPr lang="ja-JP" altLang="en-US" dirty="0">
              <a:latin typeface="ＭＳ 明朝" panose="02020609040205080304" pitchFamily="17" charset="-128"/>
              <a:ea typeface="ＭＳ 明朝" panose="02020609040205080304" pitchFamily="17" charset="-128"/>
            </a:endParaRPr>
          </a:p>
        </p:txBody>
      </p:sp>
      <p:graphicFrame>
        <p:nvGraphicFramePr>
          <p:cNvPr id="3" name="表 3">
            <a:extLst>
              <a:ext uri="{FF2B5EF4-FFF2-40B4-BE49-F238E27FC236}">
                <a16:creationId xmlns:a16="http://schemas.microsoft.com/office/drawing/2014/main" id="{EA1E015D-EEC1-5F4A-7344-EE118E30072F}"/>
              </a:ext>
            </a:extLst>
          </p:cNvPr>
          <p:cNvGraphicFramePr>
            <a:graphicFrameLocks noGrp="1"/>
          </p:cNvGraphicFramePr>
          <p:nvPr>
            <p:extLst>
              <p:ext uri="{D42A27DB-BD31-4B8C-83A1-F6EECF244321}">
                <p14:modId xmlns:p14="http://schemas.microsoft.com/office/powerpoint/2010/main" val="4064657369"/>
              </p:ext>
            </p:extLst>
          </p:nvPr>
        </p:nvGraphicFramePr>
        <p:xfrm>
          <a:off x="165100" y="1077898"/>
          <a:ext cx="6190573" cy="1664580"/>
        </p:xfrm>
        <a:graphic>
          <a:graphicData uri="http://schemas.openxmlformats.org/drawingml/2006/table">
            <a:tbl>
              <a:tblPr firstRow="1" bandRow="1">
                <a:tableStyleId>{5C22544A-7EE6-4342-B048-85BDC9FD1C3A}</a:tableStyleId>
              </a:tblPr>
              <a:tblGrid>
                <a:gridCol w="1150573">
                  <a:extLst>
                    <a:ext uri="{9D8B030D-6E8A-4147-A177-3AD203B41FA5}">
                      <a16:colId xmlns:a16="http://schemas.microsoft.com/office/drawing/2014/main" val="1478241689"/>
                    </a:ext>
                  </a:extLst>
                </a:gridCol>
                <a:gridCol w="5040000">
                  <a:extLst>
                    <a:ext uri="{9D8B030D-6E8A-4147-A177-3AD203B41FA5}">
                      <a16:colId xmlns:a16="http://schemas.microsoft.com/office/drawing/2014/main" val="70025591"/>
                    </a:ext>
                  </a:extLst>
                </a:gridCol>
              </a:tblGrid>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事業目的</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食生活改善推進員に対して講習会を行い、地域での食育活動を推進する</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3851816"/>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対象者</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zh-TW" altLang="en-US" sz="1050" b="0" dirty="0">
                          <a:solidFill>
                            <a:schemeClr val="tx1"/>
                          </a:solidFill>
                          <a:latin typeface="ＭＳ 明朝" panose="02020609040205080304" pitchFamily="17" charset="-128"/>
                          <a:ea typeface="ＭＳ 明朝" panose="02020609040205080304" pitchFamily="17" charset="-128"/>
                        </a:rPr>
                        <a:t>食生活改善推進員</a:t>
                      </a:r>
                      <a:endParaRPr kumimoji="1" lang="en-US" altLang="ja-JP" sz="105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2065039"/>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事業実施年度</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平成</a:t>
                      </a:r>
                      <a:r>
                        <a:rPr kumimoji="1" lang="en-US" altLang="ja-JP" sz="1050" b="0" dirty="0">
                          <a:solidFill>
                            <a:schemeClr val="tx1"/>
                          </a:solidFill>
                          <a:latin typeface="ＭＳ 明朝" panose="02020609040205080304" pitchFamily="17" charset="-128"/>
                          <a:ea typeface="ＭＳ 明朝" panose="02020609040205080304" pitchFamily="17" charset="-128"/>
                        </a:rPr>
                        <a:t>30</a:t>
                      </a:r>
                      <a:r>
                        <a:rPr kumimoji="1" lang="ja-JP" altLang="en-US" sz="1050" b="0" dirty="0">
                          <a:solidFill>
                            <a:schemeClr val="tx1"/>
                          </a:solidFill>
                          <a:latin typeface="ＭＳ 明朝" panose="02020609040205080304" pitchFamily="17" charset="-128"/>
                          <a:ea typeface="ＭＳ 明朝" panose="02020609040205080304" pitchFamily="17" charset="-128"/>
                        </a:rPr>
                        <a:t>年度～令和</a:t>
                      </a:r>
                      <a:r>
                        <a:rPr kumimoji="1" lang="en-US" altLang="ja-JP" sz="1050" b="0" dirty="0">
                          <a:solidFill>
                            <a:schemeClr val="tx1"/>
                          </a:solidFill>
                          <a:latin typeface="ＭＳ 明朝" panose="02020609040205080304" pitchFamily="17" charset="-128"/>
                          <a:ea typeface="ＭＳ 明朝" panose="02020609040205080304" pitchFamily="17" charset="-128"/>
                        </a:rPr>
                        <a:t>5</a:t>
                      </a:r>
                      <a:r>
                        <a:rPr kumimoji="1" lang="ja-JP" altLang="en-US" sz="1050" b="0" dirty="0">
                          <a:solidFill>
                            <a:schemeClr val="tx1"/>
                          </a:solidFill>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7412915"/>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実施内容</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marL="0" indent="0" defTabSz="864017" fontAlgn="ctr">
                        <a:defRPr/>
                      </a:pPr>
                      <a:r>
                        <a:rPr lang="ja-JP" altLang="en-US" sz="1050" b="0" dirty="0">
                          <a:solidFill>
                            <a:schemeClr val="tx1"/>
                          </a:solidFill>
                          <a:latin typeface="ＭＳ 明朝" panose="02020609040205080304" pitchFamily="17" charset="-128"/>
                          <a:ea typeface="ＭＳ 明朝" panose="02020609040205080304" pitchFamily="17" charset="-128"/>
                        </a:rPr>
                        <a:t>食生活改善推進員に対して講習会を行い、地域での食育活動を推進する</a:t>
                      </a:r>
                    </a:p>
                    <a:p>
                      <a:pPr marL="0" indent="0" defTabSz="864017" fontAlgn="ctr">
                        <a:defRPr/>
                      </a:pPr>
                      <a:r>
                        <a:rPr lang="ja-JP" altLang="en-US" sz="1050" b="0" dirty="0">
                          <a:solidFill>
                            <a:schemeClr val="tx1"/>
                          </a:solidFill>
                          <a:latin typeface="ＭＳ 明朝" panose="02020609040205080304" pitchFamily="17" charset="-128"/>
                          <a:ea typeface="ＭＳ 明朝" panose="02020609040205080304" pitchFamily="17" charset="-128"/>
                        </a:rPr>
                        <a:t>各保健センターを会場に年</a:t>
                      </a:r>
                      <a:r>
                        <a:rPr lang="en-US" altLang="ja-JP" sz="1050" b="0" dirty="0">
                          <a:solidFill>
                            <a:schemeClr val="tx1"/>
                          </a:solidFill>
                          <a:latin typeface="ＭＳ 明朝" panose="02020609040205080304" pitchFamily="17" charset="-128"/>
                          <a:ea typeface="ＭＳ 明朝" panose="02020609040205080304" pitchFamily="17" charset="-128"/>
                        </a:rPr>
                        <a:t>12</a:t>
                      </a:r>
                      <a:r>
                        <a:rPr lang="ja-JP" altLang="en-US" sz="1050" b="0" dirty="0">
                          <a:solidFill>
                            <a:schemeClr val="tx1"/>
                          </a:solidFill>
                          <a:latin typeface="ＭＳ 明朝" panose="02020609040205080304" pitchFamily="17" charset="-128"/>
                          <a:ea typeface="ＭＳ 明朝" panose="02020609040205080304" pitchFamily="17" charset="-128"/>
                        </a:rPr>
                        <a:t>回実施</a:t>
                      </a:r>
                    </a:p>
                    <a:p>
                      <a:pPr marL="0" indent="0" defTabSz="864017" fontAlgn="ctr">
                        <a:defRPr/>
                      </a:pPr>
                      <a:r>
                        <a:rPr lang="ja-JP" altLang="en-US" sz="1050" b="0" dirty="0">
                          <a:solidFill>
                            <a:schemeClr val="tx1"/>
                          </a:solidFill>
                          <a:latin typeface="ＭＳ 明朝" panose="02020609040205080304" pitchFamily="17" charset="-128"/>
                          <a:ea typeface="ＭＳ 明朝" panose="02020609040205080304" pitchFamily="17" charset="-128"/>
                        </a:rPr>
                        <a:t>栄養講話・調理実習</a:t>
                      </a:r>
                      <a:endParaRPr lang="en-US" altLang="ja-JP" sz="105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6961231"/>
                  </a:ext>
                </a:extLst>
              </a:tr>
            </a:tbl>
          </a:graphicData>
        </a:graphic>
      </p:graphicFrame>
      <p:graphicFrame>
        <p:nvGraphicFramePr>
          <p:cNvPr id="4" name="表 3">
            <a:extLst>
              <a:ext uri="{FF2B5EF4-FFF2-40B4-BE49-F238E27FC236}">
                <a16:creationId xmlns:a16="http://schemas.microsoft.com/office/drawing/2014/main" id="{A3726B2A-D595-68A3-1AEC-04977B06C398}"/>
              </a:ext>
            </a:extLst>
          </p:cNvPr>
          <p:cNvGraphicFramePr>
            <a:graphicFrameLocks noGrp="1"/>
          </p:cNvGraphicFramePr>
          <p:nvPr>
            <p:extLst>
              <p:ext uri="{D42A27DB-BD31-4B8C-83A1-F6EECF244321}">
                <p14:modId xmlns:p14="http://schemas.microsoft.com/office/powerpoint/2010/main" val="1945665611"/>
              </p:ext>
            </p:extLst>
          </p:nvPr>
        </p:nvGraphicFramePr>
        <p:xfrm>
          <a:off x="165100" y="4797704"/>
          <a:ext cx="6192000" cy="546641"/>
        </p:xfrm>
        <a:graphic>
          <a:graphicData uri="http://schemas.openxmlformats.org/drawingml/2006/table">
            <a:tbl>
              <a:tblPr firstRow="1" bandRow="1">
                <a:tableStyleId>{5C22544A-7EE6-4342-B048-85BDC9FD1C3A}</a:tableStyleId>
              </a:tblPr>
              <a:tblGrid>
                <a:gridCol w="6192000">
                  <a:extLst>
                    <a:ext uri="{9D8B030D-6E8A-4147-A177-3AD203B41FA5}">
                      <a16:colId xmlns:a16="http://schemas.microsoft.com/office/drawing/2014/main" val="1478241689"/>
                    </a:ext>
                  </a:extLst>
                </a:gridCol>
              </a:tblGrid>
              <a:tr h="546641">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900" b="0" dirty="0">
                          <a:solidFill>
                            <a:schemeClr val="tx1"/>
                          </a:solidFill>
                          <a:latin typeface="ＭＳ 明朝" panose="02020609040205080304" pitchFamily="17" charset="-128"/>
                          <a:ea typeface="ＭＳ 明朝" panose="02020609040205080304" pitchFamily="17" charset="-128"/>
                        </a:rPr>
                        <a:t>目標を定めていない為、評価できない。</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900" b="0" dirty="0">
                          <a:solidFill>
                            <a:schemeClr val="tx1"/>
                          </a:solidFill>
                          <a:latin typeface="ＭＳ 明朝" panose="02020609040205080304" pitchFamily="17" charset="-128"/>
                          <a:ea typeface="ＭＳ 明朝" panose="02020609040205080304" pitchFamily="17" charset="-128"/>
                        </a:rPr>
                        <a:t>健康と食という観点から推進員の育成は継続したい。</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3851816"/>
                  </a:ext>
                </a:extLst>
              </a:tr>
            </a:tbl>
          </a:graphicData>
        </a:graphic>
      </p:graphicFrame>
      <p:sp>
        <p:nvSpPr>
          <p:cNvPr id="5" name="Rectangle 5">
            <a:extLst>
              <a:ext uri="{FF2B5EF4-FFF2-40B4-BE49-F238E27FC236}">
                <a16:creationId xmlns:a16="http://schemas.microsoft.com/office/drawing/2014/main" id="{701A2E98-895A-8807-45D1-A3EA763D0268}"/>
              </a:ext>
            </a:extLst>
          </p:cNvPr>
          <p:cNvSpPr>
            <a:spLocks noChangeAspect="1" noChangeArrowheads="1"/>
          </p:cNvSpPr>
          <p:nvPr/>
        </p:nvSpPr>
        <p:spPr bwMode="auto">
          <a:xfrm>
            <a:off x="170434" y="4525793"/>
            <a:ext cx="5783475" cy="271912"/>
          </a:xfrm>
          <a:prstGeom prst="rect">
            <a:avLst/>
          </a:prstGeom>
          <a:noFill/>
          <a:ln w="9525">
            <a:noFill/>
            <a:miter lim="800000"/>
            <a:headEnd/>
            <a:tailEnd/>
          </a:ln>
          <a:effectLst/>
        </p:spPr>
        <p:txBody>
          <a:bodyPr vert="horz" wrap="square" lIns="0" tIns="43201" rIns="86402" bIns="43201" numCol="1" anchor="ctr" anchorCtr="0" compatLnSpc="1">
            <a:prstTxWarp prst="textNoShape">
              <a:avLst/>
            </a:prstTxWarp>
            <a:spAutoFit/>
          </a:bodyPr>
          <a:lstStyle/>
          <a:p>
            <a:pPr lvl="0" fontAlgn="base">
              <a:spcBef>
                <a:spcPct val="0"/>
              </a:spcBef>
              <a:spcAft>
                <a:spcPct val="0"/>
              </a:spcAft>
            </a:pP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ストラクチャー、プロセスによる評価</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8" name="タイトル 1">
            <a:extLst>
              <a:ext uri="{FF2B5EF4-FFF2-40B4-BE49-F238E27FC236}">
                <a16:creationId xmlns:a16="http://schemas.microsoft.com/office/drawing/2014/main" id="{669E03A9-6FC2-44C6-AF4B-32377C2A5622}"/>
              </a:ext>
            </a:extLst>
          </p:cNvPr>
          <p:cNvSpPr txBox="1">
            <a:spLocks noChangeAspect="1"/>
          </p:cNvSpPr>
          <p:nvPr/>
        </p:nvSpPr>
        <p:spPr>
          <a:xfrm>
            <a:off x="165100" y="3206484"/>
            <a:ext cx="6238800" cy="261461"/>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ja-JP" altLang="en-US" sz="1050" dirty="0">
                <a:latin typeface="ＭＳ 明朝" panose="02020609040205080304" pitchFamily="17" charset="-128"/>
                <a:ea typeface="ＭＳ 明朝" panose="02020609040205080304" pitchFamily="17" charset="-128"/>
                <a:cs typeface="+mj-cs"/>
              </a:rPr>
              <a:t>参加者数の増加</a:t>
            </a:r>
            <a:endParaRPr lang="en-US" altLang="ja-JP" sz="1050" dirty="0">
              <a:latin typeface="ＭＳ 明朝" panose="02020609040205080304" pitchFamily="17" charset="-128"/>
              <a:ea typeface="ＭＳ 明朝" panose="02020609040205080304" pitchFamily="17" charset="-128"/>
              <a:cs typeface="+mj-cs"/>
            </a:endParaRPr>
          </a:p>
        </p:txBody>
      </p:sp>
      <p:sp>
        <p:nvSpPr>
          <p:cNvPr id="11" name="Rectangle 5">
            <a:extLst>
              <a:ext uri="{FF2B5EF4-FFF2-40B4-BE49-F238E27FC236}">
                <a16:creationId xmlns:a16="http://schemas.microsoft.com/office/drawing/2014/main" id="{D48B56B7-6363-90DB-F8F6-6C126097F7F0}"/>
              </a:ext>
            </a:extLst>
          </p:cNvPr>
          <p:cNvSpPr>
            <a:spLocks noChangeAspect="1" noChangeArrowheads="1"/>
          </p:cNvSpPr>
          <p:nvPr/>
        </p:nvSpPr>
        <p:spPr bwMode="auto">
          <a:xfrm>
            <a:off x="170434" y="2938118"/>
            <a:ext cx="5783475" cy="271912"/>
          </a:xfrm>
          <a:prstGeom prst="rect">
            <a:avLst/>
          </a:prstGeom>
          <a:noFill/>
          <a:ln w="9525">
            <a:noFill/>
            <a:miter lim="800000"/>
            <a:headEnd/>
            <a:tailEnd/>
          </a:ln>
          <a:effectLst/>
        </p:spPr>
        <p:txBody>
          <a:bodyPr vert="horz" wrap="square" lIns="0" tIns="43201" rIns="86402" bIns="43201" numCol="1" anchor="ctr" anchorCtr="0" compatLnSpc="1">
            <a:prstTxWarp prst="textNoShape">
              <a:avLst/>
            </a:prstTxWarp>
            <a:spAutoFit/>
          </a:bodyPr>
          <a:lstStyle/>
          <a:p>
            <a:pPr lvl="0" fontAlgn="base">
              <a:spcBef>
                <a:spcPct val="0"/>
              </a:spcBef>
              <a:spcAft>
                <a:spcPct val="0"/>
              </a:spcAft>
            </a:pP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アウトプット･アウトカム評価</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12" name="正方形/長方形 11">
            <a:extLst>
              <a:ext uri="{FF2B5EF4-FFF2-40B4-BE49-F238E27FC236}">
                <a16:creationId xmlns:a16="http://schemas.microsoft.com/office/drawing/2014/main" id="{FA25D0E6-4A84-5F49-E62E-91C93E2EFD19}"/>
              </a:ext>
            </a:extLst>
          </p:cNvPr>
          <p:cNvSpPr/>
          <p:nvPr/>
        </p:nvSpPr>
        <p:spPr>
          <a:xfrm>
            <a:off x="3240087" y="4525792"/>
            <a:ext cx="3110904" cy="28157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lnSpc>
                <a:spcPct val="125000"/>
              </a:lnSpc>
            </a:pPr>
            <a:r>
              <a:rPr kumimoji="1" lang="ja-JP" altLang="en-US" sz="800" dirty="0">
                <a:solidFill>
                  <a:schemeClr val="tx1"/>
                </a:solidFill>
                <a:latin typeface="ＭＳ 明朝" panose="02020609040205080304" pitchFamily="17" charset="-128"/>
                <a:ea typeface="ＭＳ 明朝" panose="02020609040205080304" pitchFamily="17" charset="-128"/>
              </a:rPr>
              <a:t>ストラクチャー</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実施</a:t>
            </a:r>
            <a:r>
              <a:rPr kumimoji="1" lang="ja-JP" altLang="en-US" sz="800" dirty="0">
                <a:solidFill>
                  <a:schemeClr val="tx1"/>
                </a:solidFill>
                <a:latin typeface="ＭＳ 明朝" panose="02020609040205080304" pitchFamily="17" charset="-128"/>
                <a:ea typeface="ＭＳ 明朝" panose="02020609040205080304" pitchFamily="17" charset="-128"/>
              </a:rPr>
              <a:t>体制を評価 </a:t>
            </a:r>
            <a:r>
              <a:rPr lang="en-US" altLang="ja-JP" sz="800" dirty="0">
                <a:solidFill>
                  <a:schemeClr val="tx1"/>
                </a:solidFill>
                <a:latin typeface="ＭＳ 明朝" panose="02020609040205080304" pitchFamily="17" charset="-128"/>
                <a:ea typeface="ＭＳ 明朝" panose="02020609040205080304" pitchFamily="17" charset="-128"/>
              </a:rPr>
              <a:t>/ </a:t>
            </a:r>
            <a:r>
              <a:rPr lang="ja-JP" altLang="en-US" sz="800" dirty="0">
                <a:solidFill>
                  <a:schemeClr val="tx1"/>
                </a:solidFill>
                <a:latin typeface="ＭＳ 明朝" panose="02020609040205080304" pitchFamily="17" charset="-128"/>
                <a:ea typeface="ＭＳ 明朝" panose="02020609040205080304" pitchFamily="17" charset="-128"/>
              </a:rPr>
              <a:t>プロセス</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実施方法を評価</a:t>
            </a:r>
            <a:endParaRPr lang="en-US" altLang="ja-JP" sz="800" dirty="0">
              <a:solidFill>
                <a:schemeClr val="tx1"/>
              </a:solidFill>
              <a:latin typeface="ＭＳ 明朝" panose="02020609040205080304" pitchFamily="17" charset="-128"/>
              <a:ea typeface="ＭＳ 明朝" panose="02020609040205080304" pitchFamily="17" charset="-128"/>
            </a:endParaRPr>
          </a:p>
        </p:txBody>
      </p:sp>
      <p:graphicFrame>
        <p:nvGraphicFramePr>
          <p:cNvPr id="21" name="表 20">
            <a:extLst>
              <a:ext uri="{FF2B5EF4-FFF2-40B4-BE49-F238E27FC236}">
                <a16:creationId xmlns:a16="http://schemas.microsoft.com/office/drawing/2014/main" id="{C9E3909E-7581-4C03-96AF-201F29D4290A}"/>
              </a:ext>
            </a:extLst>
          </p:cNvPr>
          <p:cNvGraphicFramePr>
            <a:graphicFrameLocks noGrp="1"/>
          </p:cNvGraphicFramePr>
          <p:nvPr>
            <p:extLst>
              <p:ext uri="{D42A27DB-BD31-4B8C-83A1-F6EECF244321}">
                <p14:modId xmlns:p14="http://schemas.microsoft.com/office/powerpoint/2010/main" val="1763587204"/>
              </p:ext>
            </p:extLst>
          </p:nvPr>
        </p:nvGraphicFramePr>
        <p:xfrm>
          <a:off x="165100" y="5437157"/>
          <a:ext cx="1978659" cy="2257026"/>
        </p:xfrm>
        <a:graphic>
          <a:graphicData uri="http://schemas.openxmlformats.org/drawingml/2006/table">
            <a:tbl>
              <a:tblPr/>
              <a:tblGrid>
                <a:gridCol w="684000">
                  <a:extLst>
                    <a:ext uri="{9D8B030D-6E8A-4147-A177-3AD203B41FA5}">
                      <a16:colId xmlns:a16="http://schemas.microsoft.com/office/drawing/2014/main" val="20000"/>
                    </a:ext>
                  </a:extLst>
                </a:gridCol>
                <a:gridCol w="1294659">
                  <a:extLst>
                    <a:ext uri="{9D8B030D-6E8A-4147-A177-3AD203B41FA5}">
                      <a16:colId xmlns:a16="http://schemas.microsoft.com/office/drawing/2014/main" val="20002"/>
                    </a:ext>
                  </a:extLst>
                </a:gridCol>
              </a:tblGrid>
              <a:tr h="2257026">
                <a:tc>
                  <a:txBody>
                    <a:bodyPr/>
                    <a:lstStyle/>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事業全体</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の評価</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nSpc>
                          <a:spcPct val="200000"/>
                        </a:lnSpc>
                      </a:pPr>
                      <a:r>
                        <a:rPr kumimoji="0" lang="en-US" altLang="ja-JP" sz="1200" kern="0" dirty="0">
                          <a:latin typeface="ＭＳ 明朝" panose="02020609040205080304" pitchFamily="17" charset="-128"/>
                          <a:ea typeface="ＭＳ 明朝" panose="02020609040205080304" pitchFamily="17" charset="-128"/>
                        </a:rPr>
                        <a:t>5</a:t>
                      </a:r>
                      <a:r>
                        <a:rPr kumimoji="0" lang="ja-JP" altLang="en-US" sz="1200" kern="0" dirty="0">
                          <a:latin typeface="ＭＳ 明朝" panose="02020609040205080304" pitchFamily="17" charset="-128"/>
                          <a:ea typeface="ＭＳ 明朝" panose="02020609040205080304" pitchFamily="17" charset="-128"/>
                        </a:rPr>
                        <a:t>：目標達成</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4:</a:t>
                      </a:r>
                      <a:r>
                        <a:rPr kumimoji="0" lang="ja-JP" altLang="en-US" sz="1200" kern="0" dirty="0">
                          <a:latin typeface="ＭＳ 明朝" panose="02020609040205080304" pitchFamily="17" charset="-128"/>
                          <a:ea typeface="ＭＳ 明朝" panose="02020609040205080304" pitchFamily="17" charset="-128"/>
                        </a:rPr>
                        <a:t>改善している</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3:</a:t>
                      </a:r>
                      <a:r>
                        <a:rPr kumimoji="0" lang="ja-JP" altLang="en-US" sz="1200" kern="0" dirty="0">
                          <a:latin typeface="ＭＳ 明朝" panose="02020609040205080304" pitchFamily="17" charset="-128"/>
                          <a:ea typeface="ＭＳ 明朝" panose="02020609040205080304" pitchFamily="17" charset="-128"/>
                        </a:rPr>
                        <a:t>横ばい</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2:</a:t>
                      </a:r>
                      <a:r>
                        <a:rPr kumimoji="0" lang="ja-JP" altLang="en-US" sz="1200" kern="0" dirty="0">
                          <a:latin typeface="ＭＳ 明朝" panose="02020609040205080304" pitchFamily="17" charset="-128"/>
                          <a:ea typeface="ＭＳ 明朝" panose="02020609040205080304" pitchFamily="17" charset="-128"/>
                        </a:rPr>
                        <a:t>悪化している</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1:</a:t>
                      </a:r>
                      <a:r>
                        <a:rPr kumimoji="0" lang="ja-JP" altLang="en-US" sz="1200" kern="0" dirty="0">
                          <a:latin typeface="ＭＳ 明朝" panose="02020609040205080304" pitchFamily="17" charset="-128"/>
                          <a:ea typeface="ＭＳ 明朝" panose="02020609040205080304" pitchFamily="17" charset="-128"/>
                        </a:rPr>
                        <a:t>評価できない</a:t>
                      </a:r>
                      <a:endParaRPr lang="ja-JP" altLang="en-US" sz="1600" dirty="0">
                        <a:latin typeface="ＭＳ 明朝" panose="02020609040205080304" pitchFamily="17" charset="-128"/>
                        <a:ea typeface="ＭＳ 明朝" panose="02020609040205080304" pitchFamily="17" charset="-128"/>
                      </a:endParaRPr>
                    </a:p>
                  </a:txBody>
                  <a:tcPr marL="72000" marR="34017" marT="9000" marB="10205"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3" name="楕円 22">
            <a:extLst>
              <a:ext uri="{FF2B5EF4-FFF2-40B4-BE49-F238E27FC236}">
                <a16:creationId xmlns:a16="http://schemas.microsoft.com/office/drawing/2014/main" id="{8C171CD8-64C7-40C8-BBB8-F616304A23E3}"/>
              </a:ext>
            </a:extLst>
          </p:cNvPr>
          <p:cNvSpPr/>
          <p:nvPr/>
        </p:nvSpPr>
        <p:spPr>
          <a:xfrm>
            <a:off x="903199" y="7190127"/>
            <a:ext cx="1008112" cy="30858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4" name="表 23">
            <a:extLst>
              <a:ext uri="{FF2B5EF4-FFF2-40B4-BE49-F238E27FC236}">
                <a16:creationId xmlns:a16="http://schemas.microsoft.com/office/drawing/2014/main" id="{0AEA9A73-4654-4EB2-AB35-082163093FD4}"/>
              </a:ext>
            </a:extLst>
          </p:cNvPr>
          <p:cNvGraphicFramePr>
            <a:graphicFrameLocks noGrp="1"/>
          </p:cNvGraphicFramePr>
          <p:nvPr>
            <p:extLst>
              <p:ext uri="{D42A27DB-BD31-4B8C-83A1-F6EECF244321}">
                <p14:modId xmlns:p14="http://schemas.microsoft.com/office/powerpoint/2010/main" val="2667854831"/>
              </p:ext>
            </p:extLst>
          </p:nvPr>
        </p:nvGraphicFramePr>
        <p:xfrm>
          <a:off x="2231975" y="5437156"/>
          <a:ext cx="4122096" cy="1211181"/>
        </p:xfrm>
        <a:graphic>
          <a:graphicData uri="http://schemas.openxmlformats.org/drawingml/2006/table">
            <a:tbl>
              <a:tblPr/>
              <a:tblGrid>
                <a:gridCol w="864096">
                  <a:extLst>
                    <a:ext uri="{9D8B030D-6E8A-4147-A177-3AD203B41FA5}">
                      <a16:colId xmlns:a16="http://schemas.microsoft.com/office/drawing/2014/main" val="20000"/>
                    </a:ext>
                  </a:extLst>
                </a:gridCol>
                <a:gridCol w="3258000">
                  <a:extLst>
                    <a:ext uri="{9D8B030D-6E8A-4147-A177-3AD203B41FA5}">
                      <a16:colId xmlns:a16="http://schemas.microsoft.com/office/drawing/2014/main" val="20002"/>
                    </a:ext>
                  </a:extLst>
                </a:gridCol>
              </a:tblGrid>
              <a:tr h="1211181">
                <a:tc>
                  <a:txBody>
                    <a:bodyPr/>
                    <a:lstStyle/>
                    <a:p>
                      <a:pPr algn="ctr" fontAlgn="ctr">
                        <a:spcBef>
                          <a:spcPts val="0"/>
                        </a:spcBef>
                        <a:spcAft>
                          <a:spcPts val="600"/>
                        </a:spcAft>
                      </a:pP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考察</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en-US" altLang="ja-JP" sz="12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1200" b="0" i="0" u="none" strike="noStrike" dirty="0">
                          <a:solidFill>
                            <a:srgbClr val="000000"/>
                          </a:solidFill>
                          <a:effectLst/>
                          <a:latin typeface="ＭＳ 明朝" panose="02020609040205080304" pitchFamily="17" charset="-128"/>
                          <a:ea typeface="ＭＳ 明朝" panose="02020609040205080304" pitchFamily="17" charset="-128"/>
                        </a:rPr>
                        <a:t>成功･未達要因</a:t>
                      </a:r>
                      <a:r>
                        <a:rPr lang="en-US" altLang="ja-JP" sz="12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2400"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ct val="120000"/>
                        </a:lnSpc>
                      </a:pP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全国的な食生活改善推進員の減少や高齢化は当市でも同様になっており、それに伴い講習会への参加数も減少しているが、現役の推進員は食生活改善等について学びたい方が多い傾向にある。また学んだ内容を地域に伝達するためのボランティア活動に協力する方も多いため、今後も市と協働で食生活改善活動を行う。</a:t>
                      </a:r>
                    </a:p>
                  </a:txBody>
                  <a:tcPr marL="36000" marR="36000" marT="36000" marB="36000">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25" name="表 24">
            <a:extLst>
              <a:ext uri="{FF2B5EF4-FFF2-40B4-BE49-F238E27FC236}">
                <a16:creationId xmlns:a16="http://schemas.microsoft.com/office/drawing/2014/main" id="{BCE27AD0-22EE-47C2-AB32-5478F17B5FA4}"/>
              </a:ext>
            </a:extLst>
          </p:cNvPr>
          <p:cNvGraphicFramePr>
            <a:graphicFrameLocks noGrp="1"/>
          </p:cNvGraphicFramePr>
          <p:nvPr>
            <p:extLst>
              <p:ext uri="{D42A27DB-BD31-4B8C-83A1-F6EECF244321}">
                <p14:modId xmlns:p14="http://schemas.microsoft.com/office/powerpoint/2010/main" val="1300107334"/>
              </p:ext>
            </p:extLst>
          </p:nvPr>
        </p:nvGraphicFramePr>
        <p:xfrm>
          <a:off x="2231975" y="6706619"/>
          <a:ext cx="4122096" cy="987564"/>
        </p:xfrm>
        <a:graphic>
          <a:graphicData uri="http://schemas.openxmlformats.org/drawingml/2006/table">
            <a:tbl>
              <a:tblPr/>
              <a:tblGrid>
                <a:gridCol w="864096">
                  <a:extLst>
                    <a:ext uri="{9D8B030D-6E8A-4147-A177-3AD203B41FA5}">
                      <a16:colId xmlns:a16="http://schemas.microsoft.com/office/drawing/2014/main" val="20000"/>
                    </a:ext>
                  </a:extLst>
                </a:gridCol>
                <a:gridCol w="3258000">
                  <a:extLst>
                    <a:ext uri="{9D8B030D-6E8A-4147-A177-3AD203B41FA5}">
                      <a16:colId xmlns:a16="http://schemas.microsoft.com/office/drawing/2014/main" val="20002"/>
                    </a:ext>
                  </a:extLst>
                </a:gridCol>
              </a:tblGrid>
              <a:tr h="987564">
                <a:tc>
                  <a:txBody>
                    <a:bodyPr/>
                    <a:lstStyle/>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今後の</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方向性</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2400"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nSpc>
                          <a:spcPct val="120000"/>
                        </a:lnSpc>
                      </a:pPr>
                      <a:r>
                        <a:rPr lang="ja-JP" altLang="en-US" sz="900" dirty="0">
                          <a:latin typeface="ＭＳ 明朝" panose="02020609040205080304" pitchFamily="17" charset="-128"/>
                          <a:ea typeface="ＭＳ 明朝" panose="02020609040205080304" pitchFamily="17" charset="-128"/>
                        </a:rPr>
                        <a:t>食生活改善推進員に学習してみたい内容等を確認しながら、国や県からの委託事業等にも対応出来るよう工夫する。</a:t>
                      </a:r>
                    </a:p>
                  </a:txBody>
                  <a:tcPr marL="36000" marR="36000" marT="36000" marB="36000">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8" name="タイトル 1">
            <a:extLst>
              <a:ext uri="{FF2B5EF4-FFF2-40B4-BE49-F238E27FC236}">
                <a16:creationId xmlns:a16="http://schemas.microsoft.com/office/drawing/2014/main" id="{780BCAB6-FF89-4DEA-B846-3010B48780D1}"/>
              </a:ext>
            </a:extLst>
          </p:cNvPr>
          <p:cNvSpPr txBox="1">
            <a:spLocks noChangeAspect="1"/>
          </p:cNvSpPr>
          <p:nvPr/>
        </p:nvSpPr>
        <p:spPr>
          <a:xfrm>
            <a:off x="166045" y="4552402"/>
            <a:ext cx="6238800" cy="261461"/>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en-US" altLang="ja-JP" sz="1050" dirty="0">
                <a:latin typeface="ＭＳ 明朝" panose="02020609040205080304" pitchFamily="17" charset="-128"/>
                <a:ea typeface="ＭＳ 明朝" panose="02020609040205080304" pitchFamily="17" charset="-128"/>
                <a:cs typeface="+mj-cs"/>
              </a:rPr>
              <a:t> </a:t>
            </a:r>
          </a:p>
        </p:txBody>
      </p:sp>
    </p:spTree>
    <p:extLst>
      <p:ext uri="{BB962C8B-B14F-4D97-AF65-F5344CB8AC3E}">
        <p14:creationId xmlns:p14="http://schemas.microsoft.com/office/powerpoint/2010/main" val="42264306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noChangeAspect="1"/>
          </p:cNvSpPr>
          <p:nvPr/>
        </p:nvSpPr>
        <p:spPr>
          <a:xfrm>
            <a:off x="205270" y="360494"/>
            <a:ext cx="6238800" cy="319553"/>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zh-TW" altLang="en-US" sz="1400" b="1" u="sng" dirty="0">
                <a:latin typeface="ＭＳ 明朝" panose="02020609040205080304" pitchFamily="17" charset="-128"/>
                <a:ea typeface="ＭＳ 明朝" panose="02020609040205080304" pitchFamily="17" charset="-128"/>
                <a:cs typeface="+mj-cs"/>
              </a:rPr>
              <a:t>食生活改善推進員養成講座</a:t>
            </a:r>
            <a:endParaRPr lang="en-US" altLang="ja-JP" sz="1400" b="1" u="sng" dirty="0">
              <a:latin typeface="ＭＳ 明朝" panose="02020609040205080304" pitchFamily="17" charset="-128"/>
              <a:ea typeface="ＭＳ 明朝" panose="02020609040205080304" pitchFamily="17" charset="-128"/>
              <a:cs typeface="+mj-cs"/>
            </a:endParaRPr>
          </a:p>
        </p:txBody>
      </p:sp>
      <p:graphicFrame>
        <p:nvGraphicFramePr>
          <p:cNvPr id="13" name="表 12"/>
          <p:cNvGraphicFramePr>
            <a:graphicFrameLocks noGrp="1"/>
          </p:cNvGraphicFramePr>
          <p:nvPr>
            <p:extLst>
              <p:ext uri="{D42A27DB-BD31-4B8C-83A1-F6EECF244321}">
                <p14:modId xmlns:p14="http://schemas.microsoft.com/office/powerpoint/2010/main" val="766254976"/>
              </p:ext>
            </p:extLst>
          </p:nvPr>
        </p:nvGraphicFramePr>
        <p:xfrm>
          <a:off x="165100" y="3673892"/>
          <a:ext cx="6192000" cy="922320"/>
        </p:xfrm>
        <a:graphic>
          <a:graphicData uri="http://schemas.openxmlformats.org/drawingml/2006/table">
            <a:tbl>
              <a:tblPr/>
              <a:tblGrid>
                <a:gridCol w="648000">
                  <a:extLst>
                    <a:ext uri="{9D8B030D-6E8A-4147-A177-3AD203B41FA5}">
                      <a16:colId xmlns:a16="http://schemas.microsoft.com/office/drawing/2014/main" val="20000"/>
                    </a:ext>
                  </a:extLst>
                </a:gridCol>
                <a:gridCol w="792000">
                  <a:extLst>
                    <a:ext uri="{9D8B030D-6E8A-4147-A177-3AD203B41FA5}">
                      <a16:colId xmlns:a16="http://schemas.microsoft.com/office/drawing/2014/main" val="245322609"/>
                    </a:ext>
                  </a:extLst>
                </a:gridCol>
                <a:gridCol w="792000">
                  <a:extLst>
                    <a:ext uri="{9D8B030D-6E8A-4147-A177-3AD203B41FA5}">
                      <a16:colId xmlns:a16="http://schemas.microsoft.com/office/drawing/2014/main" val="20001"/>
                    </a:ext>
                  </a:extLst>
                </a:gridCol>
                <a:gridCol w="792000">
                  <a:extLst>
                    <a:ext uri="{9D8B030D-6E8A-4147-A177-3AD203B41FA5}">
                      <a16:colId xmlns:a16="http://schemas.microsoft.com/office/drawing/2014/main" val="20002"/>
                    </a:ext>
                  </a:extLst>
                </a:gridCol>
                <a:gridCol w="792000">
                  <a:extLst>
                    <a:ext uri="{9D8B030D-6E8A-4147-A177-3AD203B41FA5}">
                      <a16:colId xmlns:a16="http://schemas.microsoft.com/office/drawing/2014/main" val="20003"/>
                    </a:ext>
                  </a:extLst>
                </a:gridCol>
                <a:gridCol w="792000">
                  <a:extLst>
                    <a:ext uri="{9D8B030D-6E8A-4147-A177-3AD203B41FA5}">
                      <a16:colId xmlns:a16="http://schemas.microsoft.com/office/drawing/2014/main" val="881114496"/>
                    </a:ext>
                  </a:extLst>
                </a:gridCol>
                <a:gridCol w="792000">
                  <a:extLst>
                    <a:ext uri="{9D8B030D-6E8A-4147-A177-3AD203B41FA5}">
                      <a16:colId xmlns:a16="http://schemas.microsoft.com/office/drawing/2014/main" val="378542291"/>
                    </a:ext>
                  </a:extLst>
                </a:gridCol>
                <a:gridCol w="792000">
                  <a:extLst>
                    <a:ext uri="{9D8B030D-6E8A-4147-A177-3AD203B41FA5}">
                      <a16:colId xmlns:a16="http://schemas.microsoft.com/office/drawing/2014/main" val="1290694854"/>
                    </a:ext>
                  </a:extLst>
                </a:gridCol>
              </a:tblGrid>
              <a:tr h="324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marL="0" marR="0" lvl="0" indent="0" algn="ctr" defTabSz="914400" rtl="0" eaLnBrk="1" fontAlgn="ctr" latinLnBrk="0" hangingPunct="1">
                        <a:lnSpc>
                          <a:spcPct val="8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計画策定時点</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80000"/>
                        </a:lnSpc>
                        <a:spcBef>
                          <a:spcPts val="0"/>
                        </a:spcBef>
                        <a:spcAft>
                          <a:spcPts val="0"/>
                        </a:spcAft>
                        <a:buClrTx/>
                        <a:buSzTx/>
                        <a:buFontTx/>
                        <a:buNone/>
                        <a:tabLst/>
                        <a:defRPr/>
                      </a:pPr>
                      <a:r>
                        <a:rPr lang="en-US" altLang="ja-JP" sz="850" b="0" i="0" u="none" strike="noStrike" dirty="0">
                          <a:solidFill>
                            <a:srgbClr val="000000"/>
                          </a:solidFill>
                          <a:effectLst/>
                          <a:latin typeface="ＭＳ 明朝" panose="02020609040205080304" pitchFamily="17" charset="-128"/>
                          <a:ea typeface="ＭＳ 明朝" panose="02020609040205080304" pitchFamily="17" charset="-128"/>
                        </a:rPr>
                        <a:t>2016</a:t>
                      </a:r>
                      <a:r>
                        <a:rPr lang="ja-JP" altLang="en-US" sz="850" b="0" i="0" u="none" strike="noStrike" dirty="0">
                          <a:solidFill>
                            <a:srgbClr val="000000"/>
                          </a:solidFill>
                          <a:effectLst/>
                          <a:latin typeface="ＭＳ 明朝" panose="02020609040205080304" pitchFamily="17" charset="-128"/>
                          <a:ea typeface="ＭＳ 明朝" panose="02020609040205080304" pitchFamily="17" charset="-128"/>
                        </a:rPr>
                        <a:t>年度</a:t>
                      </a:r>
                      <a:r>
                        <a:rPr lang="en-US" altLang="ja-JP" sz="850" b="0" i="0" u="none" strike="noStrike" dirty="0">
                          <a:solidFill>
                            <a:srgbClr val="000000"/>
                          </a:solidFill>
                          <a:effectLst/>
                          <a:latin typeface="ＭＳ 明朝" panose="02020609040205080304" pitchFamily="17" charset="-128"/>
                          <a:ea typeface="ＭＳ 明朝" panose="02020609040205080304" pitchFamily="17" charset="-128"/>
                        </a:rPr>
                        <a:t>(H28)</a:t>
                      </a:r>
                    </a:p>
                  </a:txBody>
                  <a:tcPr marL="18000" marR="18000" marT="9000" marB="1020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2018</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(H30)</a:t>
                      </a:r>
                    </a:p>
                  </a:txBody>
                  <a:tcPr marL="34017" marR="34017" marT="9000" marB="10205"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2019</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(H31)</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(R2)</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2021</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(R3)</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2023</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(R5)</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0000"/>
                  </a:ext>
                </a:extLst>
              </a:tr>
              <a:tr h="252000">
                <a:tc>
                  <a:txBody>
                    <a:bodyPr/>
                    <a:lstStyle/>
                    <a:p>
                      <a:pPr algn="l" fontAlgn="ct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目標値</a:t>
                      </a:r>
                      <a:r>
                        <a:rPr lang="en-US" altLang="zh-TW" sz="900" b="0" i="0" u="none" strike="noStrike" dirty="0">
                          <a:solidFill>
                            <a:schemeClr val="tx1"/>
                          </a:solidFill>
                          <a:effectLst/>
                          <a:latin typeface="ＭＳ 明朝" panose="02020609040205080304" pitchFamily="17" charset="-128"/>
                          <a:ea typeface="ＭＳ 明朝" panose="02020609040205080304" pitchFamily="17" charset="-128"/>
                        </a:rPr>
                        <a:t> </a:t>
                      </a:r>
                      <a:endParaRPr lang="zh-TW"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solidFill>
                      <a:srgbClr val="B7DEE8"/>
                    </a:solidFill>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solidFill>
                        <a:schemeClr val="tx1"/>
                      </a:solidFill>
                      <a:prstDash val="solid"/>
                      <a:round/>
                      <a:headEnd type="none" w="med" len="med"/>
                      <a:tailEnd type="none" w="med" len="med"/>
                    </a:lnBlToTr>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solidFill>
                        <a:schemeClr val="tx1"/>
                      </a:solidFill>
                      <a:prstDash val="solid"/>
                      <a:round/>
                      <a:headEnd type="none" w="med" len="med"/>
                      <a:tailEnd type="none" w="med" len="med"/>
                    </a:lnBlToTr>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solidFill>
                        <a:schemeClr val="tx1"/>
                      </a:solidFill>
                      <a:prstDash val="solid"/>
                      <a:round/>
                      <a:headEnd type="none" w="med" len="med"/>
                      <a:tailEnd type="none" w="med" len="med"/>
                    </a:lnBlToTr>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solidFill>
                        <a:schemeClr val="tx1"/>
                      </a:solidFill>
                      <a:prstDash val="solid"/>
                      <a:round/>
                      <a:headEnd type="none" w="med" len="med"/>
                      <a:tailEnd type="none" w="med" len="med"/>
                    </a:lnBlToTr>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solidFill>
                        <a:schemeClr val="tx1"/>
                      </a:solidFill>
                      <a:prstDash val="solid"/>
                      <a:round/>
                      <a:headEnd type="none" w="med" len="med"/>
                      <a:tailEnd type="none" w="med" len="med"/>
                    </a:lnBlToTr>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solidFill>
                        <a:schemeClr val="tx1"/>
                      </a:solidFill>
                      <a:prstDash val="solid"/>
                      <a:round/>
                      <a:headEnd type="none" w="med" len="med"/>
                      <a:tailEnd type="none" w="med" len="med"/>
                    </a:lnBlToTr>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49318003"/>
                  </a:ext>
                </a:extLst>
              </a:tr>
              <a:tr h="252000">
                <a:tc>
                  <a:txBody>
                    <a:bodyPr/>
                    <a:lstStyle/>
                    <a:p>
                      <a:pPr algn="l" fontAlgn="ct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達成状況</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solidFill>
                      <a:srgbClr val="B7DEE8"/>
                    </a:solidFill>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33</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75</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17</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73</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11</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solidFill>
                        <a:schemeClr val="tx1"/>
                      </a:solidFill>
                      <a:prstDash val="solid"/>
                      <a:round/>
                      <a:headEnd type="none" w="med" len="med"/>
                      <a:tailEnd type="none" w="med" len="med"/>
                    </a:lnBlToTr>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solidFill>
                        <a:schemeClr val="tx1"/>
                      </a:solidFill>
                      <a:prstDash val="solid"/>
                      <a:round/>
                      <a:headEnd type="none" w="med" len="med"/>
                      <a:tailEnd type="none" w="med" len="med"/>
                    </a:lnBlToTr>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10001"/>
                  </a:ext>
                </a:extLst>
              </a:tr>
            </a:tbl>
          </a:graphicData>
        </a:graphic>
      </p:graphicFrame>
      <p:sp>
        <p:nvSpPr>
          <p:cNvPr id="2" name="スライド番号プレースホルダー 1">
            <a:extLst>
              <a:ext uri="{FF2B5EF4-FFF2-40B4-BE49-F238E27FC236}">
                <a16:creationId xmlns:a16="http://schemas.microsoft.com/office/drawing/2014/main" id="{87CEEF89-609E-DE00-B30B-C058CA8AB2BD}"/>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44</a:t>
            </a:fld>
            <a:endParaRPr lang="ja-JP" altLang="en-US" dirty="0">
              <a:latin typeface="ＭＳ 明朝" panose="02020609040205080304" pitchFamily="17" charset="-128"/>
              <a:ea typeface="ＭＳ 明朝" panose="02020609040205080304" pitchFamily="17" charset="-128"/>
            </a:endParaRPr>
          </a:p>
        </p:txBody>
      </p:sp>
      <p:graphicFrame>
        <p:nvGraphicFramePr>
          <p:cNvPr id="3" name="表 3">
            <a:extLst>
              <a:ext uri="{FF2B5EF4-FFF2-40B4-BE49-F238E27FC236}">
                <a16:creationId xmlns:a16="http://schemas.microsoft.com/office/drawing/2014/main" id="{EA1E015D-EEC1-5F4A-7344-EE118E30072F}"/>
              </a:ext>
            </a:extLst>
          </p:cNvPr>
          <p:cNvGraphicFramePr>
            <a:graphicFrameLocks noGrp="1"/>
          </p:cNvGraphicFramePr>
          <p:nvPr>
            <p:extLst>
              <p:ext uri="{D42A27DB-BD31-4B8C-83A1-F6EECF244321}">
                <p14:modId xmlns:p14="http://schemas.microsoft.com/office/powerpoint/2010/main" val="1781656128"/>
              </p:ext>
            </p:extLst>
          </p:nvPr>
        </p:nvGraphicFramePr>
        <p:xfrm>
          <a:off x="165100" y="1077898"/>
          <a:ext cx="6190573" cy="1867000"/>
        </p:xfrm>
        <a:graphic>
          <a:graphicData uri="http://schemas.openxmlformats.org/drawingml/2006/table">
            <a:tbl>
              <a:tblPr firstRow="1" bandRow="1">
                <a:tableStyleId>{5C22544A-7EE6-4342-B048-85BDC9FD1C3A}</a:tableStyleId>
              </a:tblPr>
              <a:tblGrid>
                <a:gridCol w="1150573">
                  <a:extLst>
                    <a:ext uri="{9D8B030D-6E8A-4147-A177-3AD203B41FA5}">
                      <a16:colId xmlns:a16="http://schemas.microsoft.com/office/drawing/2014/main" val="1478241689"/>
                    </a:ext>
                  </a:extLst>
                </a:gridCol>
                <a:gridCol w="5040000">
                  <a:extLst>
                    <a:ext uri="{9D8B030D-6E8A-4147-A177-3AD203B41FA5}">
                      <a16:colId xmlns:a16="http://schemas.microsoft.com/office/drawing/2014/main" val="70025591"/>
                    </a:ext>
                  </a:extLst>
                </a:gridCol>
              </a:tblGrid>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事業目的</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地域での食生活を中心とした健康づくりボランティアを行うための推進員を養成する</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3851816"/>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対象者</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被保険者</a:t>
                      </a:r>
                    </a:p>
                    <a:p>
                      <a:r>
                        <a:rPr kumimoji="1" lang="ja-JP" altLang="en-US" sz="1050" b="0" dirty="0">
                          <a:solidFill>
                            <a:schemeClr val="tx1"/>
                          </a:solidFill>
                          <a:latin typeface="ＭＳ 明朝" panose="02020609040205080304" pitchFamily="17" charset="-128"/>
                          <a:ea typeface="ＭＳ 明朝" panose="02020609040205080304" pitchFamily="17" charset="-128"/>
                        </a:rPr>
                        <a:t>市民</a:t>
                      </a:r>
                      <a:endParaRPr kumimoji="1" lang="en-US" altLang="ja-JP" sz="105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2065039"/>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事業実施年度</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平成</a:t>
                      </a:r>
                      <a:r>
                        <a:rPr kumimoji="1" lang="en-US" altLang="ja-JP" sz="1050" b="0" dirty="0">
                          <a:solidFill>
                            <a:schemeClr val="tx1"/>
                          </a:solidFill>
                          <a:latin typeface="ＭＳ 明朝" panose="02020609040205080304" pitchFamily="17" charset="-128"/>
                          <a:ea typeface="ＭＳ 明朝" panose="02020609040205080304" pitchFamily="17" charset="-128"/>
                        </a:rPr>
                        <a:t>30</a:t>
                      </a:r>
                      <a:r>
                        <a:rPr kumimoji="1" lang="ja-JP" altLang="en-US" sz="1050" b="0" dirty="0">
                          <a:solidFill>
                            <a:schemeClr val="tx1"/>
                          </a:solidFill>
                          <a:latin typeface="ＭＳ 明朝" panose="02020609040205080304" pitchFamily="17" charset="-128"/>
                          <a:ea typeface="ＭＳ 明朝" panose="02020609040205080304" pitchFamily="17" charset="-128"/>
                        </a:rPr>
                        <a:t>年度～令和</a:t>
                      </a:r>
                      <a:r>
                        <a:rPr kumimoji="1" lang="en-US" altLang="ja-JP" sz="1050" b="0" dirty="0">
                          <a:solidFill>
                            <a:schemeClr val="tx1"/>
                          </a:solidFill>
                          <a:latin typeface="ＭＳ 明朝" panose="02020609040205080304" pitchFamily="17" charset="-128"/>
                          <a:ea typeface="ＭＳ 明朝" panose="02020609040205080304" pitchFamily="17" charset="-128"/>
                        </a:rPr>
                        <a:t>5</a:t>
                      </a:r>
                      <a:r>
                        <a:rPr kumimoji="1" lang="ja-JP" altLang="en-US" sz="1050" b="0" dirty="0">
                          <a:solidFill>
                            <a:schemeClr val="tx1"/>
                          </a:solidFill>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7412915"/>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実施内容</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marL="0" indent="0" defTabSz="864017" fontAlgn="ctr">
                        <a:defRPr/>
                      </a:pPr>
                      <a:r>
                        <a:rPr lang="ja-JP" altLang="en-US" sz="1050" b="0" dirty="0">
                          <a:solidFill>
                            <a:schemeClr val="tx1"/>
                          </a:solidFill>
                          <a:latin typeface="ＭＳ 明朝" panose="02020609040205080304" pitchFamily="17" charset="-128"/>
                          <a:ea typeface="ＭＳ 明朝" panose="02020609040205080304" pitchFamily="17" charset="-128"/>
                        </a:rPr>
                        <a:t>地域での食生活を中心とした健康づくりボランティアを行うための推進員を養成する</a:t>
                      </a:r>
                    </a:p>
                    <a:p>
                      <a:pPr marL="0" indent="0" defTabSz="864017" fontAlgn="ctr">
                        <a:defRPr/>
                      </a:pPr>
                      <a:r>
                        <a:rPr lang="ja-JP" altLang="en-US" sz="1050" b="0" dirty="0">
                          <a:solidFill>
                            <a:schemeClr val="tx1"/>
                          </a:solidFill>
                          <a:latin typeface="ＭＳ 明朝" panose="02020609040205080304" pitchFamily="17" charset="-128"/>
                          <a:ea typeface="ＭＳ 明朝" panose="02020609040205080304" pitchFamily="17" charset="-128"/>
                        </a:rPr>
                        <a:t>食生活改善推進員養成講座カリキュラム</a:t>
                      </a:r>
                      <a:r>
                        <a:rPr lang="en-US" altLang="ja-JP" sz="1050" b="0" dirty="0">
                          <a:solidFill>
                            <a:schemeClr val="tx1"/>
                          </a:solidFill>
                          <a:latin typeface="ＭＳ 明朝" panose="02020609040205080304" pitchFamily="17" charset="-128"/>
                          <a:ea typeface="ＭＳ 明朝" panose="02020609040205080304" pitchFamily="17" charset="-128"/>
                        </a:rPr>
                        <a:t>10</a:t>
                      </a:r>
                      <a:r>
                        <a:rPr lang="ja-JP" altLang="en-US" sz="1050" b="0" dirty="0">
                          <a:solidFill>
                            <a:schemeClr val="tx1"/>
                          </a:solidFill>
                          <a:latin typeface="ＭＳ 明朝" panose="02020609040205080304" pitchFamily="17" charset="-128"/>
                          <a:ea typeface="ＭＳ 明朝" panose="02020609040205080304" pitchFamily="17" charset="-128"/>
                        </a:rPr>
                        <a:t>単位</a:t>
                      </a:r>
                      <a:r>
                        <a:rPr lang="en-US" altLang="ja-JP" sz="1050" b="0" dirty="0">
                          <a:solidFill>
                            <a:schemeClr val="tx1"/>
                          </a:solidFill>
                          <a:latin typeface="ＭＳ 明朝" panose="02020609040205080304" pitchFamily="17" charset="-128"/>
                          <a:ea typeface="ＭＳ 明朝" panose="02020609040205080304" pitchFamily="17" charset="-128"/>
                        </a:rPr>
                        <a:t>20</a:t>
                      </a:r>
                      <a:r>
                        <a:rPr lang="ja-JP" altLang="en-US" sz="1050" b="0" dirty="0">
                          <a:solidFill>
                            <a:schemeClr val="tx1"/>
                          </a:solidFill>
                          <a:latin typeface="ＭＳ 明朝" panose="02020609040205080304" pitchFamily="17" charset="-128"/>
                          <a:ea typeface="ＭＳ 明朝" panose="02020609040205080304" pitchFamily="17" charset="-128"/>
                        </a:rPr>
                        <a:t>時間を受講（講話・調理実習・運動等）</a:t>
                      </a:r>
                      <a:endParaRPr lang="en-US" altLang="ja-JP" sz="105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6961231"/>
                  </a:ext>
                </a:extLst>
              </a:tr>
            </a:tbl>
          </a:graphicData>
        </a:graphic>
      </p:graphicFrame>
      <p:graphicFrame>
        <p:nvGraphicFramePr>
          <p:cNvPr id="4" name="表 3">
            <a:extLst>
              <a:ext uri="{FF2B5EF4-FFF2-40B4-BE49-F238E27FC236}">
                <a16:creationId xmlns:a16="http://schemas.microsoft.com/office/drawing/2014/main" id="{A3726B2A-D595-68A3-1AEC-04977B06C398}"/>
              </a:ext>
            </a:extLst>
          </p:cNvPr>
          <p:cNvGraphicFramePr>
            <a:graphicFrameLocks noGrp="1"/>
          </p:cNvGraphicFramePr>
          <p:nvPr>
            <p:extLst>
              <p:ext uri="{D42A27DB-BD31-4B8C-83A1-F6EECF244321}">
                <p14:modId xmlns:p14="http://schemas.microsoft.com/office/powerpoint/2010/main" val="2851375216"/>
              </p:ext>
            </p:extLst>
          </p:nvPr>
        </p:nvGraphicFramePr>
        <p:xfrm>
          <a:off x="165100" y="4987889"/>
          <a:ext cx="6192000" cy="546641"/>
        </p:xfrm>
        <a:graphic>
          <a:graphicData uri="http://schemas.openxmlformats.org/drawingml/2006/table">
            <a:tbl>
              <a:tblPr firstRow="1" bandRow="1">
                <a:tableStyleId>{5C22544A-7EE6-4342-B048-85BDC9FD1C3A}</a:tableStyleId>
              </a:tblPr>
              <a:tblGrid>
                <a:gridCol w="6192000">
                  <a:extLst>
                    <a:ext uri="{9D8B030D-6E8A-4147-A177-3AD203B41FA5}">
                      <a16:colId xmlns:a16="http://schemas.microsoft.com/office/drawing/2014/main" val="1478241689"/>
                    </a:ext>
                  </a:extLst>
                </a:gridCol>
              </a:tblGrid>
              <a:tr h="546641">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900" b="0" dirty="0">
                          <a:solidFill>
                            <a:schemeClr val="tx1"/>
                          </a:solidFill>
                          <a:latin typeface="ＭＳ 明朝" panose="02020609040205080304" pitchFamily="17" charset="-128"/>
                          <a:ea typeface="ＭＳ 明朝" panose="02020609040205080304" pitchFamily="17" charset="-128"/>
                        </a:rPr>
                        <a:t>コロナ禍の影響を受け直近２年は中止となっており、評価できない。</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3851816"/>
                  </a:ext>
                </a:extLst>
              </a:tr>
            </a:tbl>
          </a:graphicData>
        </a:graphic>
      </p:graphicFrame>
      <p:sp>
        <p:nvSpPr>
          <p:cNvPr id="5" name="Rectangle 5">
            <a:extLst>
              <a:ext uri="{FF2B5EF4-FFF2-40B4-BE49-F238E27FC236}">
                <a16:creationId xmlns:a16="http://schemas.microsoft.com/office/drawing/2014/main" id="{701A2E98-895A-8807-45D1-A3EA763D0268}"/>
              </a:ext>
            </a:extLst>
          </p:cNvPr>
          <p:cNvSpPr>
            <a:spLocks noChangeAspect="1" noChangeArrowheads="1"/>
          </p:cNvSpPr>
          <p:nvPr/>
        </p:nvSpPr>
        <p:spPr bwMode="auto">
          <a:xfrm>
            <a:off x="170434" y="4715978"/>
            <a:ext cx="5783475" cy="271912"/>
          </a:xfrm>
          <a:prstGeom prst="rect">
            <a:avLst/>
          </a:prstGeom>
          <a:noFill/>
          <a:ln w="9525">
            <a:noFill/>
            <a:miter lim="800000"/>
            <a:headEnd/>
            <a:tailEnd/>
          </a:ln>
          <a:effectLst/>
        </p:spPr>
        <p:txBody>
          <a:bodyPr vert="horz" wrap="square" lIns="0" tIns="43201" rIns="86402" bIns="43201" numCol="1" anchor="ctr" anchorCtr="0" compatLnSpc="1">
            <a:prstTxWarp prst="textNoShape">
              <a:avLst/>
            </a:prstTxWarp>
            <a:spAutoFit/>
          </a:bodyPr>
          <a:lstStyle/>
          <a:p>
            <a:pPr lvl="0" fontAlgn="base">
              <a:spcBef>
                <a:spcPct val="0"/>
              </a:spcBef>
              <a:spcAft>
                <a:spcPct val="0"/>
              </a:spcAft>
            </a:pP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ストラクチャー、プロセスによる評価</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8" name="タイトル 1">
            <a:extLst>
              <a:ext uri="{FF2B5EF4-FFF2-40B4-BE49-F238E27FC236}">
                <a16:creationId xmlns:a16="http://schemas.microsoft.com/office/drawing/2014/main" id="{669E03A9-6FC2-44C6-AF4B-32377C2A5622}"/>
              </a:ext>
            </a:extLst>
          </p:cNvPr>
          <p:cNvSpPr txBox="1">
            <a:spLocks noChangeAspect="1"/>
          </p:cNvSpPr>
          <p:nvPr/>
        </p:nvSpPr>
        <p:spPr>
          <a:xfrm>
            <a:off x="165100" y="3396669"/>
            <a:ext cx="6238800" cy="261461"/>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ja-JP" altLang="en-US" sz="1050" dirty="0">
                <a:latin typeface="ＭＳ 明朝" panose="02020609040205080304" pitchFamily="17" charset="-128"/>
                <a:ea typeface="ＭＳ 明朝" panose="02020609040205080304" pitchFamily="17" charset="-128"/>
                <a:cs typeface="+mj-cs"/>
              </a:rPr>
              <a:t>参加者数の増加</a:t>
            </a:r>
            <a:endParaRPr lang="en-US" altLang="ja-JP" sz="1050" dirty="0">
              <a:latin typeface="ＭＳ 明朝" panose="02020609040205080304" pitchFamily="17" charset="-128"/>
              <a:ea typeface="ＭＳ 明朝" panose="02020609040205080304" pitchFamily="17" charset="-128"/>
              <a:cs typeface="+mj-cs"/>
            </a:endParaRPr>
          </a:p>
        </p:txBody>
      </p:sp>
      <p:sp>
        <p:nvSpPr>
          <p:cNvPr id="11" name="Rectangle 5">
            <a:extLst>
              <a:ext uri="{FF2B5EF4-FFF2-40B4-BE49-F238E27FC236}">
                <a16:creationId xmlns:a16="http://schemas.microsoft.com/office/drawing/2014/main" id="{D48B56B7-6363-90DB-F8F6-6C126097F7F0}"/>
              </a:ext>
            </a:extLst>
          </p:cNvPr>
          <p:cNvSpPr>
            <a:spLocks noChangeAspect="1" noChangeArrowheads="1"/>
          </p:cNvSpPr>
          <p:nvPr/>
        </p:nvSpPr>
        <p:spPr bwMode="auto">
          <a:xfrm>
            <a:off x="170434" y="3128303"/>
            <a:ext cx="5783475" cy="271912"/>
          </a:xfrm>
          <a:prstGeom prst="rect">
            <a:avLst/>
          </a:prstGeom>
          <a:noFill/>
          <a:ln w="9525">
            <a:noFill/>
            <a:miter lim="800000"/>
            <a:headEnd/>
            <a:tailEnd/>
          </a:ln>
          <a:effectLst/>
        </p:spPr>
        <p:txBody>
          <a:bodyPr vert="horz" wrap="square" lIns="0" tIns="43201" rIns="86402" bIns="43201" numCol="1" anchor="ctr" anchorCtr="0" compatLnSpc="1">
            <a:prstTxWarp prst="textNoShape">
              <a:avLst/>
            </a:prstTxWarp>
            <a:spAutoFit/>
          </a:bodyPr>
          <a:lstStyle/>
          <a:p>
            <a:pPr lvl="0" fontAlgn="base">
              <a:spcBef>
                <a:spcPct val="0"/>
              </a:spcBef>
              <a:spcAft>
                <a:spcPct val="0"/>
              </a:spcAft>
            </a:pP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アウトプット･アウトカム評価</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12" name="正方形/長方形 11">
            <a:extLst>
              <a:ext uri="{FF2B5EF4-FFF2-40B4-BE49-F238E27FC236}">
                <a16:creationId xmlns:a16="http://schemas.microsoft.com/office/drawing/2014/main" id="{FA25D0E6-4A84-5F49-E62E-91C93E2EFD19}"/>
              </a:ext>
            </a:extLst>
          </p:cNvPr>
          <p:cNvSpPr/>
          <p:nvPr/>
        </p:nvSpPr>
        <p:spPr>
          <a:xfrm>
            <a:off x="3240087" y="4715977"/>
            <a:ext cx="3110904" cy="28157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lnSpc>
                <a:spcPct val="125000"/>
              </a:lnSpc>
            </a:pPr>
            <a:r>
              <a:rPr kumimoji="1" lang="ja-JP" altLang="en-US" sz="800" dirty="0">
                <a:solidFill>
                  <a:schemeClr val="tx1"/>
                </a:solidFill>
                <a:latin typeface="ＭＳ 明朝" panose="02020609040205080304" pitchFamily="17" charset="-128"/>
                <a:ea typeface="ＭＳ 明朝" panose="02020609040205080304" pitchFamily="17" charset="-128"/>
              </a:rPr>
              <a:t>ストラクチャー</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実施</a:t>
            </a:r>
            <a:r>
              <a:rPr kumimoji="1" lang="ja-JP" altLang="en-US" sz="800" dirty="0">
                <a:solidFill>
                  <a:schemeClr val="tx1"/>
                </a:solidFill>
                <a:latin typeface="ＭＳ 明朝" panose="02020609040205080304" pitchFamily="17" charset="-128"/>
                <a:ea typeface="ＭＳ 明朝" panose="02020609040205080304" pitchFamily="17" charset="-128"/>
              </a:rPr>
              <a:t>体制を評価 </a:t>
            </a:r>
            <a:r>
              <a:rPr lang="en-US" altLang="ja-JP" sz="800" dirty="0">
                <a:solidFill>
                  <a:schemeClr val="tx1"/>
                </a:solidFill>
                <a:latin typeface="ＭＳ 明朝" panose="02020609040205080304" pitchFamily="17" charset="-128"/>
                <a:ea typeface="ＭＳ 明朝" panose="02020609040205080304" pitchFamily="17" charset="-128"/>
              </a:rPr>
              <a:t>/ </a:t>
            </a:r>
            <a:r>
              <a:rPr lang="ja-JP" altLang="en-US" sz="800" dirty="0">
                <a:solidFill>
                  <a:schemeClr val="tx1"/>
                </a:solidFill>
                <a:latin typeface="ＭＳ 明朝" panose="02020609040205080304" pitchFamily="17" charset="-128"/>
                <a:ea typeface="ＭＳ 明朝" panose="02020609040205080304" pitchFamily="17" charset="-128"/>
              </a:rPr>
              <a:t>プロセス</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実施方法を評価</a:t>
            </a:r>
            <a:endParaRPr lang="en-US" altLang="ja-JP" sz="800" dirty="0">
              <a:solidFill>
                <a:schemeClr val="tx1"/>
              </a:solidFill>
              <a:latin typeface="ＭＳ 明朝" panose="02020609040205080304" pitchFamily="17" charset="-128"/>
              <a:ea typeface="ＭＳ 明朝" panose="02020609040205080304" pitchFamily="17" charset="-128"/>
            </a:endParaRPr>
          </a:p>
        </p:txBody>
      </p:sp>
      <p:graphicFrame>
        <p:nvGraphicFramePr>
          <p:cNvPr id="21" name="表 20">
            <a:extLst>
              <a:ext uri="{FF2B5EF4-FFF2-40B4-BE49-F238E27FC236}">
                <a16:creationId xmlns:a16="http://schemas.microsoft.com/office/drawing/2014/main" id="{C9E3909E-7581-4C03-96AF-201F29D4290A}"/>
              </a:ext>
            </a:extLst>
          </p:cNvPr>
          <p:cNvGraphicFramePr>
            <a:graphicFrameLocks noGrp="1"/>
          </p:cNvGraphicFramePr>
          <p:nvPr>
            <p:extLst>
              <p:ext uri="{D42A27DB-BD31-4B8C-83A1-F6EECF244321}">
                <p14:modId xmlns:p14="http://schemas.microsoft.com/office/powerpoint/2010/main" val="2131886371"/>
              </p:ext>
            </p:extLst>
          </p:nvPr>
        </p:nvGraphicFramePr>
        <p:xfrm>
          <a:off x="165100" y="5627342"/>
          <a:ext cx="1978659" cy="2257026"/>
        </p:xfrm>
        <a:graphic>
          <a:graphicData uri="http://schemas.openxmlformats.org/drawingml/2006/table">
            <a:tbl>
              <a:tblPr/>
              <a:tblGrid>
                <a:gridCol w="684000">
                  <a:extLst>
                    <a:ext uri="{9D8B030D-6E8A-4147-A177-3AD203B41FA5}">
                      <a16:colId xmlns:a16="http://schemas.microsoft.com/office/drawing/2014/main" val="20000"/>
                    </a:ext>
                  </a:extLst>
                </a:gridCol>
                <a:gridCol w="1294659">
                  <a:extLst>
                    <a:ext uri="{9D8B030D-6E8A-4147-A177-3AD203B41FA5}">
                      <a16:colId xmlns:a16="http://schemas.microsoft.com/office/drawing/2014/main" val="20002"/>
                    </a:ext>
                  </a:extLst>
                </a:gridCol>
              </a:tblGrid>
              <a:tr h="2257026">
                <a:tc>
                  <a:txBody>
                    <a:bodyPr/>
                    <a:lstStyle/>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事業全体</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の評価</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nSpc>
                          <a:spcPct val="200000"/>
                        </a:lnSpc>
                      </a:pPr>
                      <a:r>
                        <a:rPr kumimoji="0" lang="en-US" altLang="ja-JP" sz="1200" kern="0" dirty="0">
                          <a:latin typeface="ＭＳ 明朝" panose="02020609040205080304" pitchFamily="17" charset="-128"/>
                          <a:ea typeface="ＭＳ 明朝" panose="02020609040205080304" pitchFamily="17" charset="-128"/>
                        </a:rPr>
                        <a:t>5</a:t>
                      </a:r>
                      <a:r>
                        <a:rPr kumimoji="0" lang="ja-JP" altLang="en-US" sz="1200" kern="0" dirty="0">
                          <a:latin typeface="ＭＳ 明朝" panose="02020609040205080304" pitchFamily="17" charset="-128"/>
                          <a:ea typeface="ＭＳ 明朝" panose="02020609040205080304" pitchFamily="17" charset="-128"/>
                        </a:rPr>
                        <a:t>：目標達成</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4:</a:t>
                      </a:r>
                      <a:r>
                        <a:rPr kumimoji="0" lang="ja-JP" altLang="en-US" sz="1200" kern="0" dirty="0">
                          <a:latin typeface="ＭＳ 明朝" panose="02020609040205080304" pitchFamily="17" charset="-128"/>
                          <a:ea typeface="ＭＳ 明朝" panose="02020609040205080304" pitchFamily="17" charset="-128"/>
                        </a:rPr>
                        <a:t>改善している</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3:</a:t>
                      </a:r>
                      <a:r>
                        <a:rPr kumimoji="0" lang="ja-JP" altLang="en-US" sz="1200" kern="0" dirty="0">
                          <a:latin typeface="ＭＳ 明朝" panose="02020609040205080304" pitchFamily="17" charset="-128"/>
                          <a:ea typeface="ＭＳ 明朝" panose="02020609040205080304" pitchFamily="17" charset="-128"/>
                        </a:rPr>
                        <a:t>横ばい</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2:</a:t>
                      </a:r>
                      <a:r>
                        <a:rPr kumimoji="0" lang="ja-JP" altLang="en-US" sz="1200" kern="0" dirty="0">
                          <a:latin typeface="ＭＳ 明朝" panose="02020609040205080304" pitchFamily="17" charset="-128"/>
                          <a:ea typeface="ＭＳ 明朝" panose="02020609040205080304" pitchFamily="17" charset="-128"/>
                        </a:rPr>
                        <a:t>悪化している</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1:</a:t>
                      </a:r>
                      <a:r>
                        <a:rPr kumimoji="0" lang="ja-JP" altLang="en-US" sz="1200" kern="0" dirty="0">
                          <a:latin typeface="ＭＳ 明朝" panose="02020609040205080304" pitchFamily="17" charset="-128"/>
                          <a:ea typeface="ＭＳ 明朝" panose="02020609040205080304" pitchFamily="17" charset="-128"/>
                        </a:rPr>
                        <a:t>評価できない</a:t>
                      </a:r>
                      <a:endParaRPr lang="ja-JP" altLang="en-US" sz="1600" dirty="0">
                        <a:latin typeface="ＭＳ 明朝" panose="02020609040205080304" pitchFamily="17" charset="-128"/>
                        <a:ea typeface="ＭＳ 明朝" panose="02020609040205080304" pitchFamily="17" charset="-128"/>
                      </a:endParaRPr>
                    </a:p>
                  </a:txBody>
                  <a:tcPr marL="72000" marR="34017" marT="9000" marB="10205"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3" name="楕円 22">
            <a:extLst>
              <a:ext uri="{FF2B5EF4-FFF2-40B4-BE49-F238E27FC236}">
                <a16:creationId xmlns:a16="http://schemas.microsoft.com/office/drawing/2014/main" id="{8C171CD8-64C7-40C8-BBB8-F616304A23E3}"/>
              </a:ext>
            </a:extLst>
          </p:cNvPr>
          <p:cNvSpPr/>
          <p:nvPr/>
        </p:nvSpPr>
        <p:spPr>
          <a:xfrm>
            <a:off x="903199" y="7380312"/>
            <a:ext cx="1008112" cy="30858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4" name="表 23">
            <a:extLst>
              <a:ext uri="{FF2B5EF4-FFF2-40B4-BE49-F238E27FC236}">
                <a16:creationId xmlns:a16="http://schemas.microsoft.com/office/drawing/2014/main" id="{0AEA9A73-4654-4EB2-AB35-082163093FD4}"/>
              </a:ext>
            </a:extLst>
          </p:cNvPr>
          <p:cNvGraphicFramePr>
            <a:graphicFrameLocks noGrp="1"/>
          </p:cNvGraphicFramePr>
          <p:nvPr>
            <p:extLst>
              <p:ext uri="{D42A27DB-BD31-4B8C-83A1-F6EECF244321}">
                <p14:modId xmlns:p14="http://schemas.microsoft.com/office/powerpoint/2010/main" val="871146371"/>
              </p:ext>
            </p:extLst>
          </p:nvPr>
        </p:nvGraphicFramePr>
        <p:xfrm>
          <a:off x="2231975" y="5627341"/>
          <a:ext cx="4122096" cy="1211181"/>
        </p:xfrm>
        <a:graphic>
          <a:graphicData uri="http://schemas.openxmlformats.org/drawingml/2006/table">
            <a:tbl>
              <a:tblPr/>
              <a:tblGrid>
                <a:gridCol w="864096">
                  <a:extLst>
                    <a:ext uri="{9D8B030D-6E8A-4147-A177-3AD203B41FA5}">
                      <a16:colId xmlns:a16="http://schemas.microsoft.com/office/drawing/2014/main" val="20000"/>
                    </a:ext>
                  </a:extLst>
                </a:gridCol>
                <a:gridCol w="3258000">
                  <a:extLst>
                    <a:ext uri="{9D8B030D-6E8A-4147-A177-3AD203B41FA5}">
                      <a16:colId xmlns:a16="http://schemas.microsoft.com/office/drawing/2014/main" val="20002"/>
                    </a:ext>
                  </a:extLst>
                </a:gridCol>
              </a:tblGrid>
              <a:tr h="1211181">
                <a:tc>
                  <a:txBody>
                    <a:bodyPr/>
                    <a:lstStyle/>
                    <a:p>
                      <a:pPr algn="ctr" fontAlgn="ctr">
                        <a:spcBef>
                          <a:spcPts val="0"/>
                        </a:spcBef>
                        <a:spcAft>
                          <a:spcPts val="600"/>
                        </a:spcAft>
                      </a:pP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考察</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en-US" altLang="ja-JP" sz="12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1200" b="0" i="0" u="none" strike="noStrike" dirty="0">
                          <a:solidFill>
                            <a:srgbClr val="000000"/>
                          </a:solidFill>
                          <a:effectLst/>
                          <a:latin typeface="ＭＳ 明朝" panose="02020609040205080304" pitchFamily="17" charset="-128"/>
                          <a:ea typeface="ＭＳ 明朝" panose="02020609040205080304" pitchFamily="17" charset="-128"/>
                        </a:rPr>
                        <a:t>成功･未達要因</a:t>
                      </a:r>
                      <a:r>
                        <a:rPr lang="en-US" altLang="ja-JP" sz="12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2400"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ct val="120000"/>
                        </a:lnSpc>
                      </a:pP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令和</a:t>
                      </a:r>
                      <a:r>
                        <a:rPr kumimoji="1" lang="en-US" altLang="ja-JP" sz="900" kern="1200" dirty="0">
                          <a:solidFill>
                            <a:schemeClr val="tx1"/>
                          </a:solidFill>
                          <a:latin typeface="ＭＳ 明朝" panose="02020609040205080304" pitchFamily="17" charset="-128"/>
                          <a:ea typeface="ＭＳ 明朝" panose="02020609040205080304" pitchFamily="17" charset="-128"/>
                          <a:cs typeface="+mn-cs"/>
                        </a:rPr>
                        <a:t>3</a:t>
                      </a: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年度及び令和</a:t>
                      </a:r>
                      <a:r>
                        <a:rPr kumimoji="1" lang="en-US" altLang="ja-JP" sz="900" kern="1200" dirty="0">
                          <a:solidFill>
                            <a:schemeClr val="tx1"/>
                          </a:solidFill>
                          <a:latin typeface="ＭＳ 明朝" panose="02020609040205080304" pitchFamily="17" charset="-128"/>
                          <a:ea typeface="ＭＳ 明朝" panose="02020609040205080304" pitchFamily="17" charset="-128"/>
                          <a:cs typeface="+mn-cs"/>
                        </a:rPr>
                        <a:t>4</a:t>
                      </a: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年度はコロナ禍により中止した。国では毎年、食生活改善推進員を育成し「私たちの健康は私たちの手で」をスローガンに地域で食を中心としたボランティア活動を目標としている。養成講座は全国共通のカリキュラムがあり、</a:t>
                      </a:r>
                      <a:r>
                        <a:rPr kumimoji="1" lang="en-US" altLang="ja-JP" sz="900" kern="1200" dirty="0">
                          <a:solidFill>
                            <a:schemeClr val="tx1"/>
                          </a:solidFill>
                          <a:latin typeface="ＭＳ 明朝" panose="02020609040205080304" pitchFamily="17" charset="-128"/>
                          <a:ea typeface="ＭＳ 明朝" panose="02020609040205080304" pitchFamily="17" charset="-128"/>
                          <a:cs typeface="+mn-cs"/>
                        </a:rPr>
                        <a:t>20</a:t>
                      </a: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時間の養成時間が求められている。</a:t>
                      </a:r>
                    </a:p>
                  </a:txBody>
                  <a:tcPr marL="36000" marR="36000" marT="36000" marB="36000">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25" name="表 24">
            <a:extLst>
              <a:ext uri="{FF2B5EF4-FFF2-40B4-BE49-F238E27FC236}">
                <a16:creationId xmlns:a16="http://schemas.microsoft.com/office/drawing/2014/main" id="{BCE27AD0-22EE-47C2-AB32-5478F17B5FA4}"/>
              </a:ext>
            </a:extLst>
          </p:cNvPr>
          <p:cNvGraphicFramePr>
            <a:graphicFrameLocks noGrp="1"/>
          </p:cNvGraphicFramePr>
          <p:nvPr>
            <p:extLst>
              <p:ext uri="{D42A27DB-BD31-4B8C-83A1-F6EECF244321}">
                <p14:modId xmlns:p14="http://schemas.microsoft.com/office/powerpoint/2010/main" val="4218831632"/>
              </p:ext>
            </p:extLst>
          </p:nvPr>
        </p:nvGraphicFramePr>
        <p:xfrm>
          <a:off x="2231975" y="6896804"/>
          <a:ext cx="4122096" cy="987564"/>
        </p:xfrm>
        <a:graphic>
          <a:graphicData uri="http://schemas.openxmlformats.org/drawingml/2006/table">
            <a:tbl>
              <a:tblPr/>
              <a:tblGrid>
                <a:gridCol w="864096">
                  <a:extLst>
                    <a:ext uri="{9D8B030D-6E8A-4147-A177-3AD203B41FA5}">
                      <a16:colId xmlns:a16="http://schemas.microsoft.com/office/drawing/2014/main" val="20000"/>
                    </a:ext>
                  </a:extLst>
                </a:gridCol>
                <a:gridCol w="3258000">
                  <a:extLst>
                    <a:ext uri="{9D8B030D-6E8A-4147-A177-3AD203B41FA5}">
                      <a16:colId xmlns:a16="http://schemas.microsoft.com/office/drawing/2014/main" val="20002"/>
                    </a:ext>
                  </a:extLst>
                </a:gridCol>
              </a:tblGrid>
              <a:tr h="987564">
                <a:tc>
                  <a:txBody>
                    <a:bodyPr/>
                    <a:lstStyle/>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今後の</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方向性</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2400"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nSpc>
                          <a:spcPct val="120000"/>
                        </a:lnSpc>
                      </a:pPr>
                      <a:r>
                        <a:rPr lang="ja-JP" altLang="en-US" sz="900" dirty="0">
                          <a:latin typeface="ＭＳ 明朝" panose="02020609040205080304" pitchFamily="17" charset="-128"/>
                          <a:ea typeface="ＭＳ 明朝" panose="02020609040205080304" pitchFamily="17" charset="-128"/>
                        </a:rPr>
                        <a:t>毎年、食生活改善推進員になるための養成講座を開催し、開催日に来れない方には補講等を実施して年度末まで推進員を養成する。</a:t>
                      </a:r>
                    </a:p>
                  </a:txBody>
                  <a:tcPr marL="36000" marR="36000" marT="36000" marB="36000">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8" name="タイトル 1">
            <a:extLst>
              <a:ext uri="{FF2B5EF4-FFF2-40B4-BE49-F238E27FC236}">
                <a16:creationId xmlns:a16="http://schemas.microsoft.com/office/drawing/2014/main" id="{780BCAB6-FF89-4DEA-B846-3010B48780D1}"/>
              </a:ext>
            </a:extLst>
          </p:cNvPr>
          <p:cNvSpPr txBox="1">
            <a:spLocks noChangeAspect="1"/>
          </p:cNvSpPr>
          <p:nvPr/>
        </p:nvSpPr>
        <p:spPr>
          <a:xfrm>
            <a:off x="166045" y="4742587"/>
            <a:ext cx="6238800" cy="261461"/>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en-US" altLang="ja-JP" sz="1050" dirty="0">
                <a:latin typeface="ＭＳ 明朝" panose="02020609040205080304" pitchFamily="17" charset="-128"/>
                <a:ea typeface="ＭＳ 明朝" panose="02020609040205080304" pitchFamily="17" charset="-128"/>
                <a:cs typeface="+mj-cs"/>
              </a:rPr>
              <a:t> </a:t>
            </a:r>
          </a:p>
        </p:txBody>
      </p:sp>
    </p:spTree>
    <p:extLst>
      <p:ext uri="{BB962C8B-B14F-4D97-AF65-F5344CB8AC3E}">
        <p14:creationId xmlns:p14="http://schemas.microsoft.com/office/powerpoint/2010/main" val="2473985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noChangeAspect="1"/>
          </p:cNvSpPr>
          <p:nvPr/>
        </p:nvSpPr>
        <p:spPr>
          <a:xfrm>
            <a:off x="205270" y="360494"/>
            <a:ext cx="6238800" cy="319553"/>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ja-JP" altLang="en-US" sz="1400" b="1" u="sng" dirty="0">
                <a:latin typeface="ＭＳ 明朝" panose="02020609040205080304" pitchFamily="17" charset="-128"/>
                <a:ea typeface="ＭＳ 明朝" panose="02020609040205080304" pitchFamily="17" charset="-128"/>
                <a:cs typeface="+mj-cs"/>
              </a:rPr>
              <a:t>健康づくり食育教室</a:t>
            </a:r>
            <a:endParaRPr lang="en-US" altLang="ja-JP" sz="1400" b="1" u="sng" dirty="0">
              <a:latin typeface="ＭＳ 明朝" panose="02020609040205080304" pitchFamily="17" charset="-128"/>
              <a:ea typeface="ＭＳ 明朝" panose="02020609040205080304" pitchFamily="17" charset="-128"/>
              <a:cs typeface="+mj-cs"/>
            </a:endParaRPr>
          </a:p>
        </p:txBody>
      </p:sp>
      <p:graphicFrame>
        <p:nvGraphicFramePr>
          <p:cNvPr id="13" name="表 12"/>
          <p:cNvGraphicFramePr>
            <a:graphicFrameLocks noGrp="1"/>
          </p:cNvGraphicFramePr>
          <p:nvPr>
            <p:extLst>
              <p:ext uri="{D42A27DB-BD31-4B8C-83A1-F6EECF244321}">
                <p14:modId xmlns:p14="http://schemas.microsoft.com/office/powerpoint/2010/main" val="2478751203"/>
              </p:ext>
            </p:extLst>
          </p:nvPr>
        </p:nvGraphicFramePr>
        <p:xfrm>
          <a:off x="165100" y="3662380"/>
          <a:ext cx="6192000" cy="922320"/>
        </p:xfrm>
        <a:graphic>
          <a:graphicData uri="http://schemas.openxmlformats.org/drawingml/2006/table">
            <a:tbl>
              <a:tblPr/>
              <a:tblGrid>
                <a:gridCol w="648000">
                  <a:extLst>
                    <a:ext uri="{9D8B030D-6E8A-4147-A177-3AD203B41FA5}">
                      <a16:colId xmlns:a16="http://schemas.microsoft.com/office/drawing/2014/main" val="20000"/>
                    </a:ext>
                  </a:extLst>
                </a:gridCol>
                <a:gridCol w="792000">
                  <a:extLst>
                    <a:ext uri="{9D8B030D-6E8A-4147-A177-3AD203B41FA5}">
                      <a16:colId xmlns:a16="http://schemas.microsoft.com/office/drawing/2014/main" val="245322609"/>
                    </a:ext>
                  </a:extLst>
                </a:gridCol>
                <a:gridCol w="792000">
                  <a:extLst>
                    <a:ext uri="{9D8B030D-6E8A-4147-A177-3AD203B41FA5}">
                      <a16:colId xmlns:a16="http://schemas.microsoft.com/office/drawing/2014/main" val="20001"/>
                    </a:ext>
                  </a:extLst>
                </a:gridCol>
                <a:gridCol w="792000">
                  <a:extLst>
                    <a:ext uri="{9D8B030D-6E8A-4147-A177-3AD203B41FA5}">
                      <a16:colId xmlns:a16="http://schemas.microsoft.com/office/drawing/2014/main" val="20002"/>
                    </a:ext>
                  </a:extLst>
                </a:gridCol>
                <a:gridCol w="792000">
                  <a:extLst>
                    <a:ext uri="{9D8B030D-6E8A-4147-A177-3AD203B41FA5}">
                      <a16:colId xmlns:a16="http://schemas.microsoft.com/office/drawing/2014/main" val="20003"/>
                    </a:ext>
                  </a:extLst>
                </a:gridCol>
                <a:gridCol w="792000">
                  <a:extLst>
                    <a:ext uri="{9D8B030D-6E8A-4147-A177-3AD203B41FA5}">
                      <a16:colId xmlns:a16="http://schemas.microsoft.com/office/drawing/2014/main" val="881114496"/>
                    </a:ext>
                  </a:extLst>
                </a:gridCol>
                <a:gridCol w="792000">
                  <a:extLst>
                    <a:ext uri="{9D8B030D-6E8A-4147-A177-3AD203B41FA5}">
                      <a16:colId xmlns:a16="http://schemas.microsoft.com/office/drawing/2014/main" val="378542291"/>
                    </a:ext>
                  </a:extLst>
                </a:gridCol>
                <a:gridCol w="792000">
                  <a:extLst>
                    <a:ext uri="{9D8B030D-6E8A-4147-A177-3AD203B41FA5}">
                      <a16:colId xmlns:a16="http://schemas.microsoft.com/office/drawing/2014/main" val="1290694854"/>
                    </a:ext>
                  </a:extLst>
                </a:gridCol>
              </a:tblGrid>
              <a:tr h="324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marL="0" marR="0" lvl="0" indent="0" algn="ctr" defTabSz="914400" rtl="0" eaLnBrk="1" fontAlgn="ctr" latinLnBrk="0" hangingPunct="1">
                        <a:lnSpc>
                          <a:spcPct val="8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計画策定時点</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80000"/>
                        </a:lnSpc>
                        <a:spcBef>
                          <a:spcPts val="0"/>
                        </a:spcBef>
                        <a:spcAft>
                          <a:spcPts val="0"/>
                        </a:spcAft>
                        <a:buClrTx/>
                        <a:buSzTx/>
                        <a:buFontTx/>
                        <a:buNone/>
                        <a:tabLst/>
                        <a:defRPr/>
                      </a:pPr>
                      <a:r>
                        <a:rPr lang="en-US" altLang="ja-JP" sz="850" b="0" i="0" u="none" strike="noStrike" dirty="0">
                          <a:solidFill>
                            <a:srgbClr val="000000"/>
                          </a:solidFill>
                          <a:effectLst/>
                          <a:latin typeface="ＭＳ 明朝" panose="02020609040205080304" pitchFamily="17" charset="-128"/>
                          <a:ea typeface="ＭＳ 明朝" panose="02020609040205080304" pitchFamily="17" charset="-128"/>
                        </a:rPr>
                        <a:t>2016</a:t>
                      </a:r>
                      <a:r>
                        <a:rPr lang="ja-JP" altLang="en-US" sz="850" b="0" i="0" u="none" strike="noStrike" dirty="0">
                          <a:solidFill>
                            <a:srgbClr val="000000"/>
                          </a:solidFill>
                          <a:effectLst/>
                          <a:latin typeface="ＭＳ 明朝" panose="02020609040205080304" pitchFamily="17" charset="-128"/>
                          <a:ea typeface="ＭＳ 明朝" panose="02020609040205080304" pitchFamily="17" charset="-128"/>
                        </a:rPr>
                        <a:t>年度</a:t>
                      </a:r>
                      <a:r>
                        <a:rPr lang="en-US" altLang="ja-JP" sz="850" b="0" i="0" u="none" strike="noStrike" dirty="0">
                          <a:solidFill>
                            <a:srgbClr val="000000"/>
                          </a:solidFill>
                          <a:effectLst/>
                          <a:latin typeface="ＭＳ 明朝" panose="02020609040205080304" pitchFamily="17" charset="-128"/>
                          <a:ea typeface="ＭＳ 明朝" panose="02020609040205080304" pitchFamily="17" charset="-128"/>
                        </a:rPr>
                        <a:t>(H28)</a:t>
                      </a:r>
                    </a:p>
                  </a:txBody>
                  <a:tcPr marL="18000" marR="18000" marT="9000" marB="1020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2018</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(H30)</a:t>
                      </a:r>
                    </a:p>
                  </a:txBody>
                  <a:tcPr marL="34017" marR="34017" marT="9000" marB="10205"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2019</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(H31)</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(R2)</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2021</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(R3)</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2023</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(R5)</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0000"/>
                  </a:ext>
                </a:extLst>
              </a:tr>
              <a:tr h="252000">
                <a:tc>
                  <a:txBody>
                    <a:bodyPr/>
                    <a:lstStyle/>
                    <a:p>
                      <a:pPr algn="ct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目標値</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solidFill>
                        <a:schemeClr val="tx1"/>
                      </a:solidFill>
                      <a:prstDash val="solid"/>
                      <a:round/>
                      <a:headEnd type="none" w="med" len="med"/>
                      <a:tailEnd type="none" w="med" len="med"/>
                    </a:lnBlToTr>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solidFill>
                        <a:schemeClr val="tx1"/>
                      </a:solidFill>
                      <a:prstDash val="solid"/>
                      <a:round/>
                      <a:headEnd type="none" w="med" len="med"/>
                      <a:tailEnd type="none" w="med" len="med"/>
                    </a:lnBlToTr>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solidFill>
                        <a:schemeClr val="tx1"/>
                      </a:solidFill>
                      <a:prstDash val="solid"/>
                      <a:round/>
                      <a:headEnd type="none" w="med" len="med"/>
                      <a:tailEnd type="none" w="med" len="med"/>
                    </a:lnBlToTr>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solidFill>
                        <a:schemeClr val="tx1"/>
                      </a:solidFill>
                      <a:prstDash val="solid"/>
                      <a:round/>
                      <a:headEnd type="none" w="med" len="med"/>
                      <a:tailEnd type="none" w="med" len="med"/>
                    </a:lnBlToTr>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solidFill>
                        <a:schemeClr val="tx1"/>
                      </a:solidFill>
                      <a:prstDash val="solid"/>
                      <a:round/>
                      <a:headEnd type="none" w="med" len="med"/>
                      <a:tailEnd type="none" w="med" len="med"/>
                    </a:lnBlToTr>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solidFill>
                        <a:schemeClr val="tx1"/>
                      </a:solidFill>
                      <a:prstDash val="solid"/>
                      <a:round/>
                      <a:headEnd type="none" w="med" len="med"/>
                      <a:tailEnd type="none" w="med" len="med"/>
                    </a:lnBlToTr>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49318003"/>
                  </a:ext>
                </a:extLst>
              </a:tr>
              <a:tr h="252000">
                <a:tc>
                  <a:txBody>
                    <a:bodyPr/>
                    <a:lstStyle/>
                    <a:p>
                      <a:pPr algn="ctr"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達成状況</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zh-CN" sz="900" b="0" i="0" u="none" strike="noStrike" dirty="0">
                          <a:solidFill>
                            <a:srgbClr val="000000"/>
                          </a:solidFill>
                          <a:effectLst/>
                          <a:latin typeface="ＭＳ 明朝" panose="02020609040205080304" pitchFamily="17" charset="-128"/>
                          <a:ea typeface="ＭＳ 明朝" panose="02020609040205080304" pitchFamily="17" charset="-128"/>
                        </a:rPr>
                        <a:t>226</a:t>
                      </a:r>
                      <a:r>
                        <a:rPr lang="zh-CN"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zh-CN" sz="900" b="0" i="0" u="none" strike="noStrike" dirty="0">
                          <a:solidFill>
                            <a:srgbClr val="000000"/>
                          </a:solidFill>
                          <a:effectLst/>
                          <a:latin typeface="ＭＳ 明朝" panose="02020609040205080304" pitchFamily="17" charset="-128"/>
                          <a:ea typeface="ＭＳ 明朝" panose="02020609040205080304" pitchFamily="17" charset="-128"/>
                        </a:rPr>
                        <a:t>(</a:t>
                      </a:r>
                      <a:r>
                        <a:rPr lang="zh-CN" altLang="en-US" sz="900" b="0" i="0" u="none" strike="noStrike" dirty="0">
                          <a:solidFill>
                            <a:srgbClr val="000000"/>
                          </a:solidFill>
                          <a:effectLst/>
                          <a:latin typeface="ＭＳ 明朝" panose="02020609040205080304" pitchFamily="17" charset="-128"/>
                          <a:ea typeface="ＭＳ 明朝" panose="02020609040205080304" pitchFamily="17" charset="-128"/>
                        </a:rPr>
                        <a:t>対象者</a:t>
                      </a:r>
                      <a:r>
                        <a:rPr lang="en-US" altLang="zh-CN" sz="900" b="0" i="0" u="none" strike="noStrike" dirty="0">
                          <a:solidFill>
                            <a:srgbClr val="000000"/>
                          </a:solidFill>
                          <a:effectLst/>
                          <a:latin typeface="ＭＳ 明朝" panose="02020609040205080304" pitchFamily="17" charset="-128"/>
                          <a:ea typeface="ＭＳ 明朝" panose="02020609040205080304" pitchFamily="17" charset="-128"/>
                        </a:rPr>
                        <a:t>)</a:t>
                      </a:r>
                      <a:br>
                        <a:rPr lang="zh-CN"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en-US" altLang="zh-CN" sz="900" b="0" i="0" u="none" strike="noStrike" dirty="0">
                          <a:solidFill>
                            <a:srgbClr val="000000"/>
                          </a:solidFill>
                          <a:effectLst/>
                          <a:latin typeface="ＭＳ 明朝" panose="02020609040205080304" pitchFamily="17" charset="-128"/>
                          <a:ea typeface="ＭＳ 明朝" panose="02020609040205080304" pitchFamily="17" charset="-128"/>
                        </a:rPr>
                        <a:t>141</a:t>
                      </a:r>
                      <a:r>
                        <a:rPr lang="zh-CN"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zh-CN" sz="900" b="0" i="0" u="none" strike="noStrike" dirty="0">
                          <a:solidFill>
                            <a:srgbClr val="000000"/>
                          </a:solidFill>
                          <a:effectLst/>
                          <a:latin typeface="ＭＳ 明朝" panose="02020609040205080304" pitchFamily="17" charset="-128"/>
                          <a:ea typeface="ＭＳ 明朝" panose="02020609040205080304" pitchFamily="17" charset="-128"/>
                        </a:rPr>
                        <a:t>(</a:t>
                      </a:r>
                      <a:r>
                        <a:rPr lang="zh-CN" altLang="en-US" sz="900" b="0" i="0" u="none" strike="noStrike" dirty="0">
                          <a:solidFill>
                            <a:srgbClr val="000000"/>
                          </a:solidFill>
                          <a:effectLst/>
                          <a:latin typeface="ＭＳ 明朝" panose="02020609040205080304" pitchFamily="17" charset="-128"/>
                          <a:ea typeface="ＭＳ 明朝" panose="02020609040205080304" pitchFamily="17" charset="-128"/>
                        </a:rPr>
                        <a:t>実人数</a:t>
                      </a:r>
                      <a:r>
                        <a:rPr lang="en-US" altLang="zh-CN" sz="900" b="0" i="0" u="none" strike="noStrike" dirty="0">
                          <a:solidFill>
                            <a:srgbClr val="000000"/>
                          </a:solidFill>
                          <a:effectLst/>
                          <a:latin typeface="ＭＳ 明朝" panose="02020609040205080304" pitchFamily="17" charset="-128"/>
                          <a:ea typeface="ＭＳ 明朝" panose="02020609040205080304" pitchFamily="17" charset="-128"/>
                        </a:rPr>
                        <a:t>)</a:t>
                      </a:r>
                      <a:endParaRPr lang="zh-CN"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13</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219</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15</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195</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15</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175</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15</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138</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15</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回</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スライド番号プレースホルダー 1">
            <a:extLst>
              <a:ext uri="{FF2B5EF4-FFF2-40B4-BE49-F238E27FC236}">
                <a16:creationId xmlns:a16="http://schemas.microsoft.com/office/drawing/2014/main" id="{87CEEF89-609E-DE00-B30B-C058CA8AB2BD}"/>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45</a:t>
            </a:fld>
            <a:endParaRPr lang="ja-JP" altLang="en-US" dirty="0">
              <a:latin typeface="ＭＳ 明朝" panose="02020609040205080304" pitchFamily="17" charset="-128"/>
              <a:ea typeface="ＭＳ 明朝" panose="02020609040205080304" pitchFamily="17" charset="-128"/>
            </a:endParaRPr>
          </a:p>
        </p:txBody>
      </p:sp>
      <p:graphicFrame>
        <p:nvGraphicFramePr>
          <p:cNvPr id="3" name="表 3">
            <a:extLst>
              <a:ext uri="{FF2B5EF4-FFF2-40B4-BE49-F238E27FC236}">
                <a16:creationId xmlns:a16="http://schemas.microsoft.com/office/drawing/2014/main" id="{EA1E015D-EEC1-5F4A-7344-EE118E30072F}"/>
              </a:ext>
            </a:extLst>
          </p:cNvPr>
          <p:cNvGraphicFramePr>
            <a:graphicFrameLocks noGrp="1"/>
          </p:cNvGraphicFramePr>
          <p:nvPr>
            <p:extLst>
              <p:ext uri="{D42A27DB-BD31-4B8C-83A1-F6EECF244321}">
                <p14:modId xmlns:p14="http://schemas.microsoft.com/office/powerpoint/2010/main" val="2898295654"/>
              </p:ext>
            </p:extLst>
          </p:nvPr>
        </p:nvGraphicFramePr>
        <p:xfrm>
          <a:off x="165100" y="1077898"/>
          <a:ext cx="6190573" cy="1867000"/>
        </p:xfrm>
        <a:graphic>
          <a:graphicData uri="http://schemas.openxmlformats.org/drawingml/2006/table">
            <a:tbl>
              <a:tblPr firstRow="1" bandRow="1">
                <a:tableStyleId>{5C22544A-7EE6-4342-B048-85BDC9FD1C3A}</a:tableStyleId>
              </a:tblPr>
              <a:tblGrid>
                <a:gridCol w="1150573">
                  <a:extLst>
                    <a:ext uri="{9D8B030D-6E8A-4147-A177-3AD203B41FA5}">
                      <a16:colId xmlns:a16="http://schemas.microsoft.com/office/drawing/2014/main" val="1478241689"/>
                    </a:ext>
                  </a:extLst>
                </a:gridCol>
                <a:gridCol w="5040000">
                  <a:extLst>
                    <a:ext uri="{9D8B030D-6E8A-4147-A177-3AD203B41FA5}">
                      <a16:colId xmlns:a16="http://schemas.microsoft.com/office/drawing/2014/main" val="70025591"/>
                    </a:ext>
                  </a:extLst>
                </a:gridCol>
              </a:tblGrid>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事業目的</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健康づくりと生活習慣予防のため、「食」について考えるきっかけづくりを行い、食育を推進する</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3851816"/>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対象者</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被保険者</a:t>
                      </a:r>
                    </a:p>
                    <a:p>
                      <a:r>
                        <a:rPr kumimoji="1" lang="ja-JP" altLang="en-US" sz="1050" b="0" dirty="0">
                          <a:solidFill>
                            <a:schemeClr val="tx1"/>
                          </a:solidFill>
                          <a:latin typeface="ＭＳ 明朝" panose="02020609040205080304" pitchFamily="17" charset="-128"/>
                          <a:ea typeface="ＭＳ 明朝" panose="02020609040205080304" pitchFamily="17" charset="-128"/>
                        </a:rPr>
                        <a:t>市民</a:t>
                      </a:r>
                      <a:endParaRPr kumimoji="1" lang="en-US" altLang="ja-JP" sz="105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2065039"/>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事業実施年度</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平成</a:t>
                      </a:r>
                      <a:r>
                        <a:rPr kumimoji="1" lang="en-US" altLang="ja-JP" sz="1050" b="0" dirty="0">
                          <a:solidFill>
                            <a:schemeClr val="tx1"/>
                          </a:solidFill>
                          <a:latin typeface="ＭＳ 明朝" panose="02020609040205080304" pitchFamily="17" charset="-128"/>
                          <a:ea typeface="ＭＳ 明朝" panose="02020609040205080304" pitchFamily="17" charset="-128"/>
                        </a:rPr>
                        <a:t>30</a:t>
                      </a:r>
                      <a:r>
                        <a:rPr kumimoji="1" lang="ja-JP" altLang="en-US" sz="1050" b="0" dirty="0">
                          <a:solidFill>
                            <a:schemeClr val="tx1"/>
                          </a:solidFill>
                          <a:latin typeface="ＭＳ 明朝" panose="02020609040205080304" pitchFamily="17" charset="-128"/>
                          <a:ea typeface="ＭＳ 明朝" panose="02020609040205080304" pitchFamily="17" charset="-128"/>
                        </a:rPr>
                        <a:t>年度～令和</a:t>
                      </a:r>
                      <a:r>
                        <a:rPr kumimoji="1" lang="en-US" altLang="ja-JP" sz="1050" b="0" dirty="0">
                          <a:solidFill>
                            <a:schemeClr val="tx1"/>
                          </a:solidFill>
                          <a:latin typeface="ＭＳ 明朝" panose="02020609040205080304" pitchFamily="17" charset="-128"/>
                          <a:ea typeface="ＭＳ 明朝" panose="02020609040205080304" pitchFamily="17" charset="-128"/>
                        </a:rPr>
                        <a:t>5</a:t>
                      </a:r>
                      <a:r>
                        <a:rPr kumimoji="1" lang="ja-JP" altLang="en-US" sz="1050" b="0" dirty="0">
                          <a:solidFill>
                            <a:schemeClr val="tx1"/>
                          </a:solidFill>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7412915"/>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実施内容</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marL="0" indent="0" defTabSz="864017" fontAlgn="ctr">
                        <a:defRPr/>
                      </a:pPr>
                      <a:r>
                        <a:rPr lang="ja-JP" altLang="en-US" sz="1050" b="0" dirty="0">
                          <a:solidFill>
                            <a:schemeClr val="tx1"/>
                          </a:solidFill>
                          <a:latin typeface="ＭＳ 明朝" panose="02020609040205080304" pitchFamily="17" charset="-128"/>
                          <a:ea typeface="ＭＳ 明朝" panose="02020609040205080304" pitchFamily="17" charset="-128"/>
                        </a:rPr>
                        <a:t>健康づくりと生活習慣予防のため、「食」について考えるきっかけづくりを行い、食育を推進する</a:t>
                      </a:r>
                    </a:p>
                    <a:p>
                      <a:pPr marL="0" indent="0" defTabSz="864017" fontAlgn="ctr">
                        <a:defRPr/>
                      </a:pPr>
                      <a:r>
                        <a:rPr lang="ja-JP" altLang="en-US" sz="1050" b="0" dirty="0">
                          <a:solidFill>
                            <a:schemeClr val="tx1"/>
                          </a:solidFill>
                          <a:latin typeface="ＭＳ 明朝" panose="02020609040205080304" pitchFamily="17" charset="-128"/>
                          <a:ea typeface="ＭＳ 明朝" panose="02020609040205080304" pitchFamily="17" charset="-128"/>
                        </a:rPr>
                        <a:t>市内公共施設を会場に</a:t>
                      </a:r>
                      <a:r>
                        <a:rPr lang="en-US" altLang="ja-JP" sz="1050" b="0" dirty="0">
                          <a:solidFill>
                            <a:schemeClr val="tx1"/>
                          </a:solidFill>
                          <a:latin typeface="ＭＳ 明朝" panose="02020609040205080304" pitchFamily="17" charset="-128"/>
                          <a:ea typeface="ＭＳ 明朝" panose="02020609040205080304" pitchFamily="17" charset="-128"/>
                        </a:rPr>
                        <a:t>5</a:t>
                      </a:r>
                      <a:r>
                        <a:rPr lang="ja-JP" altLang="en-US" sz="1050" b="0" dirty="0">
                          <a:solidFill>
                            <a:schemeClr val="tx1"/>
                          </a:solidFill>
                          <a:latin typeface="ＭＳ 明朝" panose="02020609040205080304" pitchFamily="17" charset="-128"/>
                          <a:ea typeface="ＭＳ 明朝" panose="02020609040205080304" pitchFamily="17" charset="-128"/>
                        </a:rPr>
                        <a:t>月～</a:t>
                      </a:r>
                      <a:r>
                        <a:rPr lang="en-US" altLang="ja-JP" sz="1050" b="0" dirty="0">
                          <a:solidFill>
                            <a:schemeClr val="tx1"/>
                          </a:solidFill>
                          <a:latin typeface="ＭＳ 明朝" panose="02020609040205080304" pitchFamily="17" charset="-128"/>
                          <a:ea typeface="ＭＳ 明朝" panose="02020609040205080304" pitchFamily="17" charset="-128"/>
                        </a:rPr>
                        <a:t>2</a:t>
                      </a:r>
                      <a:r>
                        <a:rPr lang="ja-JP" altLang="en-US" sz="1050" b="0" dirty="0">
                          <a:solidFill>
                            <a:schemeClr val="tx1"/>
                          </a:solidFill>
                          <a:latin typeface="ＭＳ 明朝" panose="02020609040205080304" pitchFamily="17" charset="-128"/>
                          <a:ea typeface="ＭＳ 明朝" panose="02020609040205080304" pitchFamily="17" charset="-128"/>
                        </a:rPr>
                        <a:t>月（月１回）実施</a:t>
                      </a:r>
                    </a:p>
                    <a:p>
                      <a:pPr marL="0" indent="0" defTabSz="864017" fontAlgn="ctr">
                        <a:defRPr/>
                      </a:pPr>
                      <a:r>
                        <a:rPr lang="ja-JP" altLang="en-US" sz="1050" b="0" dirty="0">
                          <a:solidFill>
                            <a:schemeClr val="tx1"/>
                          </a:solidFill>
                          <a:latin typeface="ＭＳ 明朝" panose="02020609040205080304" pitchFamily="17" charset="-128"/>
                          <a:ea typeface="ＭＳ 明朝" panose="02020609040205080304" pitchFamily="17" charset="-128"/>
                        </a:rPr>
                        <a:t>栄養講話・調理実習</a:t>
                      </a:r>
                      <a:endParaRPr lang="en-US" altLang="ja-JP" sz="105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6961231"/>
                  </a:ext>
                </a:extLst>
              </a:tr>
            </a:tbl>
          </a:graphicData>
        </a:graphic>
      </p:graphicFrame>
      <p:graphicFrame>
        <p:nvGraphicFramePr>
          <p:cNvPr id="4" name="表 3">
            <a:extLst>
              <a:ext uri="{FF2B5EF4-FFF2-40B4-BE49-F238E27FC236}">
                <a16:creationId xmlns:a16="http://schemas.microsoft.com/office/drawing/2014/main" id="{A3726B2A-D595-68A3-1AEC-04977B06C398}"/>
              </a:ext>
            </a:extLst>
          </p:cNvPr>
          <p:cNvGraphicFramePr>
            <a:graphicFrameLocks noGrp="1"/>
          </p:cNvGraphicFramePr>
          <p:nvPr>
            <p:extLst>
              <p:ext uri="{D42A27DB-BD31-4B8C-83A1-F6EECF244321}">
                <p14:modId xmlns:p14="http://schemas.microsoft.com/office/powerpoint/2010/main" val="3002374580"/>
              </p:ext>
            </p:extLst>
          </p:nvPr>
        </p:nvGraphicFramePr>
        <p:xfrm>
          <a:off x="165100" y="5046171"/>
          <a:ext cx="6192000" cy="546641"/>
        </p:xfrm>
        <a:graphic>
          <a:graphicData uri="http://schemas.openxmlformats.org/drawingml/2006/table">
            <a:tbl>
              <a:tblPr firstRow="1" bandRow="1">
                <a:tableStyleId>{5C22544A-7EE6-4342-B048-85BDC9FD1C3A}</a:tableStyleId>
              </a:tblPr>
              <a:tblGrid>
                <a:gridCol w="6192000">
                  <a:extLst>
                    <a:ext uri="{9D8B030D-6E8A-4147-A177-3AD203B41FA5}">
                      <a16:colId xmlns:a16="http://schemas.microsoft.com/office/drawing/2014/main" val="1478241689"/>
                    </a:ext>
                  </a:extLst>
                </a:gridCol>
              </a:tblGrid>
              <a:tr h="546641">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900" b="0" dirty="0">
                          <a:solidFill>
                            <a:schemeClr val="tx1"/>
                          </a:solidFill>
                          <a:latin typeface="ＭＳ 明朝" panose="02020609040205080304" pitchFamily="17" charset="-128"/>
                          <a:ea typeface="ＭＳ 明朝" panose="02020609040205080304" pitchFamily="17" charset="-128"/>
                        </a:rPr>
                        <a:t>目標は定めていないものの、コロナ禍の中でも事業を継続してきた。目的にもある健康づくりと生活習慣病予防のため、「食」という観点からの支援は貴重なものであり、継続して実施したい。</a:t>
                      </a:r>
                      <a:endParaRPr kumimoji="1" lang="en-US" altLang="ja-JP" sz="90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3851816"/>
                  </a:ext>
                </a:extLst>
              </a:tr>
            </a:tbl>
          </a:graphicData>
        </a:graphic>
      </p:graphicFrame>
      <p:sp>
        <p:nvSpPr>
          <p:cNvPr id="5" name="Rectangle 5">
            <a:extLst>
              <a:ext uri="{FF2B5EF4-FFF2-40B4-BE49-F238E27FC236}">
                <a16:creationId xmlns:a16="http://schemas.microsoft.com/office/drawing/2014/main" id="{701A2E98-895A-8807-45D1-A3EA763D0268}"/>
              </a:ext>
            </a:extLst>
          </p:cNvPr>
          <p:cNvSpPr>
            <a:spLocks noChangeAspect="1" noChangeArrowheads="1"/>
          </p:cNvSpPr>
          <p:nvPr/>
        </p:nvSpPr>
        <p:spPr bwMode="auto">
          <a:xfrm>
            <a:off x="170434" y="4774260"/>
            <a:ext cx="5783475" cy="271912"/>
          </a:xfrm>
          <a:prstGeom prst="rect">
            <a:avLst/>
          </a:prstGeom>
          <a:noFill/>
          <a:ln w="9525">
            <a:noFill/>
            <a:miter lim="800000"/>
            <a:headEnd/>
            <a:tailEnd/>
          </a:ln>
          <a:effectLst/>
        </p:spPr>
        <p:txBody>
          <a:bodyPr vert="horz" wrap="square" lIns="0" tIns="43201" rIns="86402" bIns="43201" numCol="1" anchor="ctr" anchorCtr="0" compatLnSpc="1">
            <a:prstTxWarp prst="textNoShape">
              <a:avLst/>
            </a:prstTxWarp>
            <a:spAutoFit/>
          </a:bodyPr>
          <a:lstStyle/>
          <a:p>
            <a:pPr lvl="0" fontAlgn="base">
              <a:spcBef>
                <a:spcPct val="0"/>
              </a:spcBef>
              <a:spcAft>
                <a:spcPct val="0"/>
              </a:spcAft>
            </a:pP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ストラクチャー、プロセスによる評価</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8" name="タイトル 1">
            <a:extLst>
              <a:ext uri="{FF2B5EF4-FFF2-40B4-BE49-F238E27FC236}">
                <a16:creationId xmlns:a16="http://schemas.microsoft.com/office/drawing/2014/main" id="{669E03A9-6FC2-44C6-AF4B-32377C2A5622}"/>
              </a:ext>
            </a:extLst>
          </p:cNvPr>
          <p:cNvSpPr txBox="1">
            <a:spLocks noChangeAspect="1"/>
          </p:cNvSpPr>
          <p:nvPr/>
        </p:nvSpPr>
        <p:spPr>
          <a:xfrm>
            <a:off x="165100" y="3385157"/>
            <a:ext cx="6238800" cy="261461"/>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ja-JP" altLang="en-US" sz="1050" dirty="0">
                <a:latin typeface="ＭＳ 明朝" panose="02020609040205080304" pitchFamily="17" charset="-128"/>
                <a:ea typeface="ＭＳ 明朝" panose="02020609040205080304" pitchFamily="17" charset="-128"/>
                <a:cs typeface="+mj-cs"/>
              </a:rPr>
              <a:t>参加者数の増加</a:t>
            </a:r>
            <a:endParaRPr lang="en-US" altLang="ja-JP" sz="1050" dirty="0">
              <a:latin typeface="ＭＳ 明朝" panose="02020609040205080304" pitchFamily="17" charset="-128"/>
              <a:ea typeface="ＭＳ 明朝" panose="02020609040205080304" pitchFamily="17" charset="-128"/>
              <a:cs typeface="+mj-cs"/>
            </a:endParaRPr>
          </a:p>
        </p:txBody>
      </p:sp>
      <p:sp>
        <p:nvSpPr>
          <p:cNvPr id="11" name="Rectangle 5">
            <a:extLst>
              <a:ext uri="{FF2B5EF4-FFF2-40B4-BE49-F238E27FC236}">
                <a16:creationId xmlns:a16="http://schemas.microsoft.com/office/drawing/2014/main" id="{D48B56B7-6363-90DB-F8F6-6C126097F7F0}"/>
              </a:ext>
            </a:extLst>
          </p:cNvPr>
          <p:cNvSpPr>
            <a:spLocks noChangeAspect="1" noChangeArrowheads="1"/>
          </p:cNvSpPr>
          <p:nvPr/>
        </p:nvSpPr>
        <p:spPr bwMode="auto">
          <a:xfrm>
            <a:off x="170434" y="3116791"/>
            <a:ext cx="5783475" cy="271912"/>
          </a:xfrm>
          <a:prstGeom prst="rect">
            <a:avLst/>
          </a:prstGeom>
          <a:noFill/>
          <a:ln w="9525">
            <a:noFill/>
            <a:miter lim="800000"/>
            <a:headEnd/>
            <a:tailEnd/>
          </a:ln>
          <a:effectLst/>
        </p:spPr>
        <p:txBody>
          <a:bodyPr vert="horz" wrap="square" lIns="0" tIns="43201" rIns="86402" bIns="43201" numCol="1" anchor="ctr" anchorCtr="0" compatLnSpc="1">
            <a:prstTxWarp prst="textNoShape">
              <a:avLst/>
            </a:prstTxWarp>
            <a:spAutoFit/>
          </a:bodyPr>
          <a:lstStyle/>
          <a:p>
            <a:pPr lvl="0" fontAlgn="base">
              <a:spcBef>
                <a:spcPct val="0"/>
              </a:spcBef>
              <a:spcAft>
                <a:spcPct val="0"/>
              </a:spcAft>
            </a:pP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アウトプット･アウトカム評価</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12" name="正方形/長方形 11">
            <a:extLst>
              <a:ext uri="{FF2B5EF4-FFF2-40B4-BE49-F238E27FC236}">
                <a16:creationId xmlns:a16="http://schemas.microsoft.com/office/drawing/2014/main" id="{FA25D0E6-4A84-5F49-E62E-91C93E2EFD19}"/>
              </a:ext>
            </a:extLst>
          </p:cNvPr>
          <p:cNvSpPr/>
          <p:nvPr/>
        </p:nvSpPr>
        <p:spPr>
          <a:xfrm>
            <a:off x="3240087" y="4774259"/>
            <a:ext cx="3110904" cy="28157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lnSpc>
                <a:spcPct val="125000"/>
              </a:lnSpc>
            </a:pPr>
            <a:r>
              <a:rPr kumimoji="1" lang="ja-JP" altLang="en-US" sz="800" dirty="0">
                <a:solidFill>
                  <a:schemeClr val="tx1"/>
                </a:solidFill>
                <a:latin typeface="ＭＳ 明朝" panose="02020609040205080304" pitchFamily="17" charset="-128"/>
                <a:ea typeface="ＭＳ 明朝" panose="02020609040205080304" pitchFamily="17" charset="-128"/>
              </a:rPr>
              <a:t>ストラクチャー</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実施</a:t>
            </a:r>
            <a:r>
              <a:rPr kumimoji="1" lang="ja-JP" altLang="en-US" sz="800" dirty="0">
                <a:solidFill>
                  <a:schemeClr val="tx1"/>
                </a:solidFill>
                <a:latin typeface="ＭＳ 明朝" panose="02020609040205080304" pitchFamily="17" charset="-128"/>
                <a:ea typeface="ＭＳ 明朝" panose="02020609040205080304" pitchFamily="17" charset="-128"/>
              </a:rPr>
              <a:t>体制を評価 </a:t>
            </a:r>
            <a:r>
              <a:rPr lang="en-US" altLang="ja-JP" sz="800" dirty="0">
                <a:solidFill>
                  <a:schemeClr val="tx1"/>
                </a:solidFill>
                <a:latin typeface="ＭＳ 明朝" panose="02020609040205080304" pitchFamily="17" charset="-128"/>
                <a:ea typeface="ＭＳ 明朝" panose="02020609040205080304" pitchFamily="17" charset="-128"/>
              </a:rPr>
              <a:t>/ </a:t>
            </a:r>
            <a:r>
              <a:rPr lang="ja-JP" altLang="en-US" sz="800" dirty="0">
                <a:solidFill>
                  <a:schemeClr val="tx1"/>
                </a:solidFill>
                <a:latin typeface="ＭＳ 明朝" panose="02020609040205080304" pitchFamily="17" charset="-128"/>
                <a:ea typeface="ＭＳ 明朝" panose="02020609040205080304" pitchFamily="17" charset="-128"/>
              </a:rPr>
              <a:t>プロセス</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実施方法を評価</a:t>
            </a:r>
            <a:endParaRPr lang="en-US" altLang="ja-JP" sz="800" dirty="0">
              <a:solidFill>
                <a:schemeClr val="tx1"/>
              </a:solidFill>
              <a:latin typeface="ＭＳ 明朝" panose="02020609040205080304" pitchFamily="17" charset="-128"/>
              <a:ea typeface="ＭＳ 明朝" panose="02020609040205080304" pitchFamily="17" charset="-128"/>
            </a:endParaRPr>
          </a:p>
        </p:txBody>
      </p:sp>
      <p:graphicFrame>
        <p:nvGraphicFramePr>
          <p:cNvPr id="21" name="表 20">
            <a:extLst>
              <a:ext uri="{FF2B5EF4-FFF2-40B4-BE49-F238E27FC236}">
                <a16:creationId xmlns:a16="http://schemas.microsoft.com/office/drawing/2014/main" id="{C9E3909E-7581-4C03-96AF-201F29D4290A}"/>
              </a:ext>
            </a:extLst>
          </p:cNvPr>
          <p:cNvGraphicFramePr>
            <a:graphicFrameLocks noGrp="1"/>
          </p:cNvGraphicFramePr>
          <p:nvPr>
            <p:extLst>
              <p:ext uri="{D42A27DB-BD31-4B8C-83A1-F6EECF244321}">
                <p14:modId xmlns:p14="http://schemas.microsoft.com/office/powerpoint/2010/main" val="1794575246"/>
              </p:ext>
            </p:extLst>
          </p:nvPr>
        </p:nvGraphicFramePr>
        <p:xfrm>
          <a:off x="165100" y="5665076"/>
          <a:ext cx="1978659" cy="2277574"/>
        </p:xfrm>
        <a:graphic>
          <a:graphicData uri="http://schemas.openxmlformats.org/drawingml/2006/table">
            <a:tbl>
              <a:tblPr/>
              <a:tblGrid>
                <a:gridCol w="684000">
                  <a:extLst>
                    <a:ext uri="{9D8B030D-6E8A-4147-A177-3AD203B41FA5}">
                      <a16:colId xmlns:a16="http://schemas.microsoft.com/office/drawing/2014/main" val="20000"/>
                    </a:ext>
                  </a:extLst>
                </a:gridCol>
                <a:gridCol w="1294659">
                  <a:extLst>
                    <a:ext uri="{9D8B030D-6E8A-4147-A177-3AD203B41FA5}">
                      <a16:colId xmlns:a16="http://schemas.microsoft.com/office/drawing/2014/main" val="20002"/>
                    </a:ext>
                  </a:extLst>
                </a:gridCol>
              </a:tblGrid>
              <a:tr h="2277574">
                <a:tc>
                  <a:txBody>
                    <a:bodyPr/>
                    <a:lstStyle/>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事業全体</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の評価</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nSpc>
                          <a:spcPct val="200000"/>
                        </a:lnSpc>
                      </a:pPr>
                      <a:r>
                        <a:rPr kumimoji="0" lang="en-US" altLang="ja-JP" sz="1200" kern="0" dirty="0">
                          <a:latin typeface="ＭＳ 明朝" panose="02020609040205080304" pitchFamily="17" charset="-128"/>
                          <a:ea typeface="ＭＳ 明朝" panose="02020609040205080304" pitchFamily="17" charset="-128"/>
                        </a:rPr>
                        <a:t>5</a:t>
                      </a:r>
                      <a:r>
                        <a:rPr kumimoji="0" lang="ja-JP" altLang="en-US" sz="1200" kern="0" dirty="0">
                          <a:latin typeface="ＭＳ 明朝" panose="02020609040205080304" pitchFamily="17" charset="-128"/>
                          <a:ea typeface="ＭＳ 明朝" panose="02020609040205080304" pitchFamily="17" charset="-128"/>
                        </a:rPr>
                        <a:t>：目標達成</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4:</a:t>
                      </a:r>
                      <a:r>
                        <a:rPr kumimoji="0" lang="ja-JP" altLang="en-US" sz="1200" kern="0" dirty="0">
                          <a:latin typeface="ＭＳ 明朝" panose="02020609040205080304" pitchFamily="17" charset="-128"/>
                          <a:ea typeface="ＭＳ 明朝" panose="02020609040205080304" pitchFamily="17" charset="-128"/>
                        </a:rPr>
                        <a:t>改善している</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3:</a:t>
                      </a:r>
                      <a:r>
                        <a:rPr kumimoji="0" lang="ja-JP" altLang="en-US" sz="1200" kern="0" dirty="0">
                          <a:latin typeface="ＭＳ 明朝" panose="02020609040205080304" pitchFamily="17" charset="-128"/>
                          <a:ea typeface="ＭＳ 明朝" panose="02020609040205080304" pitchFamily="17" charset="-128"/>
                        </a:rPr>
                        <a:t>横ばい</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2:</a:t>
                      </a:r>
                      <a:r>
                        <a:rPr kumimoji="0" lang="ja-JP" altLang="en-US" sz="1200" kern="0" dirty="0">
                          <a:latin typeface="ＭＳ 明朝" panose="02020609040205080304" pitchFamily="17" charset="-128"/>
                          <a:ea typeface="ＭＳ 明朝" panose="02020609040205080304" pitchFamily="17" charset="-128"/>
                        </a:rPr>
                        <a:t>悪化している</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1:</a:t>
                      </a:r>
                      <a:r>
                        <a:rPr kumimoji="0" lang="ja-JP" altLang="en-US" sz="1200" kern="0" dirty="0">
                          <a:latin typeface="ＭＳ 明朝" panose="02020609040205080304" pitchFamily="17" charset="-128"/>
                          <a:ea typeface="ＭＳ 明朝" panose="02020609040205080304" pitchFamily="17" charset="-128"/>
                        </a:rPr>
                        <a:t>評価できない</a:t>
                      </a:r>
                      <a:endParaRPr lang="ja-JP" altLang="en-US" sz="1600" dirty="0">
                        <a:latin typeface="ＭＳ 明朝" panose="02020609040205080304" pitchFamily="17" charset="-128"/>
                        <a:ea typeface="ＭＳ 明朝" panose="02020609040205080304" pitchFamily="17" charset="-128"/>
                      </a:endParaRPr>
                    </a:p>
                  </a:txBody>
                  <a:tcPr marL="72000" marR="34017" marT="9000" marB="10205"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3" name="楕円 22">
            <a:extLst>
              <a:ext uri="{FF2B5EF4-FFF2-40B4-BE49-F238E27FC236}">
                <a16:creationId xmlns:a16="http://schemas.microsoft.com/office/drawing/2014/main" id="{8C171CD8-64C7-40C8-BBB8-F616304A23E3}"/>
              </a:ext>
            </a:extLst>
          </p:cNvPr>
          <p:cNvSpPr/>
          <p:nvPr/>
        </p:nvSpPr>
        <p:spPr>
          <a:xfrm>
            <a:off x="903199" y="6731309"/>
            <a:ext cx="1008112" cy="30858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4" name="表 23">
            <a:extLst>
              <a:ext uri="{FF2B5EF4-FFF2-40B4-BE49-F238E27FC236}">
                <a16:creationId xmlns:a16="http://schemas.microsoft.com/office/drawing/2014/main" id="{0AEA9A73-4654-4EB2-AB35-082163093FD4}"/>
              </a:ext>
            </a:extLst>
          </p:cNvPr>
          <p:cNvGraphicFramePr>
            <a:graphicFrameLocks noGrp="1"/>
          </p:cNvGraphicFramePr>
          <p:nvPr>
            <p:extLst>
              <p:ext uri="{D42A27DB-BD31-4B8C-83A1-F6EECF244321}">
                <p14:modId xmlns:p14="http://schemas.microsoft.com/office/powerpoint/2010/main" val="2684808943"/>
              </p:ext>
            </p:extLst>
          </p:nvPr>
        </p:nvGraphicFramePr>
        <p:xfrm>
          <a:off x="2231975" y="5665076"/>
          <a:ext cx="4122096" cy="1211181"/>
        </p:xfrm>
        <a:graphic>
          <a:graphicData uri="http://schemas.openxmlformats.org/drawingml/2006/table">
            <a:tbl>
              <a:tblPr/>
              <a:tblGrid>
                <a:gridCol w="864096">
                  <a:extLst>
                    <a:ext uri="{9D8B030D-6E8A-4147-A177-3AD203B41FA5}">
                      <a16:colId xmlns:a16="http://schemas.microsoft.com/office/drawing/2014/main" val="20000"/>
                    </a:ext>
                  </a:extLst>
                </a:gridCol>
                <a:gridCol w="3258000">
                  <a:extLst>
                    <a:ext uri="{9D8B030D-6E8A-4147-A177-3AD203B41FA5}">
                      <a16:colId xmlns:a16="http://schemas.microsoft.com/office/drawing/2014/main" val="20002"/>
                    </a:ext>
                  </a:extLst>
                </a:gridCol>
              </a:tblGrid>
              <a:tr h="1211181">
                <a:tc>
                  <a:txBody>
                    <a:bodyPr/>
                    <a:lstStyle/>
                    <a:p>
                      <a:pPr algn="ctr" fontAlgn="ctr">
                        <a:spcBef>
                          <a:spcPts val="0"/>
                        </a:spcBef>
                        <a:spcAft>
                          <a:spcPts val="600"/>
                        </a:spcAft>
                      </a:pP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考察</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en-US" altLang="ja-JP" sz="12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1200" b="0" i="0" u="none" strike="noStrike" dirty="0">
                          <a:solidFill>
                            <a:srgbClr val="000000"/>
                          </a:solidFill>
                          <a:effectLst/>
                          <a:latin typeface="ＭＳ 明朝" panose="02020609040205080304" pitchFamily="17" charset="-128"/>
                          <a:ea typeface="ＭＳ 明朝" panose="02020609040205080304" pitchFamily="17" charset="-128"/>
                        </a:rPr>
                        <a:t>成功･未達要因</a:t>
                      </a:r>
                      <a:r>
                        <a:rPr lang="en-US" altLang="ja-JP" sz="12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2400"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ct val="120000"/>
                        </a:lnSpc>
                      </a:pP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保健センターで実施する保健分野の食育事業で、健康づくりを意識した料理教室のため、健康問題を抱える世代（自らが病気と診断された。家族が病気になってしまった。家庭の食事を見直したい）等、目的を持って参加している方が多い。内容も料理を作るだけでなく、栄養講話もあるため参加しているという意見もある。</a:t>
                      </a:r>
                    </a:p>
                  </a:txBody>
                  <a:tcPr marL="36000" marR="36000" marT="36000" marB="36000">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25" name="表 24">
            <a:extLst>
              <a:ext uri="{FF2B5EF4-FFF2-40B4-BE49-F238E27FC236}">
                <a16:creationId xmlns:a16="http://schemas.microsoft.com/office/drawing/2014/main" id="{BCE27AD0-22EE-47C2-AB32-5478F17B5FA4}"/>
              </a:ext>
            </a:extLst>
          </p:cNvPr>
          <p:cNvGraphicFramePr>
            <a:graphicFrameLocks noGrp="1"/>
          </p:cNvGraphicFramePr>
          <p:nvPr>
            <p:extLst>
              <p:ext uri="{D42A27DB-BD31-4B8C-83A1-F6EECF244321}">
                <p14:modId xmlns:p14="http://schemas.microsoft.com/office/powerpoint/2010/main" val="1904773980"/>
              </p:ext>
            </p:extLst>
          </p:nvPr>
        </p:nvGraphicFramePr>
        <p:xfrm>
          <a:off x="2231975" y="6955086"/>
          <a:ext cx="4122096" cy="987564"/>
        </p:xfrm>
        <a:graphic>
          <a:graphicData uri="http://schemas.openxmlformats.org/drawingml/2006/table">
            <a:tbl>
              <a:tblPr/>
              <a:tblGrid>
                <a:gridCol w="864096">
                  <a:extLst>
                    <a:ext uri="{9D8B030D-6E8A-4147-A177-3AD203B41FA5}">
                      <a16:colId xmlns:a16="http://schemas.microsoft.com/office/drawing/2014/main" val="20000"/>
                    </a:ext>
                  </a:extLst>
                </a:gridCol>
                <a:gridCol w="3258000">
                  <a:extLst>
                    <a:ext uri="{9D8B030D-6E8A-4147-A177-3AD203B41FA5}">
                      <a16:colId xmlns:a16="http://schemas.microsoft.com/office/drawing/2014/main" val="20002"/>
                    </a:ext>
                  </a:extLst>
                </a:gridCol>
              </a:tblGrid>
              <a:tr h="987564">
                <a:tc>
                  <a:txBody>
                    <a:bodyPr/>
                    <a:lstStyle/>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今後の</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方向性</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2400"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nSpc>
                          <a:spcPct val="120000"/>
                        </a:lnSpc>
                      </a:pPr>
                      <a:r>
                        <a:rPr lang="ja-JP" altLang="en-US" sz="900" dirty="0">
                          <a:latin typeface="ＭＳ 明朝" panose="02020609040205080304" pitchFamily="17" charset="-128"/>
                          <a:ea typeface="ＭＳ 明朝" panose="02020609040205080304" pitchFamily="17" charset="-128"/>
                        </a:rPr>
                        <a:t>コロナ禍もあり、人数制限をしながら教室を実施してきたが、今後も回数等を精査しながら、栄養講話・調理実習を中心とした内容で実施していく。</a:t>
                      </a:r>
                    </a:p>
                  </a:txBody>
                  <a:tcPr marL="36000" marR="36000" marT="36000" marB="36000">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714808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noChangeAspect="1"/>
          </p:cNvSpPr>
          <p:nvPr/>
        </p:nvSpPr>
        <p:spPr>
          <a:xfrm>
            <a:off x="205270" y="360494"/>
            <a:ext cx="6238800" cy="319553"/>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zh-TW" altLang="en-US" sz="1400" b="1" u="sng" dirty="0">
                <a:latin typeface="ＭＳ 明朝" panose="02020609040205080304" pitchFamily="17" charset="-128"/>
                <a:ea typeface="ＭＳ 明朝" panose="02020609040205080304" pitchFamily="17" charset="-128"/>
                <a:cs typeface="+mj-cs"/>
              </a:rPr>
              <a:t>生活習慣病重症化予防対策</a:t>
            </a:r>
            <a:endParaRPr lang="en-US" altLang="ja-JP" sz="1400" b="1" u="sng" dirty="0">
              <a:latin typeface="ＭＳ 明朝" panose="02020609040205080304" pitchFamily="17" charset="-128"/>
              <a:ea typeface="ＭＳ 明朝" panose="02020609040205080304" pitchFamily="17" charset="-128"/>
              <a:cs typeface="+mj-cs"/>
            </a:endParaRPr>
          </a:p>
        </p:txBody>
      </p:sp>
      <p:graphicFrame>
        <p:nvGraphicFramePr>
          <p:cNvPr id="13" name="表 12"/>
          <p:cNvGraphicFramePr>
            <a:graphicFrameLocks noGrp="1"/>
          </p:cNvGraphicFramePr>
          <p:nvPr>
            <p:extLst>
              <p:ext uri="{D42A27DB-BD31-4B8C-83A1-F6EECF244321}">
                <p14:modId xmlns:p14="http://schemas.microsoft.com/office/powerpoint/2010/main" val="2980837492"/>
              </p:ext>
            </p:extLst>
          </p:nvPr>
        </p:nvGraphicFramePr>
        <p:xfrm>
          <a:off x="165100" y="3325003"/>
          <a:ext cx="6192000" cy="828000"/>
        </p:xfrm>
        <a:graphic>
          <a:graphicData uri="http://schemas.openxmlformats.org/drawingml/2006/table">
            <a:tbl>
              <a:tblPr/>
              <a:tblGrid>
                <a:gridCol w="648000">
                  <a:extLst>
                    <a:ext uri="{9D8B030D-6E8A-4147-A177-3AD203B41FA5}">
                      <a16:colId xmlns:a16="http://schemas.microsoft.com/office/drawing/2014/main" val="20000"/>
                    </a:ext>
                  </a:extLst>
                </a:gridCol>
                <a:gridCol w="792000">
                  <a:extLst>
                    <a:ext uri="{9D8B030D-6E8A-4147-A177-3AD203B41FA5}">
                      <a16:colId xmlns:a16="http://schemas.microsoft.com/office/drawing/2014/main" val="245322609"/>
                    </a:ext>
                  </a:extLst>
                </a:gridCol>
                <a:gridCol w="792000">
                  <a:extLst>
                    <a:ext uri="{9D8B030D-6E8A-4147-A177-3AD203B41FA5}">
                      <a16:colId xmlns:a16="http://schemas.microsoft.com/office/drawing/2014/main" val="20001"/>
                    </a:ext>
                  </a:extLst>
                </a:gridCol>
                <a:gridCol w="792000">
                  <a:extLst>
                    <a:ext uri="{9D8B030D-6E8A-4147-A177-3AD203B41FA5}">
                      <a16:colId xmlns:a16="http://schemas.microsoft.com/office/drawing/2014/main" val="20002"/>
                    </a:ext>
                  </a:extLst>
                </a:gridCol>
                <a:gridCol w="792000">
                  <a:extLst>
                    <a:ext uri="{9D8B030D-6E8A-4147-A177-3AD203B41FA5}">
                      <a16:colId xmlns:a16="http://schemas.microsoft.com/office/drawing/2014/main" val="20003"/>
                    </a:ext>
                  </a:extLst>
                </a:gridCol>
                <a:gridCol w="792000">
                  <a:extLst>
                    <a:ext uri="{9D8B030D-6E8A-4147-A177-3AD203B41FA5}">
                      <a16:colId xmlns:a16="http://schemas.microsoft.com/office/drawing/2014/main" val="881114496"/>
                    </a:ext>
                  </a:extLst>
                </a:gridCol>
                <a:gridCol w="792000">
                  <a:extLst>
                    <a:ext uri="{9D8B030D-6E8A-4147-A177-3AD203B41FA5}">
                      <a16:colId xmlns:a16="http://schemas.microsoft.com/office/drawing/2014/main" val="378542291"/>
                    </a:ext>
                  </a:extLst>
                </a:gridCol>
                <a:gridCol w="792000">
                  <a:extLst>
                    <a:ext uri="{9D8B030D-6E8A-4147-A177-3AD203B41FA5}">
                      <a16:colId xmlns:a16="http://schemas.microsoft.com/office/drawing/2014/main" val="1290694854"/>
                    </a:ext>
                  </a:extLst>
                </a:gridCol>
              </a:tblGrid>
              <a:tr h="324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marL="0" marR="0" lvl="0" indent="0" algn="ctr" defTabSz="914400" rtl="0" eaLnBrk="1" fontAlgn="ctr" latinLnBrk="0" hangingPunct="1">
                        <a:lnSpc>
                          <a:spcPct val="8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計画策定時点</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80000"/>
                        </a:lnSpc>
                        <a:spcBef>
                          <a:spcPts val="0"/>
                        </a:spcBef>
                        <a:spcAft>
                          <a:spcPts val="0"/>
                        </a:spcAft>
                        <a:buClrTx/>
                        <a:buSzTx/>
                        <a:buFontTx/>
                        <a:buNone/>
                        <a:tabLst/>
                        <a:defRPr/>
                      </a:pPr>
                      <a:r>
                        <a:rPr lang="en-US" altLang="ja-JP" sz="850" b="0" i="0" u="none" strike="noStrike" dirty="0">
                          <a:solidFill>
                            <a:srgbClr val="000000"/>
                          </a:solidFill>
                          <a:effectLst/>
                          <a:latin typeface="ＭＳ 明朝" panose="02020609040205080304" pitchFamily="17" charset="-128"/>
                          <a:ea typeface="ＭＳ 明朝" panose="02020609040205080304" pitchFamily="17" charset="-128"/>
                        </a:rPr>
                        <a:t>2016</a:t>
                      </a:r>
                      <a:r>
                        <a:rPr lang="ja-JP" altLang="en-US" sz="850" b="0" i="0" u="none" strike="noStrike" dirty="0">
                          <a:solidFill>
                            <a:srgbClr val="000000"/>
                          </a:solidFill>
                          <a:effectLst/>
                          <a:latin typeface="ＭＳ 明朝" panose="02020609040205080304" pitchFamily="17" charset="-128"/>
                          <a:ea typeface="ＭＳ 明朝" panose="02020609040205080304" pitchFamily="17" charset="-128"/>
                        </a:rPr>
                        <a:t>年度</a:t>
                      </a:r>
                      <a:r>
                        <a:rPr lang="en-US" altLang="ja-JP" sz="850" b="0" i="0" u="none" strike="noStrike" dirty="0">
                          <a:solidFill>
                            <a:srgbClr val="000000"/>
                          </a:solidFill>
                          <a:effectLst/>
                          <a:latin typeface="ＭＳ 明朝" panose="02020609040205080304" pitchFamily="17" charset="-128"/>
                          <a:ea typeface="ＭＳ 明朝" panose="02020609040205080304" pitchFamily="17" charset="-128"/>
                        </a:rPr>
                        <a:t>(H28)</a:t>
                      </a:r>
                    </a:p>
                  </a:txBody>
                  <a:tcPr marL="18000" marR="18000" marT="9000" marB="1020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2018</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(H30)</a:t>
                      </a:r>
                    </a:p>
                  </a:txBody>
                  <a:tcPr marL="34017" marR="34017" marT="9000" marB="10205"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2019</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(H31)</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(R2)</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2021</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(R3)</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2023</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(R5)</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0000"/>
                  </a:ext>
                </a:extLst>
              </a:tr>
              <a:tr h="252000">
                <a:tc>
                  <a:txBody>
                    <a:bodyPr/>
                    <a:lstStyle/>
                    <a:p>
                      <a:pPr algn="l" fontAlgn="ct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目標値</a:t>
                      </a:r>
                      <a:r>
                        <a:rPr lang="en-US" altLang="zh-TW" sz="900" b="0" i="0" u="none" strike="noStrike" dirty="0">
                          <a:solidFill>
                            <a:schemeClr val="tx1"/>
                          </a:solidFill>
                          <a:effectLst/>
                          <a:latin typeface="ＭＳ 明朝" panose="02020609040205080304" pitchFamily="17" charset="-128"/>
                          <a:ea typeface="ＭＳ 明朝" panose="02020609040205080304" pitchFamily="17" charset="-128"/>
                        </a:rPr>
                        <a:t> </a:t>
                      </a:r>
                      <a:endParaRPr lang="zh-TW"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solidFill>
                      <a:srgbClr val="B7DEE8"/>
                    </a:solidFill>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extLst>
                  <a:ext uri="{0D108BD9-81ED-4DB2-BD59-A6C34878D82A}">
                    <a16:rowId xmlns:a16="http://schemas.microsoft.com/office/drawing/2014/main" val="49318003"/>
                  </a:ext>
                </a:extLst>
              </a:tr>
              <a:tr h="252000">
                <a:tc>
                  <a:txBody>
                    <a:bodyPr/>
                    <a:lstStyle/>
                    <a:p>
                      <a:pPr algn="l" fontAlgn="ct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達成状況</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solidFill>
                      <a:srgbClr val="B7DEE8"/>
                    </a:solidFill>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55</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34</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17</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12</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13</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extLst>
                  <a:ext uri="{0D108BD9-81ED-4DB2-BD59-A6C34878D82A}">
                    <a16:rowId xmlns:a16="http://schemas.microsoft.com/office/drawing/2014/main" val="10001"/>
                  </a:ext>
                </a:extLst>
              </a:tr>
            </a:tbl>
          </a:graphicData>
        </a:graphic>
      </p:graphicFrame>
      <p:sp>
        <p:nvSpPr>
          <p:cNvPr id="2" name="スライド番号プレースホルダー 1">
            <a:extLst>
              <a:ext uri="{FF2B5EF4-FFF2-40B4-BE49-F238E27FC236}">
                <a16:creationId xmlns:a16="http://schemas.microsoft.com/office/drawing/2014/main" id="{87CEEF89-609E-DE00-B30B-C058CA8AB2BD}"/>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46</a:t>
            </a:fld>
            <a:endParaRPr lang="ja-JP" altLang="en-US" dirty="0">
              <a:latin typeface="ＭＳ 明朝" panose="02020609040205080304" pitchFamily="17" charset="-128"/>
              <a:ea typeface="ＭＳ 明朝" panose="02020609040205080304" pitchFamily="17" charset="-128"/>
            </a:endParaRPr>
          </a:p>
        </p:txBody>
      </p:sp>
      <p:graphicFrame>
        <p:nvGraphicFramePr>
          <p:cNvPr id="3" name="表 3">
            <a:extLst>
              <a:ext uri="{FF2B5EF4-FFF2-40B4-BE49-F238E27FC236}">
                <a16:creationId xmlns:a16="http://schemas.microsoft.com/office/drawing/2014/main" id="{EA1E015D-EEC1-5F4A-7344-EE118E30072F}"/>
              </a:ext>
            </a:extLst>
          </p:cNvPr>
          <p:cNvGraphicFramePr>
            <a:graphicFrameLocks noGrp="1"/>
          </p:cNvGraphicFramePr>
          <p:nvPr>
            <p:extLst>
              <p:ext uri="{D42A27DB-BD31-4B8C-83A1-F6EECF244321}">
                <p14:modId xmlns:p14="http://schemas.microsoft.com/office/powerpoint/2010/main" val="3958825553"/>
              </p:ext>
            </p:extLst>
          </p:nvPr>
        </p:nvGraphicFramePr>
        <p:xfrm>
          <a:off x="165100" y="1077898"/>
          <a:ext cx="6190573" cy="1525760"/>
        </p:xfrm>
        <a:graphic>
          <a:graphicData uri="http://schemas.openxmlformats.org/drawingml/2006/table">
            <a:tbl>
              <a:tblPr firstRow="1" bandRow="1">
                <a:tableStyleId>{5C22544A-7EE6-4342-B048-85BDC9FD1C3A}</a:tableStyleId>
              </a:tblPr>
              <a:tblGrid>
                <a:gridCol w="1150573">
                  <a:extLst>
                    <a:ext uri="{9D8B030D-6E8A-4147-A177-3AD203B41FA5}">
                      <a16:colId xmlns:a16="http://schemas.microsoft.com/office/drawing/2014/main" val="1478241689"/>
                    </a:ext>
                  </a:extLst>
                </a:gridCol>
                <a:gridCol w="5040000">
                  <a:extLst>
                    <a:ext uri="{9D8B030D-6E8A-4147-A177-3AD203B41FA5}">
                      <a16:colId xmlns:a16="http://schemas.microsoft.com/office/drawing/2014/main" val="70025591"/>
                    </a:ext>
                  </a:extLst>
                </a:gridCol>
              </a:tblGrid>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事業目的</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糖尿病が重症化するリスクの高い未受診者・受診中断者を健診データから抽出し、受診勧奨を行う</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3851816"/>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対象者</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未受診者・受診中断者</a:t>
                      </a:r>
                      <a:endParaRPr kumimoji="1" lang="en-US" altLang="ja-JP" sz="105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2065039"/>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事業実施年度</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平成</a:t>
                      </a:r>
                      <a:r>
                        <a:rPr kumimoji="1" lang="en-US" altLang="ja-JP" sz="1050" b="0" dirty="0">
                          <a:solidFill>
                            <a:schemeClr val="tx1"/>
                          </a:solidFill>
                          <a:latin typeface="ＭＳ 明朝" panose="02020609040205080304" pitchFamily="17" charset="-128"/>
                          <a:ea typeface="ＭＳ 明朝" panose="02020609040205080304" pitchFamily="17" charset="-128"/>
                        </a:rPr>
                        <a:t>30</a:t>
                      </a:r>
                      <a:r>
                        <a:rPr kumimoji="1" lang="ja-JP" altLang="en-US" sz="1050" b="0" dirty="0">
                          <a:solidFill>
                            <a:schemeClr val="tx1"/>
                          </a:solidFill>
                          <a:latin typeface="ＭＳ 明朝" panose="02020609040205080304" pitchFamily="17" charset="-128"/>
                          <a:ea typeface="ＭＳ 明朝" panose="02020609040205080304" pitchFamily="17" charset="-128"/>
                        </a:rPr>
                        <a:t>年度～令和</a:t>
                      </a:r>
                      <a:r>
                        <a:rPr kumimoji="1" lang="en-US" altLang="ja-JP" sz="1050" b="0" dirty="0">
                          <a:solidFill>
                            <a:schemeClr val="tx1"/>
                          </a:solidFill>
                          <a:latin typeface="ＭＳ 明朝" panose="02020609040205080304" pitchFamily="17" charset="-128"/>
                          <a:ea typeface="ＭＳ 明朝" panose="02020609040205080304" pitchFamily="17" charset="-128"/>
                        </a:rPr>
                        <a:t>5</a:t>
                      </a:r>
                      <a:r>
                        <a:rPr kumimoji="1" lang="ja-JP" altLang="en-US" sz="1050" b="0" dirty="0">
                          <a:solidFill>
                            <a:schemeClr val="tx1"/>
                          </a:solidFill>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7412915"/>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実施内容</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marL="0" indent="0" defTabSz="864017" fontAlgn="ctr">
                        <a:defRPr/>
                      </a:pPr>
                      <a:r>
                        <a:rPr lang="ja-JP" altLang="en-US" sz="1050" b="0" dirty="0">
                          <a:solidFill>
                            <a:schemeClr val="tx1"/>
                          </a:solidFill>
                          <a:latin typeface="ＭＳ 明朝" panose="02020609040205080304" pitchFamily="17" charset="-128"/>
                          <a:ea typeface="ＭＳ 明朝" panose="02020609040205080304" pitchFamily="17" charset="-128"/>
                        </a:rPr>
                        <a:t>糖尿病が重症化するリスクの高い未受診者・受診中断者を健診データから抽出し、受診勧奨を行う</a:t>
                      </a:r>
                      <a:endParaRPr lang="en-US" altLang="ja-JP" sz="105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6961231"/>
                  </a:ext>
                </a:extLst>
              </a:tr>
            </a:tbl>
          </a:graphicData>
        </a:graphic>
      </p:graphicFrame>
      <p:graphicFrame>
        <p:nvGraphicFramePr>
          <p:cNvPr id="4" name="表 3">
            <a:extLst>
              <a:ext uri="{FF2B5EF4-FFF2-40B4-BE49-F238E27FC236}">
                <a16:creationId xmlns:a16="http://schemas.microsoft.com/office/drawing/2014/main" id="{A3726B2A-D595-68A3-1AEC-04977B06C398}"/>
              </a:ext>
            </a:extLst>
          </p:cNvPr>
          <p:cNvGraphicFramePr>
            <a:graphicFrameLocks noGrp="1"/>
          </p:cNvGraphicFramePr>
          <p:nvPr>
            <p:extLst>
              <p:ext uri="{D42A27DB-BD31-4B8C-83A1-F6EECF244321}">
                <p14:modId xmlns:p14="http://schemas.microsoft.com/office/powerpoint/2010/main" val="726852071"/>
              </p:ext>
            </p:extLst>
          </p:nvPr>
        </p:nvGraphicFramePr>
        <p:xfrm>
          <a:off x="165100" y="4639000"/>
          <a:ext cx="6192000" cy="546641"/>
        </p:xfrm>
        <a:graphic>
          <a:graphicData uri="http://schemas.openxmlformats.org/drawingml/2006/table">
            <a:tbl>
              <a:tblPr firstRow="1" bandRow="1">
                <a:tableStyleId>{5C22544A-7EE6-4342-B048-85BDC9FD1C3A}</a:tableStyleId>
              </a:tblPr>
              <a:tblGrid>
                <a:gridCol w="6192000">
                  <a:extLst>
                    <a:ext uri="{9D8B030D-6E8A-4147-A177-3AD203B41FA5}">
                      <a16:colId xmlns:a16="http://schemas.microsoft.com/office/drawing/2014/main" val="1478241689"/>
                    </a:ext>
                  </a:extLst>
                </a:gridCol>
              </a:tblGrid>
              <a:tr h="546641">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900" b="0" dirty="0">
                          <a:solidFill>
                            <a:schemeClr val="tx1"/>
                          </a:solidFill>
                          <a:latin typeface="ＭＳ 明朝" panose="02020609040205080304" pitchFamily="17" charset="-128"/>
                          <a:ea typeface="ＭＳ 明朝" panose="02020609040205080304" pitchFamily="17" charset="-128"/>
                        </a:rPr>
                        <a:t>毎年の健診データから対象者を抽出し受診勧奨を行っている。県単位、保健所単位での糖尿病重症化予防対策推進会議への参加など、県全体、地域全体での取組体制となっていることを評価する。</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3851816"/>
                  </a:ext>
                </a:extLst>
              </a:tr>
            </a:tbl>
          </a:graphicData>
        </a:graphic>
      </p:graphicFrame>
      <p:sp>
        <p:nvSpPr>
          <p:cNvPr id="5" name="Rectangle 5">
            <a:extLst>
              <a:ext uri="{FF2B5EF4-FFF2-40B4-BE49-F238E27FC236}">
                <a16:creationId xmlns:a16="http://schemas.microsoft.com/office/drawing/2014/main" id="{701A2E98-895A-8807-45D1-A3EA763D0268}"/>
              </a:ext>
            </a:extLst>
          </p:cNvPr>
          <p:cNvSpPr>
            <a:spLocks noChangeAspect="1" noChangeArrowheads="1"/>
          </p:cNvSpPr>
          <p:nvPr/>
        </p:nvSpPr>
        <p:spPr bwMode="auto">
          <a:xfrm>
            <a:off x="170434" y="4367089"/>
            <a:ext cx="5783475" cy="271912"/>
          </a:xfrm>
          <a:prstGeom prst="rect">
            <a:avLst/>
          </a:prstGeom>
          <a:noFill/>
          <a:ln w="9525">
            <a:noFill/>
            <a:miter lim="800000"/>
            <a:headEnd/>
            <a:tailEnd/>
          </a:ln>
          <a:effectLst/>
        </p:spPr>
        <p:txBody>
          <a:bodyPr vert="horz" wrap="square" lIns="0" tIns="43201" rIns="86402" bIns="43201" numCol="1" anchor="ctr" anchorCtr="0" compatLnSpc="1">
            <a:prstTxWarp prst="textNoShape">
              <a:avLst/>
            </a:prstTxWarp>
            <a:spAutoFit/>
          </a:bodyPr>
          <a:lstStyle/>
          <a:p>
            <a:pPr lvl="0" fontAlgn="base">
              <a:spcBef>
                <a:spcPct val="0"/>
              </a:spcBef>
              <a:spcAft>
                <a:spcPct val="0"/>
              </a:spcAft>
            </a:pP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ストラクチャー、プロセスによる評価</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8" name="タイトル 1">
            <a:extLst>
              <a:ext uri="{FF2B5EF4-FFF2-40B4-BE49-F238E27FC236}">
                <a16:creationId xmlns:a16="http://schemas.microsoft.com/office/drawing/2014/main" id="{669E03A9-6FC2-44C6-AF4B-32377C2A5622}"/>
              </a:ext>
            </a:extLst>
          </p:cNvPr>
          <p:cNvSpPr txBox="1">
            <a:spLocks noChangeAspect="1"/>
          </p:cNvSpPr>
          <p:nvPr/>
        </p:nvSpPr>
        <p:spPr>
          <a:xfrm>
            <a:off x="165100" y="3047780"/>
            <a:ext cx="6238800" cy="261461"/>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zh-TW" altLang="en-US" sz="1050" dirty="0">
                <a:latin typeface="ＭＳ 明朝" panose="02020609040205080304" pitchFamily="17" charset="-128"/>
                <a:ea typeface="ＭＳ 明朝" panose="02020609040205080304" pitchFamily="17" charset="-128"/>
                <a:cs typeface="+mj-cs"/>
              </a:rPr>
              <a:t>受診勧奨数</a:t>
            </a:r>
            <a:endParaRPr lang="en-US" altLang="ja-JP" sz="1050" dirty="0">
              <a:latin typeface="ＭＳ 明朝" panose="02020609040205080304" pitchFamily="17" charset="-128"/>
              <a:ea typeface="ＭＳ 明朝" panose="02020609040205080304" pitchFamily="17" charset="-128"/>
              <a:cs typeface="+mj-cs"/>
            </a:endParaRPr>
          </a:p>
        </p:txBody>
      </p:sp>
      <p:sp>
        <p:nvSpPr>
          <p:cNvPr id="11" name="Rectangle 5">
            <a:extLst>
              <a:ext uri="{FF2B5EF4-FFF2-40B4-BE49-F238E27FC236}">
                <a16:creationId xmlns:a16="http://schemas.microsoft.com/office/drawing/2014/main" id="{D48B56B7-6363-90DB-F8F6-6C126097F7F0}"/>
              </a:ext>
            </a:extLst>
          </p:cNvPr>
          <p:cNvSpPr>
            <a:spLocks noChangeAspect="1" noChangeArrowheads="1"/>
          </p:cNvSpPr>
          <p:nvPr/>
        </p:nvSpPr>
        <p:spPr bwMode="auto">
          <a:xfrm>
            <a:off x="170434" y="2779414"/>
            <a:ext cx="5783475" cy="271912"/>
          </a:xfrm>
          <a:prstGeom prst="rect">
            <a:avLst/>
          </a:prstGeom>
          <a:noFill/>
          <a:ln w="9525">
            <a:noFill/>
            <a:miter lim="800000"/>
            <a:headEnd/>
            <a:tailEnd/>
          </a:ln>
          <a:effectLst/>
        </p:spPr>
        <p:txBody>
          <a:bodyPr vert="horz" wrap="square" lIns="0" tIns="43201" rIns="86402" bIns="43201" numCol="1" anchor="ctr" anchorCtr="0" compatLnSpc="1">
            <a:prstTxWarp prst="textNoShape">
              <a:avLst/>
            </a:prstTxWarp>
            <a:spAutoFit/>
          </a:bodyPr>
          <a:lstStyle/>
          <a:p>
            <a:pPr lvl="0" fontAlgn="base">
              <a:spcBef>
                <a:spcPct val="0"/>
              </a:spcBef>
              <a:spcAft>
                <a:spcPct val="0"/>
              </a:spcAft>
            </a:pP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アウトプット･アウトカム評価</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12" name="正方形/長方形 11">
            <a:extLst>
              <a:ext uri="{FF2B5EF4-FFF2-40B4-BE49-F238E27FC236}">
                <a16:creationId xmlns:a16="http://schemas.microsoft.com/office/drawing/2014/main" id="{FA25D0E6-4A84-5F49-E62E-91C93E2EFD19}"/>
              </a:ext>
            </a:extLst>
          </p:cNvPr>
          <p:cNvSpPr/>
          <p:nvPr/>
        </p:nvSpPr>
        <p:spPr>
          <a:xfrm>
            <a:off x="3240087" y="4367088"/>
            <a:ext cx="3110904" cy="28157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lnSpc>
                <a:spcPct val="125000"/>
              </a:lnSpc>
            </a:pPr>
            <a:r>
              <a:rPr kumimoji="1" lang="ja-JP" altLang="en-US" sz="800" dirty="0">
                <a:solidFill>
                  <a:schemeClr val="tx1"/>
                </a:solidFill>
                <a:latin typeface="ＭＳ 明朝" panose="02020609040205080304" pitchFamily="17" charset="-128"/>
                <a:ea typeface="ＭＳ 明朝" panose="02020609040205080304" pitchFamily="17" charset="-128"/>
              </a:rPr>
              <a:t>ストラクチャー</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実施</a:t>
            </a:r>
            <a:r>
              <a:rPr kumimoji="1" lang="ja-JP" altLang="en-US" sz="800" dirty="0">
                <a:solidFill>
                  <a:schemeClr val="tx1"/>
                </a:solidFill>
                <a:latin typeface="ＭＳ 明朝" panose="02020609040205080304" pitchFamily="17" charset="-128"/>
                <a:ea typeface="ＭＳ 明朝" panose="02020609040205080304" pitchFamily="17" charset="-128"/>
              </a:rPr>
              <a:t>体制を評価 </a:t>
            </a:r>
            <a:r>
              <a:rPr lang="en-US" altLang="ja-JP" sz="800" dirty="0">
                <a:solidFill>
                  <a:schemeClr val="tx1"/>
                </a:solidFill>
                <a:latin typeface="ＭＳ 明朝" panose="02020609040205080304" pitchFamily="17" charset="-128"/>
                <a:ea typeface="ＭＳ 明朝" panose="02020609040205080304" pitchFamily="17" charset="-128"/>
              </a:rPr>
              <a:t>/ </a:t>
            </a:r>
            <a:r>
              <a:rPr lang="ja-JP" altLang="en-US" sz="800" dirty="0">
                <a:solidFill>
                  <a:schemeClr val="tx1"/>
                </a:solidFill>
                <a:latin typeface="ＭＳ 明朝" panose="02020609040205080304" pitchFamily="17" charset="-128"/>
                <a:ea typeface="ＭＳ 明朝" panose="02020609040205080304" pitchFamily="17" charset="-128"/>
              </a:rPr>
              <a:t>プロセス</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実施方法を評価</a:t>
            </a:r>
            <a:endParaRPr lang="en-US" altLang="ja-JP" sz="800" dirty="0">
              <a:solidFill>
                <a:schemeClr val="tx1"/>
              </a:solidFill>
              <a:latin typeface="ＭＳ 明朝" panose="02020609040205080304" pitchFamily="17" charset="-128"/>
              <a:ea typeface="ＭＳ 明朝" panose="02020609040205080304" pitchFamily="17" charset="-128"/>
            </a:endParaRPr>
          </a:p>
        </p:txBody>
      </p:sp>
      <p:graphicFrame>
        <p:nvGraphicFramePr>
          <p:cNvPr id="21" name="表 20">
            <a:extLst>
              <a:ext uri="{FF2B5EF4-FFF2-40B4-BE49-F238E27FC236}">
                <a16:creationId xmlns:a16="http://schemas.microsoft.com/office/drawing/2014/main" id="{C9E3909E-7581-4C03-96AF-201F29D4290A}"/>
              </a:ext>
            </a:extLst>
          </p:cNvPr>
          <p:cNvGraphicFramePr>
            <a:graphicFrameLocks noGrp="1"/>
          </p:cNvGraphicFramePr>
          <p:nvPr>
            <p:extLst>
              <p:ext uri="{D42A27DB-BD31-4B8C-83A1-F6EECF244321}">
                <p14:modId xmlns:p14="http://schemas.microsoft.com/office/powerpoint/2010/main" val="3685673326"/>
              </p:ext>
            </p:extLst>
          </p:nvPr>
        </p:nvGraphicFramePr>
        <p:xfrm>
          <a:off x="165100" y="5257905"/>
          <a:ext cx="1978659" cy="2277574"/>
        </p:xfrm>
        <a:graphic>
          <a:graphicData uri="http://schemas.openxmlformats.org/drawingml/2006/table">
            <a:tbl>
              <a:tblPr/>
              <a:tblGrid>
                <a:gridCol w="684000">
                  <a:extLst>
                    <a:ext uri="{9D8B030D-6E8A-4147-A177-3AD203B41FA5}">
                      <a16:colId xmlns:a16="http://schemas.microsoft.com/office/drawing/2014/main" val="20000"/>
                    </a:ext>
                  </a:extLst>
                </a:gridCol>
                <a:gridCol w="1294659">
                  <a:extLst>
                    <a:ext uri="{9D8B030D-6E8A-4147-A177-3AD203B41FA5}">
                      <a16:colId xmlns:a16="http://schemas.microsoft.com/office/drawing/2014/main" val="20002"/>
                    </a:ext>
                  </a:extLst>
                </a:gridCol>
              </a:tblGrid>
              <a:tr h="2277574">
                <a:tc>
                  <a:txBody>
                    <a:bodyPr/>
                    <a:lstStyle/>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事業全体</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の評価</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nSpc>
                          <a:spcPct val="200000"/>
                        </a:lnSpc>
                      </a:pPr>
                      <a:r>
                        <a:rPr kumimoji="0" lang="en-US" altLang="ja-JP" sz="1200" kern="0" dirty="0">
                          <a:latin typeface="ＭＳ 明朝" panose="02020609040205080304" pitchFamily="17" charset="-128"/>
                          <a:ea typeface="ＭＳ 明朝" panose="02020609040205080304" pitchFamily="17" charset="-128"/>
                        </a:rPr>
                        <a:t>5</a:t>
                      </a:r>
                      <a:r>
                        <a:rPr kumimoji="0" lang="ja-JP" altLang="en-US" sz="1200" kern="0" dirty="0">
                          <a:latin typeface="ＭＳ 明朝" panose="02020609040205080304" pitchFamily="17" charset="-128"/>
                          <a:ea typeface="ＭＳ 明朝" panose="02020609040205080304" pitchFamily="17" charset="-128"/>
                        </a:rPr>
                        <a:t>：目標達成</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4:</a:t>
                      </a:r>
                      <a:r>
                        <a:rPr kumimoji="0" lang="ja-JP" altLang="en-US" sz="1200" kern="0" dirty="0">
                          <a:latin typeface="ＭＳ 明朝" panose="02020609040205080304" pitchFamily="17" charset="-128"/>
                          <a:ea typeface="ＭＳ 明朝" panose="02020609040205080304" pitchFamily="17" charset="-128"/>
                        </a:rPr>
                        <a:t>改善している</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3:</a:t>
                      </a:r>
                      <a:r>
                        <a:rPr kumimoji="0" lang="ja-JP" altLang="en-US" sz="1200" kern="0" dirty="0">
                          <a:latin typeface="ＭＳ 明朝" panose="02020609040205080304" pitchFamily="17" charset="-128"/>
                          <a:ea typeface="ＭＳ 明朝" panose="02020609040205080304" pitchFamily="17" charset="-128"/>
                        </a:rPr>
                        <a:t>横ばい</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2:</a:t>
                      </a:r>
                      <a:r>
                        <a:rPr kumimoji="0" lang="ja-JP" altLang="en-US" sz="1200" kern="0" dirty="0">
                          <a:latin typeface="ＭＳ 明朝" panose="02020609040205080304" pitchFamily="17" charset="-128"/>
                          <a:ea typeface="ＭＳ 明朝" panose="02020609040205080304" pitchFamily="17" charset="-128"/>
                        </a:rPr>
                        <a:t>悪化している</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1:</a:t>
                      </a:r>
                      <a:r>
                        <a:rPr kumimoji="0" lang="ja-JP" altLang="en-US" sz="1200" kern="0" dirty="0">
                          <a:latin typeface="ＭＳ 明朝" panose="02020609040205080304" pitchFamily="17" charset="-128"/>
                          <a:ea typeface="ＭＳ 明朝" panose="02020609040205080304" pitchFamily="17" charset="-128"/>
                        </a:rPr>
                        <a:t>評価できない</a:t>
                      </a:r>
                      <a:endParaRPr lang="ja-JP" altLang="en-US" sz="1600" dirty="0">
                        <a:latin typeface="ＭＳ 明朝" panose="02020609040205080304" pitchFamily="17" charset="-128"/>
                        <a:ea typeface="ＭＳ 明朝" panose="02020609040205080304" pitchFamily="17" charset="-128"/>
                      </a:endParaRPr>
                    </a:p>
                  </a:txBody>
                  <a:tcPr marL="72000" marR="34017" marT="9000" marB="10205"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3" name="楕円 22">
            <a:extLst>
              <a:ext uri="{FF2B5EF4-FFF2-40B4-BE49-F238E27FC236}">
                <a16:creationId xmlns:a16="http://schemas.microsoft.com/office/drawing/2014/main" id="{8C171CD8-64C7-40C8-BBB8-F616304A23E3}"/>
              </a:ext>
            </a:extLst>
          </p:cNvPr>
          <p:cNvSpPr/>
          <p:nvPr/>
        </p:nvSpPr>
        <p:spPr>
          <a:xfrm>
            <a:off x="903199" y="5580112"/>
            <a:ext cx="1008112" cy="30858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4" name="表 23">
            <a:extLst>
              <a:ext uri="{FF2B5EF4-FFF2-40B4-BE49-F238E27FC236}">
                <a16:creationId xmlns:a16="http://schemas.microsoft.com/office/drawing/2014/main" id="{0AEA9A73-4654-4EB2-AB35-082163093FD4}"/>
              </a:ext>
            </a:extLst>
          </p:cNvPr>
          <p:cNvGraphicFramePr>
            <a:graphicFrameLocks noGrp="1"/>
          </p:cNvGraphicFramePr>
          <p:nvPr>
            <p:extLst>
              <p:ext uri="{D42A27DB-BD31-4B8C-83A1-F6EECF244321}">
                <p14:modId xmlns:p14="http://schemas.microsoft.com/office/powerpoint/2010/main" val="605575771"/>
              </p:ext>
            </p:extLst>
          </p:nvPr>
        </p:nvGraphicFramePr>
        <p:xfrm>
          <a:off x="2231975" y="5257904"/>
          <a:ext cx="4122096" cy="1211181"/>
        </p:xfrm>
        <a:graphic>
          <a:graphicData uri="http://schemas.openxmlformats.org/drawingml/2006/table">
            <a:tbl>
              <a:tblPr/>
              <a:tblGrid>
                <a:gridCol w="864096">
                  <a:extLst>
                    <a:ext uri="{9D8B030D-6E8A-4147-A177-3AD203B41FA5}">
                      <a16:colId xmlns:a16="http://schemas.microsoft.com/office/drawing/2014/main" val="20000"/>
                    </a:ext>
                  </a:extLst>
                </a:gridCol>
                <a:gridCol w="3258000">
                  <a:extLst>
                    <a:ext uri="{9D8B030D-6E8A-4147-A177-3AD203B41FA5}">
                      <a16:colId xmlns:a16="http://schemas.microsoft.com/office/drawing/2014/main" val="20002"/>
                    </a:ext>
                  </a:extLst>
                </a:gridCol>
              </a:tblGrid>
              <a:tr h="1211181">
                <a:tc>
                  <a:txBody>
                    <a:bodyPr/>
                    <a:lstStyle/>
                    <a:p>
                      <a:pPr algn="ctr" fontAlgn="ctr">
                        <a:spcBef>
                          <a:spcPts val="0"/>
                        </a:spcBef>
                        <a:spcAft>
                          <a:spcPts val="600"/>
                        </a:spcAft>
                      </a:pP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考察</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en-US" altLang="ja-JP" sz="12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1200" b="0" i="0" u="none" strike="noStrike" dirty="0">
                          <a:solidFill>
                            <a:srgbClr val="000000"/>
                          </a:solidFill>
                          <a:effectLst/>
                          <a:latin typeface="ＭＳ 明朝" panose="02020609040205080304" pitchFamily="17" charset="-128"/>
                          <a:ea typeface="ＭＳ 明朝" panose="02020609040205080304" pitchFamily="17" charset="-128"/>
                        </a:rPr>
                        <a:t>成功･未達要因</a:t>
                      </a:r>
                      <a:r>
                        <a:rPr lang="en-US" altLang="ja-JP" sz="12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2400"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ct val="120000"/>
                        </a:lnSpc>
                      </a:pP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県の定める糖尿病腎症重症化予防プログラムにも資する取組として、実施している。健康推進課との連携、広域として由利本荘市、由利地域振興局とも連携して事業を実施する。</a:t>
                      </a:r>
                    </a:p>
                    <a:p>
                      <a:pPr marL="0" algn="l" defTabSz="914400" rtl="0" eaLnBrk="1" latinLnBrk="0" hangingPunct="1">
                        <a:lnSpc>
                          <a:spcPct val="120000"/>
                        </a:lnSpc>
                      </a:pP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保険者努力支援制度（取組評価分）生活習慣病予防・重症化予防の取組の実施状況に資するもの。</a:t>
                      </a:r>
                    </a:p>
                  </a:txBody>
                  <a:tcPr marL="36000" marR="36000" marT="36000" marB="36000">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25" name="表 24">
            <a:extLst>
              <a:ext uri="{FF2B5EF4-FFF2-40B4-BE49-F238E27FC236}">
                <a16:creationId xmlns:a16="http://schemas.microsoft.com/office/drawing/2014/main" id="{BCE27AD0-22EE-47C2-AB32-5478F17B5FA4}"/>
              </a:ext>
            </a:extLst>
          </p:cNvPr>
          <p:cNvGraphicFramePr>
            <a:graphicFrameLocks noGrp="1"/>
          </p:cNvGraphicFramePr>
          <p:nvPr>
            <p:extLst>
              <p:ext uri="{D42A27DB-BD31-4B8C-83A1-F6EECF244321}">
                <p14:modId xmlns:p14="http://schemas.microsoft.com/office/powerpoint/2010/main" val="1837179764"/>
              </p:ext>
            </p:extLst>
          </p:nvPr>
        </p:nvGraphicFramePr>
        <p:xfrm>
          <a:off x="2231975" y="6547915"/>
          <a:ext cx="4122096" cy="987564"/>
        </p:xfrm>
        <a:graphic>
          <a:graphicData uri="http://schemas.openxmlformats.org/drawingml/2006/table">
            <a:tbl>
              <a:tblPr/>
              <a:tblGrid>
                <a:gridCol w="864096">
                  <a:extLst>
                    <a:ext uri="{9D8B030D-6E8A-4147-A177-3AD203B41FA5}">
                      <a16:colId xmlns:a16="http://schemas.microsoft.com/office/drawing/2014/main" val="20000"/>
                    </a:ext>
                  </a:extLst>
                </a:gridCol>
                <a:gridCol w="3258000">
                  <a:extLst>
                    <a:ext uri="{9D8B030D-6E8A-4147-A177-3AD203B41FA5}">
                      <a16:colId xmlns:a16="http://schemas.microsoft.com/office/drawing/2014/main" val="20002"/>
                    </a:ext>
                  </a:extLst>
                </a:gridCol>
              </a:tblGrid>
              <a:tr h="987564">
                <a:tc>
                  <a:txBody>
                    <a:bodyPr/>
                    <a:lstStyle/>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今後の</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方向性</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2400"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nSpc>
                          <a:spcPct val="120000"/>
                        </a:lnSpc>
                      </a:pPr>
                      <a:r>
                        <a:rPr lang="ja-JP" altLang="en-US" sz="900" dirty="0">
                          <a:latin typeface="ＭＳ 明朝" panose="02020609040205080304" pitchFamily="17" charset="-128"/>
                          <a:ea typeface="ＭＳ 明朝" panose="02020609040205080304" pitchFamily="17" charset="-128"/>
                        </a:rPr>
                        <a:t>継続して実施。</a:t>
                      </a:r>
                    </a:p>
                    <a:p>
                      <a:pPr>
                        <a:lnSpc>
                          <a:spcPct val="120000"/>
                        </a:lnSpc>
                      </a:pPr>
                      <a:r>
                        <a:rPr lang="ja-JP" altLang="en-US" sz="900" dirty="0">
                          <a:latin typeface="ＭＳ 明朝" panose="02020609040205080304" pitchFamily="17" charset="-128"/>
                          <a:ea typeface="ＭＳ 明朝" panose="02020609040205080304" pitchFamily="17" charset="-128"/>
                        </a:rPr>
                        <a:t>（第</a:t>
                      </a:r>
                      <a:r>
                        <a:rPr lang="en-US" altLang="ja-JP" sz="900" dirty="0">
                          <a:latin typeface="ＭＳ 明朝" panose="02020609040205080304" pitchFamily="17" charset="-128"/>
                          <a:ea typeface="ＭＳ 明朝" panose="02020609040205080304" pitchFamily="17" charset="-128"/>
                        </a:rPr>
                        <a:t>3</a:t>
                      </a:r>
                      <a:r>
                        <a:rPr lang="ja-JP" altLang="en-US" sz="900" dirty="0">
                          <a:latin typeface="ＭＳ 明朝" panose="02020609040205080304" pitchFamily="17" charset="-128"/>
                          <a:ea typeface="ＭＳ 明朝" panose="02020609040205080304" pitchFamily="17" charset="-128"/>
                        </a:rPr>
                        <a:t>期データヘルス計画において県の定める標準化指標内、糖尿病重症化予防に対応するものであり、県の定める糖尿病腎症重症化予防プログラムに資するもの）</a:t>
                      </a:r>
                    </a:p>
                  </a:txBody>
                  <a:tcPr marL="36000" marR="36000" marT="36000" marB="36000">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8" name="タイトル 1">
            <a:extLst>
              <a:ext uri="{FF2B5EF4-FFF2-40B4-BE49-F238E27FC236}">
                <a16:creationId xmlns:a16="http://schemas.microsoft.com/office/drawing/2014/main" id="{780BCAB6-FF89-4DEA-B846-3010B48780D1}"/>
              </a:ext>
            </a:extLst>
          </p:cNvPr>
          <p:cNvSpPr txBox="1">
            <a:spLocks noChangeAspect="1"/>
          </p:cNvSpPr>
          <p:nvPr/>
        </p:nvSpPr>
        <p:spPr>
          <a:xfrm>
            <a:off x="166045" y="4393698"/>
            <a:ext cx="6238800" cy="261461"/>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en-US" altLang="ja-JP" sz="1050" dirty="0">
                <a:latin typeface="ＭＳ 明朝" panose="02020609040205080304" pitchFamily="17" charset="-128"/>
                <a:ea typeface="ＭＳ 明朝" panose="02020609040205080304" pitchFamily="17" charset="-128"/>
                <a:cs typeface="+mj-cs"/>
              </a:rPr>
              <a:t> </a:t>
            </a:r>
          </a:p>
        </p:txBody>
      </p:sp>
    </p:spTree>
    <p:extLst>
      <p:ext uri="{BB962C8B-B14F-4D97-AF65-F5344CB8AC3E}">
        <p14:creationId xmlns:p14="http://schemas.microsoft.com/office/powerpoint/2010/main" val="21771908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noChangeAspect="1"/>
          </p:cNvSpPr>
          <p:nvPr/>
        </p:nvSpPr>
        <p:spPr>
          <a:xfrm>
            <a:off x="205270" y="360494"/>
            <a:ext cx="6238800" cy="319553"/>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zh-TW" altLang="en-US" sz="1400" b="1" u="sng" dirty="0">
                <a:latin typeface="ＭＳ 明朝" panose="02020609040205080304" pitchFamily="17" charset="-128"/>
                <a:ea typeface="ＭＳ 明朝" panose="02020609040205080304" pitchFamily="17" charset="-128"/>
                <a:cs typeface="+mj-cs"/>
              </a:rPr>
              <a:t>生活習慣病</a:t>
            </a:r>
            <a:r>
              <a:rPr lang="en-US" altLang="zh-TW" sz="1400" b="1" u="sng" dirty="0">
                <a:latin typeface="ＭＳ 明朝" panose="02020609040205080304" pitchFamily="17" charset="-128"/>
                <a:ea typeface="ＭＳ 明朝" panose="02020609040205080304" pitchFamily="17" charset="-128"/>
                <a:cs typeface="+mj-cs"/>
              </a:rPr>
              <a:t>(</a:t>
            </a:r>
            <a:r>
              <a:rPr lang="zh-TW" altLang="en-US" sz="1400" b="1" u="sng" dirty="0">
                <a:latin typeface="ＭＳ 明朝" panose="02020609040205080304" pitchFamily="17" charset="-128"/>
                <a:ea typeface="ＭＳ 明朝" panose="02020609040205080304" pitchFamily="17" charset="-128"/>
                <a:cs typeface="+mj-cs"/>
              </a:rPr>
              <a:t>糖尿病等</a:t>
            </a:r>
            <a:r>
              <a:rPr lang="en-US" altLang="zh-TW" sz="1400" b="1" u="sng" dirty="0">
                <a:latin typeface="ＭＳ 明朝" panose="02020609040205080304" pitchFamily="17" charset="-128"/>
                <a:ea typeface="ＭＳ 明朝" panose="02020609040205080304" pitchFamily="17" charset="-128"/>
                <a:cs typeface="+mj-cs"/>
              </a:rPr>
              <a:t>)</a:t>
            </a:r>
            <a:r>
              <a:rPr lang="zh-TW" altLang="en-US" sz="1400" b="1" u="sng" dirty="0">
                <a:latin typeface="ＭＳ 明朝" panose="02020609040205080304" pitchFamily="17" charset="-128"/>
                <a:ea typeface="ＭＳ 明朝" panose="02020609040205080304" pitchFamily="17" charset="-128"/>
                <a:cs typeface="+mj-cs"/>
              </a:rPr>
              <a:t>訪問指導</a:t>
            </a:r>
            <a:endParaRPr lang="en-US" altLang="ja-JP" sz="1400" b="1" u="sng" dirty="0">
              <a:latin typeface="ＭＳ 明朝" panose="02020609040205080304" pitchFamily="17" charset="-128"/>
              <a:ea typeface="ＭＳ 明朝" panose="02020609040205080304" pitchFamily="17" charset="-128"/>
              <a:cs typeface="+mj-cs"/>
            </a:endParaRPr>
          </a:p>
        </p:txBody>
      </p:sp>
      <p:graphicFrame>
        <p:nvGraphicFramePr>
          <p:cNvPr id="13" name="表 12"/>
          <p:cNvGraphicFramePr>
            <a:graphicFrameLocks noGrp="1"/>
          </p:cNvGraphicFramePr>
          <p:nvPr>
            <p:extLst>
              <p:ext uri="{D42A27DB-BD31-4B8C-83A1-F6EECF244321}">
                <p14:modId xmlns:p14="http://schemas.microsoft.com/office/powerpoint/2010/main" val="4211494523"/>
              </p:ext>
            </p:extLst>
          </p:nvPr>
        </p:nvGraphicFramePr>
        <p:xfrm>
          <a:off x="165100" y="3313852"/>
          <a:ext cx="6192000" cy="828000"/>
        </p:xfrm>
        <a:graphic>
          <a:graphicData uri="http://schemas.openxmlformats.org/drawingml/2006/table">
            <a:tbl>
              <a:tblPr/>
              <a:tblGrid>
                <a:gridCol w="648000">
                  <a:extLst>
                    <a:ext uri="{9D8B030D-6E8A-4147-A177-3AD203B41FA5}">
                      <a16:colId xmlns:a16="http://schemas.microsoft.com/office/drawing/2014/main" val="20000"/>
                    </a:ext>
                  </a:extLst>
                </a:gridCol>
                <a:gridCol w="792000">
                  <a:extLst>
                    <a:ext uri="{9D8B030D-6E8A-4147-A177-3AD203B41FA5}">
                      <a16:colId xmlns:a16="http://schemas.microsoft.com/office/drawing/2014/main" val="245322609"/>
                    </a:ext>
                  </a:extLst>
                </a:gridCol>
                <a:gridCol w="792000">
                  <a:extLst>
                    <a:ext uri="{9D8B030D-6E8A-4147-A177-3AD203B41FA5}">
                      <a16:colId xmlns:a16="http://schemas.microsoft.com/office/drawing/2014/main" val="20001"/>
                    </a:ext>
                  </a:extLst>
                </a:gridCol>
                <a:gridCol w="792000">
                  <a:extLst>
                    <a:ext uri="{9D8B030D-6E8A-4147-A177-3AD203B41FA5}">
                      <a16:colId xmlns:a16="http://schemas.microsoft.com/office/drawing/2014/main" val="20002"/>
                    </a:ext>
                  </a:extLst>
                </a:gridCol>
                <a:gridCol w="792000">
                  <a:extLst>
                    <a:ext uri="{9D8B030D-6E8A-4147-A177-3AD203B41FA5}">
                      <a16:colId xmlns:a16="http://schemas.microsoft.com/office/drawing/2014/main" val="20003"/>
                    </a:ext>
                  </a:extLst>
                </a:gridCol>
                <a:gridCol w="792000">
                  <a:extLst>
                    <a:ext uri="{9D8B030D-6E8A-4147-A177-3AD203B41FA5}">
                      <a16:colId xmlns:a16="http://schemas.microsoft.com/office/drawing/2014/main" val="881114496"/>
                    </a:ext>
                  </a:extLst>
                </a:gridCol>
                <a:gridCol w="792000">
                  <a:extLst>
                    <a:ext uri="{9D8B030D-6E8A-4147-A177-3AD203B41FA5}">
                      <a16:colId xmlns:a16="http://schemas.microsoft.com/office/drawing/2014/main" val="378542291"/>
                    </a:ext>
                  </a:extLst>
                </a:gridCol>
                <a:gridCol w="792000">
                  <a:extLst>
                    <a:ext uri="{9D8B030D-6E8A-4147-A177-3AD203B41FA5}">
                      <a16:colId xmlns:a16="http://schemas.microsoft.com/office/drawing/2014/main" val="1290694854"/>
                    </a:ext>
                  </a:extLst>
                </a:gridCol>
              </a:tblGrid>
              <a:tr h="324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marL="0" marR="0" lvl="0" indent="0" algn="ctr" defTabSz="914400" rtl="0" eaLnBrk="1" fontAlgn="ctr" latinLnBrk="0" hangingPunct="1">
                        <a:lnSpc>
                          <a:spcPct val="80000"/>
                        </a:lnSpc>
                        <a:spcBef>
                          <a:spcPts val="0"/>
                        </a:spcBef>
                        <a:spcAft>
                          <a:spcPts val="0"/>
                        </a:spcAft>
                        <a:buClrTx/>
                        <a:buSzTx/>
                        <a:buFontTx/>
                        <a:buNone/>
                        <a:tabLst/>
                        <a:defRPr/>
                      </a:pP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計画策定時点</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ctr" latinLnBrk="0" hangingPunct="1">
                        <a:lnSpc>
                          <a:spcPct val="80000"/>
                        </a:lnSpc>
                        <a:spcBef>
                          <a:spcPts val="0"/>
                        </a:spcBef>
                        <a:spcAft>
                          <a:spcPts val="0"/>
                        </a:spcAft>
                        <a:buClrTx/>
                        <a:buSzTx/>
                        <a:buFontTx/>
                        <a:buNone/>
                        <a:tabLst/>
                        <a:defRPr/>
                      </a:pPr>
                      <a:r>
                        <a:rPr lang="en-US" altLang="ja-JP" sz="850" b="0" i="0" u="none" strike="noStrike" dirty="0">
                          <a:solidFill>
                            <a:srgbClr val="000000"/>
                          </a:solidFill>
                          <a:effectLst/>
                          <a:latin typeface="ＭＳ 明朝" panose="02020609040205080304" pitchFamily="17" charset="-128"/>
                          <a:ea typeface="ＭＳ 明朝" panose="02020609040205080304" pitchFamily="17" charset="-128"/>
                        </a:rPr>
                        <a:t>2016</a:t>
                      </a:r>
                      <a:r>
                        <a:rPr lang="ja-JP" altLang="en-US" sz="850" b="0" i="0" u="none" strike="noStrike" dirty="0">
                          <a:solidFill>
                            <a:srgbClr val="000000"/>
                          </a:solidFill>
                          <a:effectLst/>
                          <a:latin typeface="ＭＳ 明朝" panose="02020609040205080304" pitchFamily="17" charset="-128"/>
                          <a:ea typeface="ＭＳ 明朝" panose="02020609040205080304" pitchFamily="17" charset="-128"/>
                        </a:rPr>
                        <a:t>年度</a:t>
                      </a:r>
                      <a:r>
                        <a:rPr lang="en-US" altLang="ja-JP" sz="850" b="0" i="0" u="none" strike="noStrike" dirty="0">
                          <a:solidFill>
                            <a:srgbClr val="000000"/>
                          </a:solidFill>
                          <a:effectLst/>
                          <a:latin typeface="ＭＳ 明朝" panose="02020609040205080304" pitchFamily="17" charset="-128"/>
                          <a:ea typeface="ＭＳ 明朝" panose="02020609040205080304" pitchFamily="17" charset="-128"/>
                        </a:rPr>
                        <a:t>(H28)</a:t>
                      </a:r>
                    </a:p>
                  </a:txBody>
                  <a:tcPr marL="18000" marR="18000" marT="9000" marB="1020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2018</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(H30)</a:t>
                      </a:r>
                    </a:p>
                  </a:txBody>
                  <a:tcPr marL="34017" marR="34017" marT="9000" marB="10205"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2019</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(H31)</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(R2)</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2021</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(R3)</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2023</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lnSpc>
                          <a:spcPct val="80000"/>
                        </a:lnSpc>
                      </a:pP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(R5)</a:t>
                      </a:r>
                    </a:p>
                  </a:txBody>
                  <a:tcPr marL="34017" marR="34017" marT="9000" marB="10205"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0000"/>
                  </a:ext>
                </a:extLst>
              </a:tr>
              <a:tr h="252000">
                <a:tc>
                  <a:txBody>
                    <a:bodyPr/>
                    <a:lstStyle/>
                    <a:p>
                      <a:pPr algn="l" fontAlgn="ct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目標値</a:t>
                      </a:r>
                      <a:r>
                        <a:rPr lang="en-US" altLang="zh-TW" sz="900" b="0" i="0" u="none" strike="noStrike" dirty="0">
                          <a:solidFill>
                            <a:schemeClr val="tx1"/>
                          </a:solidFill>
                          <a:effectLst/>
                          <a:latin typeface="ＭＳ 明朝" panose="02020609040205080304" pitchFamily="17" charset="-128"/>
                          <a:ea typeface="ＭＳ 明朝" panose="02020609040205080304" pitchFamily="17" charset="-128"/>
                        </a:rPr>
                        <a:t> </a:t>
                      </a:r>
                      <a:endParaRPr lang="zh-TW"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solidFill>
                      <a:srgbClr val="B7DEE8"/>
                    </a:solidFill>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100%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100%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100%</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100%</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100%</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100%</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100%</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extLst>
                  <a:ext uri="{0D108BD9-81ED-4DB2-BD59-A6C34878D82A}">
                    <a16:rowId xmlns:a16="http://schemas.microsoft.com/office/drawing/2014/main" val="49318003"/>
                  </a:ext>
                </a:extLst>
              </a:tr>
              <a:tr h="252000">
                <a:tc>
                  <a:txBody>
                    <a:bodyPr/>
                    <a:lstStyle/>
                    <a:p>
                      <a:pPr algn="l" fontAlgn="ctr"/>
                      <a:r>
                        <a:rPr lang="zh-TW" altLang="en-US" sz="900" b="0" i="0" u="none" strike="noStrike" dirty="0">
                          <a:solidFill>
                            <a:schemeClr val="tx1"/>
                          </a:solidFill>
                          <a:effectLst/>
                          <a:latin typeface="ＭＳ 明朝" panose="02020609040205080304" pitchFamily="17" charset="-128"/>
                          <a:ea typeface="ＭＳ 明朝" panose="02020609040205080304" pitchFamily="17" charset="-128"/>
                        </a:rPr>
                        <a:t>達成状況</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solidFill>
                      <a:srgbClr val="B7DEE8"/>
                    </a:solidFill>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5/5</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人</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6/6</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人</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5/5</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人</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7/7</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人</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3/3</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人</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17/17</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36000" marR="36000" marT="36000" marB="36000"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3175" cap="flat" cmpd="sng" algn="ctr">
                      <a:noFill/>
                      <a:prstDash val="solid"/>
                      <a:round/>
                      <a:headEnd type="none" w="med" len="med"/>
                      <a:tailEnd type="none" w="med" len="med"/>
                    </a:lnBlToTr>
                  </a:tcPr>
                </a:tc>
                <a:extLst>
                  <a:ext uri="{0D108BD9-81ED-4DB2-BD59-A6C34878D82A}">
                    <a16:rowId xmlns:a16="http://schemas.microsoft.com/office/drawing/2014/main" val="10001"/>
                  </a:ext>
                </a:extLst>
              </a:tr>
            </a:tbl>
          </a:graphicData>
        </a:graphic>
      </p:graphicFrame>
      <p:sp>
        <p:nvSpPr>
          <p:cNvPr id="2" name="スライド番号プレースホルダー 1">
            <a:extLst>
              <a:ext uri="{FF2B5EF4-FFF2-40B4-BE49-F238E27FC236}">
                <a16:creationId xmlns:a16="http://schemas.microsoft.com/office/drawing/2014/main" id="{87CEEF89-609E-DE00-B30B-C058CA8AB2BD}"/>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47</a:t>
            </a:fld>
            <a:endParaRPr lang="ja-JP" altLang="en-US" dirty="0">
              <a:latin typeface="ＭＳ 明朝" panose="02020609040205080304" pitchFamily="17" charset="-128"/>
              <a:ea typeface="ＭＳ 明朝" panose="02020609040205080304" pitchFamily="17" charset="-128"/>
            </a:endParaRPr>
          </a:p>
        </p:txBody>
      </p:sp>
      <p:graphicFrame>
        <p:nvGraphicFramePr>
          <p:cNvPr id="3" name="表 3">
            <a:extLst>
              <a:ext uri="{FF2B5EF4-FFF2-40B4-BE49-F238E27FC236}">
                <a16:creationId xmlns:a16="http://schemas.microsoft.com/office/drawing/2014/main" id="{EA1E015D-EEC1-5F4A-7344-EE118E30072F}"/>
              </a:ext>
            </a:extLst>
          </p:cNvPr>
          <p:cNvGraphicFramePr>
            <a:graphicFrameLocks noGrp="1"/>
          </p:cNvGraphicFramePr>
          <p:nvPr>
            <p:extLst>
              <p:ext uri="{D42A27DB-BD31-4B8C-83A1-F6EECF244321}">
                <p14:modId xmlns:p14="http://schemas.microsoft.com/office/powerpoint/2010/main" val="867964352"/>
              </p:ext>
            </p:extLst>
          </p:nvPr>
        </p:nvGraphicFramePr>
        <p:xfrm>
          <a:off x="165100" y="1077898"/>
          <a:ext cx="6190573" cy="1525760"/>
        </p:xfrm>
        <a:graphic>
          <a:graphicData uri="http://schemas.openxmlformats.org/drawingml/2006/table">
            <a:tbl>
              <a:tblPr firstRow="1" bandRow="1">
                <a:tableStyleId>{5C22544A-7EE6-4342-B048-85BDC9FD1C3A}</a:tableStyleId>
              </a:tblPr>
              <a:tblGrid>
                <a:gridCol w="1150573">
                  <a:extLst>
                    <a:ext uri="{9D8B030D-6E8A-4147-A177-3AD203B41FA5}">
                      <a16:colId xmlns:a16="http://schemas.microsoft.com/office/drawing/2014/main" val="1478241689"/>
                    </a:ext>
                  </a:extLst>
                </a:gridCol>
                <a:gridCol w="5040000">
                  <a:extLst>
                    <a:ext uri="{9D8B030D-6E8A-4147-A177-3AD203B41FA5}">
                      <a16:colId xmlns:a16="http://schemas.microsoft.com/office/drawing/2014/main" val="70025591"/>
                    </a:ext>
                  </a:extLst>
                </a:gridCol>
              </a:tblGrid>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事業目的</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糖尿病が重症化するリスクの高い医療機関の未治療者・治療中断者に対して訪問指導を行い、早期受診、早期治療に結びつける。</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3851816"/>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対象者</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重症化するリスクの高い者</a:t>
                      </a:r>
                      <a:endParaRPr kumimoji="1" lang="en-US" altLang="ja-JP" sz="105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2065039"/>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事業実施年度</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平成</a:t>
                      </a:r>
                      <a:r>
                        <a:rPr kumimoji="1" lang="en-US" altLang="ja-JP" sz="1050" b="0" dirty="0">
                          <a:solidFill>
                            <a:schemeClr val="tx1"/>
                          </a:solidFill>
                          <a:latin typeface="ＭＳ 明朝" panose="02020609040205080304" pitchFamily="17" charset="-128"/>
                          <a:ea typeface="ＭＳ 明朝" panose="02020609040205080304" pitchFamily="17" charset="-128"/>
                        </a:rPr>
                        <a:t>30</a:t>
                      </a:r>
                      <a:r>
                        <a:rPr kumimoji="1" lang="ja-JP" altLang="en-US" sz="1050" b="0" dirty="0">
                          <a:solidFill>
                            <a:schemeClr val="tx1"/>
                          </a:solidFill>
                          <a:latin typeface="ＭＳ 明朝" panose="02020609040205080304" pitchFamily="17" charset="-128"/>
                          <a:ea typeface="ＭＳ 明朝" panose="02020609040205080304" pitchFamily="17" charset="-128"/>
                        </a:rPr>
                        <a:t>年度～令和</a:t>
                      </a:r>
                      <a:r>
                        <a:rPr kumimoji="1" lang="en-US" altLang="ja-JP" sz="1050" b="0" dirty="0">
                          <a:solidFill>
                            <a:schemeClr val="tx1"/>
                          </a:solidFill>
                          <a:latin typeface="ＭＳ 明朝" panose="02020609040205080304" pitchFamily="17" charset="-128"/>
                          <a:ea typeface="ＭＳ 明朝" panose="02020609040205080304" pitchFamily="17" charset="-128"/>
                        </a:rPr>
                        <a:t>5</a:t>
                      </a:r>
                      <a:r>
                        <a:rPr kumimoji="1" lang="ja-JP" altLang="en-US" sz="1050" b="0" dirty="0">
                          <a:solidFill>
                            <a:schemeClr val="tx1"/>
                          </a:solidFill>
                          <a:latin typeface="ＭＳ 明朝" panose="02020609040205080304" pitchFamily="17" charset="-128"/>
                          <a:ea typeface="ＭＳ 明朝" panose="02020609040205080304" pitchFamily="17" charset="-128"/>
                        </a:rPr>
                        <a:t>年度</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7412915"/>
                  </a:ext>
                </a:extLst>
              </a:tr>
              <a:tr h="370840">
                <a:tc>
                  <a:txBody>
                    <a:bodyPr/>
                    <a:lstStyle/>
                    <a:p>
                      <a:r>
                        <a:rPr kumimoji="1" lang="ja-JP" altLang="en-US" sz="1050" b="0" dirty="0">
                          <a:solidFill>
                            <a:schemeClr val="tx1"/>
                          </a:solidFill>
                          <a:latin typeface="ＭＳ 明朝" panose="02020609040205080304" pitchFamily="17" charset="-128"/>
                          <a:ea typeface="ＭＳ 明朝" panose="02020609040205080304" pitchFamily="17" charset="-128"/>
                        </a:rPr>
                        <a:t>実施内容</a:t>
                      </a:r>
                    </a:p>
                  </a:txBody>
                  <a:tcPr marL="36000" marR="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7DEE8"/>
                    </a:solidFill>
                  </a:tcPr>
                </a:tc>
                <a:tc>
                  <a:txBody>
                    <a:bodyPr/>
                    <a:lstStyle/>
                    <a:p>
                      <a:pPr marL="0" indent="0" defTabSz="864017" fontAlgn="ctr">
                        <a:defRPr/>
                      </a:pPr>
                      <a:r>
                        <a:rPr lang="ja-JP" altLang="en-US" sz="1050" b="0" dirty="0">
                          <a:solidFill>
                            <a:schemeClr val="tx1"/>
                          </a:solidFill>
                          <a:latin typeface="ＭＳ 明朝" panose="02020609040205080304" pitchFamily="17" charset="-128"/>
                          <a:ea typeface="ＭＳ 明朝" panose="02020609040205080304" pitchFamily="17" charset="-128"/>
                        </a:rPr>
                        <a:t>特定健診結果で、尿蛋白（＋）以上かつ</a:t>
                      </a:r>
                      <a:r>
                        <a:rPr lang="en-US" altLang="ja-JP" sz="1050" b="0" dirty="0">
                          <a:solidFill>
                            <a:schemeClr val="tx1"/>
                          </a:solidFill>
                          <a:latin typeface="ＭＳ 明朝" panose="02020609040205080304" pitchFamily="17" charset="-128"/>
                          <a:ea typeface="ＭＳ 明朝" panose="02020609040205080304" pitchFamily="17" charset="-128"/>
                        </a:rPr>
                        <a:t>HbA1c6.5</a:t>
                      </a:r>
                      <a:r>
                        <a:rPr lang="ja-JP" altLang="en-US" sz="1050" b="0" dirty="0">
                          <a:solidFill>
                            <a:schemeClr val="tx1"/>
                          </a:solidFill>
                          <a:latin typeface="ＭＳ 明朝" panose="02020609040205080304" pitchFamily="17" charset="-128"/>
                          <a:ea typeface="ＭＳ 明朝" panose="02020609040205080304" pitchFamily="17" charset="-128"/>
                        </a:rPr>
                        <a:t>以上または尿蛋白（＋）以上かつ空腹時血糖</a:t>
                      </a:r>
                      <a:r>
                        <a:rPr lang="en-US" altLang="ja-JP" sz="1050" b="0" dirty="0">
                          <a:solidFill>
                            <a:schemeClr val="tx1"/>
                          </a:solidFill>
                          <a:latin typeface="ＭＳ 明朝" panose="02020609040205080304" pitchFamily="17" charset="-128"/>
                          <a:ea typeface="ＭＳ 明朝" panose="02020609040205080304" pitchFamily="17" charset="-128"/>
                        </a:rPr>
                        <a:t>126mg/dl</a:t>
                      </a:r>
                      <a:r>
                        <a:rPr lang="ja-JP" altLang="en-US" sz="1050" b="0" dirty="0">
                          <a:solidFill>
                            <a:schemeClr val="tx1"/>
                          </a:solidFill>
                          <a:latin typeface="ＭＳ 明朝" panose="02020609040205080304" pitchFamily="17" charset="-128"/>
                          <a:ea typeface="ＭＳ 明朝" panose="02020609040205080304" pitchFamily="17" charset="-128"/>
                        </a:rPr>
                        <a:t>以上に訪問を実施</a:t>
                      </a:r>
                      <a:endParaRPr lang="en-US" altLang="ja-JP" sz="1050" b="0" dirty="0">
                        <a:solidFill>
                          <a:schemeClr val="tx1"/>
                        </a:solidFill>
                        <a:latin typeface="ＭＳ 明朝" panose="02020609040205080304" pitchFamily="17" charset="-128"/>
                        <a:ea typeface="ＭＳ 明朝" panose="02020609040205080304" pitchFamily="17"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6961231"/>
                  </a:ext>
                </a:extLst>
              </a:tr>
            </a:tbl>
          </a:graphicData>
        </a:graphic>
      </p:graphicFrame>
      <p:graphicFrame>
        <p:nvGraphicFramePr>
          <p:cNvPr id="4" name="表 3">
            <a:extLst>
              <a:ext uri="{FF2B5EF4-FFF2-40B4-BE49-F238E27FC236}">
                <a16:creationId xmlns:a16="http://schemas.microsoft.com/office/drawing/2014/main" id="{A3726B2A-D595-68A3-1AEC-04977B06C398}"/>
              </a:ext>
            </a:extLst>
          </p:cNvPr>
          <p:cNvGraphicFramePr>
            <a:graphicFrameLocks noGrp="1"/>
          </p:cNvGraphicFramePr>
          <p:nvPr>
            <p:extLst>
              <p:ext uri="{D42A27DB-BD31-4B8C-83A1-F6EECF244321}">
                <p14:modId xmlns:p14="http://schemas.microsoft.com/office/powerpoint/2010/main" val="283054965"/>
              </p:ext>
            </p:extLst>
          </p:nvPr>
        </p:nvGraphicFramePr>
        <p:xfrm>
          <a:off x="165100" y="4555841"/>
          <a:ext cx="6192000" cy="708524"/>
        </p:xfrm>
        <a:graphic>
          <a:graphicData uri="http://schemas.openxmlformats.org/drawingml/2006/table">
            <a:tbl>
              <a:tblPr firstRow="1" bandRow="1">
                <a:tableStyleId>{5C22544A-7EE6-4342-B048-85BDC9FD1C3A}</a:tableStyleId>
              </a:tblPr>
              <a:tblGrid>
                <a:gridCol w="6192000">
                  <a:extLst>
                    <a:ext uri="{9D8B030D-6E8A-4147-A177-3AD203B41FA5}">
                      <a16:colId xmlns:a16="http://schemas.microsoft.com/office/drawing/2014/main" val="1478241689"/>
                    </a:ext>
                  </a:extLst>
                </a:gridCol>
              </a:tblGrid>
              <a:tr h="546641">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900" b="0" dirty="0">
                          <a:solidFill>
                            <a:schemeClr val="tx1"/>
                          </a:solidFill>
                          <a:latin typeface="ＭＳ 明朝" panose="02020609040205080304" pitchFamily="17" charset="-128"/>
                          <a:ea typeface="ＭＳ 明朝" panose="02020609040205080304" pitchFamily="17" charset="-128"/>
                        </a:rPr>
                        <a:t>毎月の特定健診結果から、メタボリックシンドローム判定該当者で医療機関未受診者に対して、訪問及び結果説明会で受診勧奨を行っていたが、</a:t>
                      </a:r>
                      <a:r>
                        <a:rPr kumimoji="1" lang="en-US" altLang="ja-JP" sz="900" b="0" dirty="0">
                          <a:solidFill>
                            <a:schemeClr val="tx1"/>
                          </a:solidFill>
                          <a:latin typeface="ＭＳ 明朝" panose="02020609040205080304" pitchFamily="17" charset="-128"/>
                          <a:ea typeface="ＭＳ 明朝" panose="02020609040205080304" pitchFamily="17" charset="-128"/>
                        </a:rPr>
                        <a:t>R2</a:t>
                      </a:r>
                      <a:r>
                        <a:rPr kumimoji="1" lang="ja-JP" altLang="en-US" sz="900" b="0" dirty="0">
                          <a:solidFill>
                            <a:schemeClr val="tx1"/>
                          </a:solidFill>
                          <a:latin typeface="ＭＳ 明朝" panose="02020609040205080304" pitchFamily="17" charset="-128"/>
                          <a:ea typeface="ＭＳ 明朝" panose="02020609040205080304" pitchFamily="17" charset="-128"/>
                        </a:rPr>
                        <a:t>年度から高齢者の保健事業と介護予防の一体的実施事業が開始となり、それに伴いメタボリックシンドローム非該当であっても、</a:t>
                      </a:r>
                      <a:r>
                        <a:rPr kumimoji="1" lang="en-US" altLang="ja-JP" sz="900" b="0" dirty="0">
                          <a:solidFill>
                            <a:schemeClr val="tx1"/>
                          </a:solidFill>
                          <a:latin typeface="ＭＳ 明朝" panose="02020609040205080304" pitchFamily="17" charset="-128"/>
                          <a:ea typeface="ＭＳ 明朝" panose="02020609040205080304" pitchFamily="17" charset="-128"/>
                        </a:rPr>
                        <a:t>HbA1c6.5</a:t>
                      </a:r>
                      <a:r>
                        <a:rPr kumimoji="1" lang="ja-JP" altLang="en-US" sz="900" b="0" dirty="0">
                          <a:solidFill>
                            <a:schemeClr val="tx1"/>
                          </a:solidFill>
                          <a:latin typeface="ＭＳ 明朝" panose="02020609040205080304" pitchFamily="17" charset="-128"/>
                          <a:ea typeface="ＭＳ 明朝" panose="02020609040205080304" pitchFamily="17" charset="-128"/>
                        </a:rPr>
                        <a:t>以上で未受診者の</a:t>
                      </a:r>
                      <a:r>
                        <a:rPr kumimoji="1" lang="en-US" altLang="ja-JP" sz="900" b="0" dirty="0">
                          <a:solidFill>
                            <a:schemeClr val="tx1"/>
                          </a:solidFill>
                          <a:latin typeface="ＭＳ 明朝" panose="02020609040205080304" pitchFamily="17" charset="-128"/>
                          <a:ea typeface="ＭＳ 明朝" panose="02020609040205080304" pitchFamily="17" charset="-128"/>
                        </a:rPr>
                        <a:t>40</a:t>
                      </a:r>
                      <a:r>
                        <a:rPr kumimoji="1" lang="ja-JP" altLang="en-US" sz="900" b="0" dirty="0">
                          <a:solidFill>
                            <a:schemeClr val="tx1"/>
                          </a:solidFill>
                          <a:latin typeface="ＭＳ 明朝" panose="02020609040205080304" pitchFamily="17" charset="-128"/>
                          <a:ea typeface="ＭＳ 明朝" panose="02020609040205080304" pitchFamily="17" charset="-128"/>
                        </a:rPr>
                        <a:t>～</a:t>
                      </a:r>
                      <a:r>
                        <a:rPr kumimoji="1" lang="en-US" altLang="ja-JP" sz="900" b="0" dirty="0">
                          <a:solidFill>
                            <a:schemeClr val="tx1"/>
                          </a:solidFill>
                          <a:latin typeface="ＭＳ 明朝" panose="02020609040205080304" pitchFamily="17" charset="-128"/>
                          <a:ea typeface="ＭＳ 明朝" panose="02020609040205080304" pitchFamily="17" charset="-128"/>
                        </a:rPr>
                        <a:t>74</a:t>
                      </a:r>
                      <a:r>
                        <a:rPr kumimoji="1" lang="ja-JP" altLang="en-US" sz="900" b="0" dirty="0">
                          <a:solidFill>
                            <a:schemeClr val="tx1"/>
                          </a:solidFill>
                          <a:latin typeface="ＭＳ 明朝" panose="02020609040205080304" pitchFamily="17" charset="-128"/>
                          <a:ea typeface="ＭＳ 明朝" panose="02020609040205080304" pitchFamily="17" charset="-128"/>
                        </a:rPr>
                        <a:t>歳に対象を拡大して事業を実施した。訪問して結果を詳しく説明することで、ほとんどの方が医療機関に結びついている。</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3851816"/>
                  </a:ext>
                </a:extLst>
              </a:tr>
            </a:tbl>
          </a:graphicData>
        </a:graphic>
      </p:graphicFrame>
      <p:sp>
        <p:nvSpPr>
          <p:cNvPr id="5" name="Rectangle 5">
            <a:extLst>
              <a:ext uri="{FF2B5EF4-FFF2-40B4-BE49-F238E27FC236}">
                <a16:creationId xmlns:a16="http://schemas.microsoft.com/office/drawing/2014/main" id="{701A2E98-895A-8807-45D1-A3EA763D0268}"/>
              </a:ext>
            </a:extLst>
          </p:cNvPr>
          <p:cNvSpPr>
            <a:spLocks noChangeAspect="1" noChangeArrowheads="1"/>
          </p:cNvSpPr>
          <p:nvPr/>
        </p:nvSpPr>
        <p:spPr bwMode="auto">
          <a:xfrm>
            <a:off x="170434" y="4283930"/>
            <a:ext cx="5783475" cy="271912"/>
          </a:xfrm>
          <a:prstGeom prst="rect">
            <a:avLst/>
          </a:prstGeom>
          <a:noFill/>
          <a:ln w="9525">
            <a:noFill/>
            <a:miter lim="800000"/>
            <a:headEnd/>
            <a:tailEnd/>
          </a:ln>
          <a:effectLst/>
        </p:spPr>
        <p:txBody>
          <a:bodyPr vert="horz" wrap="square" lIns="0" tIns="43201" rIns="86402" bIns="43201" numCol="1" anchor="ctr" anchorCtr="0" compatLnSpc="1">
            <a:prstTxWarp prst="textNoShape">
              <a:avLst/>
            </a:prstTxWarp>
            <a:spAutoFit/>
          </a:bodyPr>
          <a:lstStyle/>
          <a:p>
            <a:pPr lvl="0" fontAlgn="base">
              <a:spcBef>
                <a:spcPct val="0"/>
              </a:spcBef>
              <a:spcAft>
                <a:spcPct val="0"/>
              </a:spcAft>
            </a:pP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ストラクチャー、プロセスによる評価</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8" name="タイトル 1">
            <a:extLst>
              <a:ext uri="{FF2B5EF4-FFF2-40B4-BE49-F238E27FC236}">
                <a16:creationId xmlns:a16="http://schemas.microsoft.com/office/drawing/2014/main" id="{669E03A9-6FC2-44C6-AF4B-32377C2A5622}"/>
              </a:ext>
            </a:extLst>
          </p:cNvPr>
          <p:cNvSpPr txBox="1">
            <a:spLocks noChangeAspect="1"/>
          </p:cNvSpPr>
          <p:nvPr/>
        </p:nvSpPr>
        <p:spPr>
          <a:xfrm>
            <a:off x="165100" y="3036629"/>
            <a:ext cx="6238800" cy="261461"/>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zh-TW" altLang="en-US" sz="1050" dirty="0">
                <a:latin typeface="ＭＳ 明朝" panose="02020609040205080304" pitchFamily="17" charset="-128"/>
                <a:ea typeface="ＭＳ 明朝" panose="02020609040205080304" pitchFamily="17" charset="-128"/>
                <a:cs typeface="+mj-cs"/>
              </a:rPr>
              <a:t>訪問指導率</a:t>
            </a:r>
            <a:endParaRPr lang="en-US" altLang="ja-JP" sz="1050" dirty="0">
              <a:latin typeface="ＭＳ 明朝" panose="02020609040205080304" pitchFamily="17" charset="-128"/>
              <a:ea typeface="ＭＳ 明朝" panose="02020609040205080304" pitchFamily="17" charset="-128"/>
              <a:cs typeface="+mj-cs"/>
            </a:endParaRPr>
          </a:p>
        </p:txBody>
      </p:sp>
      <p:sp>
        <p:nvSpPr>
          <p:cNvPr id="11" name="Rectangle 5">
            <a:extLst>
              <a:ext uri="{FF2B5EF4-FFF2-40B4-BE49-F238E27FC236}">
                <a16:creationId xmlns:a16="http://schemas.microsoft.com/office/drawing/2014/main" id="{D48B56B7-6363-90DB-F8F6-6C126097F7F0}"/>
              </a:ext>
            </a:extLst>
          </p:cNvPr>
          <p:cNvSpPr>
            <a:spLocks noChangeAspect="1" noChangeArrowheads="1"/>
          </p:cNvSpPr>
          <p:nvPr/>
        </p:nvSpPr>
        <p:spPr bwMode="auto">
          <a:xfrm>
            <a:off x="170434" y="2768263"/>
            <a:ext cx="5783475" cy="271912"/>
          </a:xfrm>
          <a:prstGeom prst="rect">
            <a:avLst/>
          </a:prstGeom>
          <a:noFill/>
          <a:ln w="9525">
            <a:noFill/>
            <a:miter lim="800000"/>
            <a:headEnd/>
            <a:tailEnd/>
          </a:ln>
          <a:effectLst/>
        </p:spPr>
        <p:txBody>
          <a:bodyPr vert="horz" wrap="square" lIns="0" tIns="43201" rIns="86402" bIns="43201" numCol="1" anchor="ctr" anchorCtr="0" compatLnSpc="1">
            <a:prstTxWarp prst="textNoShape">
              <a:avLst/>
            </a:prstTxWarp>
            <a:spAutoFit/>
          </a:bodyPr>
          <a:lstStyle/>
          <a:p>
            <a:pPr lvl="0" fontAlgn="base">
              <a:spcBef>
                <a:spcPct val="0"/>
              </a:spcBef>
              <a:spcAft>
                <a:spcPct val="0"/>
              </a:spcAft>
            </a:pPr>
            <a:r>
              <a:rPr lang="en-US" altLang="ja-JP" sz="1200" dirty="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アウトプット･アウトカム評価</a:t>
            </a:r>
            <a:r>
              <a:rPr lang="en-US" altLang="ja-JP" sz="1200" dirty="0">
                <a:latin typeface="ＭＳ 明朝" panose="02020609040205080304" pitchFamily="17" charset="-128"/>
                <a:ea typeface="ＭＳ 明朝" panose="02020609040205080304" pitchFamily="17" charset="-128"/>
                <a:cs typeface="ＭＳ Ｐゴシック" pitchFamily="50" charset="-128"/>
              </a:rPr>
              <a:t>】</a:t>
            </a:r>
          </a:p>
        </p:txBody>
      </p:sp>
      <p:sp>
        <p:nvSpPr>
          <p:cNvPr id="12" name="正方形/長方形 11">
            <a:extLst>
              <a:ext uri="{FF2B5EF4-FFF2-40B4-BE49-F238E27FC236}">
                <a16:creationId xmlns:a16="http://schemas.microsoft.com/office/drawing/2014/main" id="{FA25D0E6-4A84-5F49-E62E-91C93E2EFD19}"/>
              </a:ext>
            </a:extLst>
          </p:cNvPr>
          <p:cNvSpPr/>
          <p:nvPr/>
        </p:nvSpPr>
        <p:spPr>
          <a:xfrm>
            <a:off x="3240087" y="4283929"/>
            <a:ext cx="3110904" cy="28157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r">
              <a:lnSpc>
                <a:spcPct val="125000"/>
              </a:lnSpc>
            </a:pPr>
            <a:r>
              <a:rPr kumimoji="1" lang="ja-JP" altLang="en-US" sz="800" dirty="0">
                <a:solidFill>
                  <a:schemeClr val="tx1"/>
                </a:solidFill>
                <a:latin typeface="ＭＳ 明朝" panose="02020609040205080304" pitchFamily="17" charset="-128"/>
                <a:ea typeface="ＭＳ 明朝" panose="02020609040205080304" pitchFamily="17" charset="-128"/>
              </a:rPr>
              <a:t>ストラクチャー</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実施</a:t>
            </a:r>
            <a:r>
              <a:rPr kumimoji="1" lang="ja-JP" altLang="en-US" sz="800" dirty="0">
                <a:solidFill>
                  <a:schemeClr val="tx1"/>
                </a:solidFill>
                <a:latin typeface="ＭＳ 明朝" panose="02020609040205080304" pitchFamily="17" charset="-128"/>
                <a:ea typeface="ＭＳ 明朝" panose="02020609040205080304" pitchFamily="17" charset="-128"/>
              </a:rPr>
              <a:t>体制を評価 </a:t>
            </a:r>
            <a:r>
              <a:rPr lang="en-US" altLang="ja-JP" sz="800" dirty="0">
                <a:solidFill>
                  <a:schemeClr val="tx1"/>
                </a:solidFill>
                <a:latin typeface="ＭＳ 明朝" panose="02020609040205080304" pitchFamily="17" charset="-128"/>
                <a:ea typeface="ＭＳ 明朝" panose="02020609040205080304" pitchFamily="17" charset="-128"/>
              </a:rPr>
              <a:t>/ </a:t>
            </a:r>
            <a:r>
              <a:rPr lang="ja-JP" altLang="en-US" sz="800" dirty="0">
                <a:solidFill>
                  <a:schemeClr val="tx1"/>
                </a:solidFill>
                <a:latin typeface="ＭＳ 明朝" panose="02020609040205080304" pitchFamily="17" charset="-128"/>
                <a:ea typeface="ＭＳ 明朝" panose="02020609040205080304" pitchFamily="17" charset="-128"/>
              </a:rPr>
              <a:t>プロセス</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実施方法を評価</a:t>
            </a:r>
            <a:endParaRPr lang="en-US" altLang="ja-JP" sz="800" dirty="0">
              <a:solidFill>
                <a:schemeClr val="tx1"/>
              </a:solidFill>
              <a:latin typeface="ＭＳ 明朝" panose="02020609040205080304" pitchFamily="17" charset="-128"/>
              <a:ea typeface="ＭＳ 明朝" panose="02020609040205080304" pitchFamily="17" charset="-128"/>
            </a:endParaRPr>
          </a:p>
        </p:txBody>
      </p:sp>
      <p:graphicFrame>
        <p:nvGraphicFramePr>
          <p:cNvPr id="21" name="表 20">
            <a:extLst>
              <a:ext uri="{FF2B5EF4-FFF2-40B4-BE49-F238E27FC236}">
                <a16:creationId xmlns:a16="http://schemas.microsoft.com/office/drawing/2014/main" id="{C9E3909E-7581-4C03-96AF-201F29D4290A}"/>
              </a:ext>
            </a:extLst>
          </p:cNvPr>
          <p:cNvGraphicFramePr>
            <a:graphicFrameLocks noGrp="1"/>
          </p:cNvGraphicFramePr>
          <p:nvPr>
            <p:extLst>
              <p:ext uri="{D42A27DB-BD31-4B8C-83A1-F6EECF244321}">
                <p14:modId xmlns:p14="http://schemas.microsoft.com/office/powerpoint/2010/main" val="4185550542"/>
              </p:ext>
            </p:extLst>
          </p:nvPr>
        </p:nvGraphicFramePr>
        <p:xfrm>
          <a:off x="165100" y="5390770"/>
          <a:ext cx="1978659" cy="2257026"/>
        </p:xfrm>
        <a:graphic>
          <a:graphicData uri="http://schemas.openxmlformats.org/drawingml/2006/table">
            <a:tbl>
              <a:tblPr/>
              <a:tblGrid>
                <a:gridCol w="684000">
                  <a:extLst>
                    <a:ext uri="{9D8B030D-6E8A-4147-A177-3AD203B41FA5}">
                      <a16:colId xmlns:a16="http://schemas.microsoft.com/office/drawing/2014/main" val="20000"/>
                    </a:ext>
                  </a:extLst>
                </a:gridCol>
                <a:gridCol w="1294659">
                  <a:extLst>
                    <a:ext uri="{9D8B030D-6E8A-4147-A177-3AD203B41FA5}">
                      <a16:colId xmlns:a16="http://schemas.microsoft.com/office/drawing/2014/main" val="20002"/>
                    </a:ext>
                  </a:extLst>
                </a:gridCol>
              </a:tblGrid>
              <a:tr h="2257026">
                <a:tc>
                  <a:txBody>
                    <a:bodyPr/>
                    <a:lstStyle/>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事業全体</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の評価</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txBody>
                  <a:tcPr marL="34017"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nSpc>
                          <a:spcPct val="200000"/>
                        </a:lnSpc>
                      </a:pPr>
                      <a:r>
                        <a:rPr kumimoji="0" lang="en-US" altLang="ja-JP" sz="1200" kern="0" dirty="0">
                          <a:latin typeface="ＭＳ 明朝" panose="02020609040205080304" pitchFamily="17" charset="-128"/>
                          <a:ea typeface="ＭＳ 明朝" panose="02020609040205080304" pitchFamily="17" charset="-128"/>
                        </a:rPr>
                        <a:t>5</a:t>
                      </a:r>
                      <a:r>
                        <a:rPr kumimoji="0" lang="ja-JP" altLang="en-US" sz="1200" kern="0" dirty="0">
                          <a:latin typeface="ＭＳ 明朝" panose="02020609040205080304" pitchFamily="17" charset="-128"/>
                          <a:ea typeface="ＭＳ 明朝" panose="02020609040205080304" pitchFamily="17" charset="-128"/>
                        </a:rPr>
                        <a:t>：目標達成</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4:</a:t>
                      </a:r>
                      <a:r>
                        <a:rPr kumimoji="0" lang="ja-JP" altLang="en-US" sz="1200" kern="0" dirty="0">
                          <a:latin typeface="ＭＳ 明朝" panose="02020609040205080304" pitchFamily="17" charset="-128"/>
                          <a:ea typeface="ＭＳ 明朝" panose="02020609040205080304" pitchFamily="17" charset="-128"/>
                        </a:rPr>
                        <a:t>改善している</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3:</a:t>
                      </a:r>
                      <a:r>
                        <a:rPr kumimoji="0" lang="ja-JP" altLang="en-US" sz="1200" kern="0" dirty="0">
                          <a:latin typeface="ＭＳ 明朝" panose="02020609040205080304" pitchFamily="17" charset="-128"/>
                          <a:ea typeface="ＭＳ 明朝" panose="02020609040205080304" pitchFamily="17" charset="-128"/>
                        </a:rPr>
                        <a:t>横ばい</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2:</a:t>
                      </a:r>
                      <a:r>
                        <a:rPr kumimoji="0" lang="ja-JP" altLang="en-US" sz="1200" kern="0" dirty="0">
                          <a:latin typeface="ＭＳ 明朝" panose="02020609040205080304" pitchFamily="17" charset="-128"/>
                          <a:ea typeface="ＭＳ 明朝" panose="02020609040205080304" pitchFamily="17" charset="-128"/>
                        </a:rPr>
                        <a:t>悪化している</a:t>
                      </a:r>
                      <a:endParaRPr kumimoji="0" lang="en-US" altLang="ja-JP" sz="1200" kern="0" dirty="0">
                        <a:latin typeface="ＭＳ 明朝" panose="02020609040205080304" pitchFamily="17" charset="-128"/>
                        <a:ea typeface="ＭＳ 明朝" panose="02020609040205080304" pitchFamily="17" charset="-128"/>
                      </a:endParaRPr>
                    </a:p>
                    <a:p>
                      <a:pPr>
                        <a:lnSpc>
                          <a:spcPct val="200000"/>
                        </a:lnSpc>
                      </a:pPr>
                      <a:r>
                        <a:rPr kumimoji="0" lang="en-US" altLang="ja-JP" sz="1200" kern="0" dirty="0">
                          <a:latin typeface="ＭＳ 明朝" panose="02020609040205080304" pitchFamily="17" charset="-128"/>
                          <a:ea typeface="ＭＳ 明朝" panose="02020609040205080304" pitchFamily="17" charset="-128"/>
                        </a:rPr>
                        <a:t>1:</a:t>
                      </a:r>
                      <a:r>
                        <a:rPr kumimoji="0" lang="ja-JP" altLang="en-US" sz="1200" kern="0" dirty="0">
                          <a:latin typeface="ＭＳ 明朝" panose="02020609040205080304" pitchFamily="17" charset="-128"/>
                          <a:ea typeface="ＭＳ 明朝" panose="02020609040205080304" pitchFamily="17" charset="-128"/>
                        </a:rPr>
                        <a:t>評価できない</a:t>
                      </a:r>
                      <a:endParaRPr lang="ja-JP" altLang="en-US" sz="1600" dirty="0">
                        <a:latin typeface="ＭＳ 明朝" panose="02020609040205080304" pitchFamily="17" charset="-128"/>
                        <a:ea typeface="ＭＳ 明朝" panose="02020609040205080304" pitchFamily="17" charset="-128"/>
                      </a:endParaRPr>
                    </a:p>
                  </a:txBody>
                  <a:tcPr marL="72000" marR="34017" marT="9000" marB="10205"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3" name="楕円 22">
            <a:extLst>
              <a:ext uri="{FF2B5EF4-FFF2-40B4-BE49-F238E27FC236}">
                <a16:creationId xmlns:a16="http://schemas.microsoft.com/office/drawing/2014/main" id="{8C171CD8-64C7-40C8-BBB8-F616304A23E3}"/>
              </a:ext>
            </a:extLst>
          </p:cNvPr>
          <p:cNvSpPr/>
          <p:nvPr/>
        </p:nvSpPr>
        <p:spPr>
          <a:xfrm>
            <a:off x="903199" y="5724128"/>
            <a:ext cx="1008112" cy="30858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4" name="表 23">
            <a:extLst>
              <a:ext uri="{FF2B5EF4-FFF2-40B4-BE49-F238E27FC236}">
                <a16:creationId xmlns:a16="http://schemas.microsoft.com/office/drawing/2014/main" id="{0AEA9A73-4654-4EB2-AB35-082163093FD4}"/>
              </a:ext>
            </a:extLst>
          </p:cNvPr>
          <p:cNvGraphicFramePr>
            <a:graphicFrameLocks noGrp="1"/>
          </p:cNvGraphicFramePr>
          <p:nvPr>
            <p:extLst>
              <p:ext uri="{D42A27DB-BD31-4B8C-83A1-F6EECF244321}">
                <p14:modId xmlns:p14="http://schemas.microsoft.com/office/powerpoint/2010/main" val="602000347"/>
              </p:ext>
            </p:extLst>
          </p:nvPr>
        </p:nvGraphicFramePr>
        <p:xfrm>
          <a:off x="2231975" y="5390769"/>
          <a:ext cx="4122096" cy="1211181"/>
        </p:xfrm>
        <a:graphic>
          <a:graphicData uri="http://schemas.openxmlformats.org/drawingml/2006/table">
            <a:tbl>
              <a:tblPr/>
              <a:tblGrid>
                <a:gridCol w="864096">
                  <a:extLst>
                    <a:ext uri="{9D8B030D-6E8A-4147-A177-3AD203B41FA5}">
                      <a16:colId xmlns:a16="http://schemas.microsoft.com/office/drawing/2014/main" val="20000"/>
                    </a:ext>
                  </a:extLst>
                </a:gridCol>
                <a:gridCol w="3258000">
                  <a:extLst>
                    <a:ext uri="{9D8B030D-6E8A-4147-A177-3AD203B41FA5}">
                      <a16:colId xmlns:a16="http://schemas.microsoft.com/office/drawing/2014/main" val="20002"/>
                    </a:ext>
                  </a:extLst>
                </a:gridCol>
              </a:tblGrid>
              <a:tr h="1211181">
                <a:tc>
                  <a:txBody>
                    <a:bodyPr/>
                    <a:lstStyle/>
                    <a:p>
                      <a:pPr algn="ctr" fontAlgn="ctr">
                        <a:spcBef>
                          <a:spcPts val="0"/>
                        </a:spcBef>
                        <a:spcAft>
                          <a:spcPts val="600"/>
                        </a:spcAft>
                      </a:pP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考察</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en-US" altLang="ja-JP" sz="12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1200" b="0" i="0" u="none" strike="noStrike" dirty="0">
                          <a:solidFill>
                            <a:srgbClr val="000000"/>
                          </a:solidFill>
                          <a:effectLst/>
                          <a:latin typeface="ＭＳ 明朝" panose="02020609040205080304" pitchFamily="17" charset="-128"/>
                          <a:ea typeface="ＭＳ 明朝" panose="02020609040205080304" pitchFamily="17" charset="-128"/>
                        </a:rPr>
                        <a:t>成功･未達要因</a:t>
                      </a:r>
                      <a:r>
                        <a:rPr lang="en-US" altLang="ja-JP" sz="12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2400"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ct val="120000"/>
                        </a:lnSpc>
                      </a:pPr>
                      <a:r>
                        <a:rPr kumimoji="1" lang="ja-JP" altLang="en-US" sz="900" kern="1200" dirty="0">
                          <a:solidFill>
                            <a:schemeClr val="tx1"/>
                          </a:solidFill>
                          <a:latin typeface="ＭＳ 明朝" panose="02020609040205080304" pitchFamily="17" charset="-128"/>
                          <a:ea typeface="ＭＳ 明朝" panose="02020609040205080304" pitchFamily="17" charset="-128"/>
                          <a:cs typeface="+mn-cs"/>
                        </a:rPr>
                        <a:t>未受診の中には「病院に行くのが怖い」「何ともないと思う」などという理由から受診していない方がいる。少し期間を空けて、再度訪問や電話をしているが、なかなか受診に結びつかないケースがある。</a:t>
                      </a:r>
                    </a:p>
                  </a:txBody>
                  <a:tcPr marL="36000" marR="36000" marT="36000" marB="36000">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25" name="表 24">
            <a:extLst>
              <a:ext uri="{FF2B5EF4-FFF2-40B4-BE49-F238E27FC236}">
                <a16:creationId xmlns:a16="http://schemas.microsoft.com/office/drawing/2014/main" id="{BCE27AD0-22EE-47C2-AB32-5478F17B5FA4}"/>
              </a:ext>
            </a:extLst>
          </p:cNvPr>
          <p:cNvGraphicFramePr>
            <a:graphicFrameLocks noGrp="1"/>
          </p:cNvGraphicFramePr>
          <p:nvPr>
            <p:extLst>
              <p:ext uri="{D42A27DB-BD31-4B8C-83A1-F6EECF244321}">
                <p14:modId xmlns:p14="http://schemas.microsoft.com/office/powerpoint/2010/main" val="1969191156"/>
              </p:ext>
            </p:extLst>
          </p:nvPr>
        </p:nvGraphicFramePr>
        <p:xfrm>
          <a:off x="2231975" y="6660232"/>
          <a:ext cx="4122096" cy="987564"/>
        </p:xfrm>
        <a:graphic>
          <a:graphicData uri="http://schemas.openxmlformats.org/drawingml/2006/table">
            <a:tbl>
              <a:tblPr/>
              <a:tblGrid>
                <a:gridCol w="864096">
                  <a:extLst>
                    <a:ext uri="{9D8B030D-6E8A-4147-A177-3AD203B41FA5}">
                      <a16:colId xmlns:a16="http://schemas.microsoft.com/office/drawing/2014/main" val="20000"/>
                    </a:ext>
                  </a:extLst>
                </a:gridCol>
                <a:gridCol w="3258000">
                  <a:extLst>
                    <a:ext uri="{9D8B030D-6E8A-4147-A177-3AD203B41FA5}">
                      <a16:colId xmlns:a16="http://schemas.microsoft.com/office/drawing/2014/main" val="20002"/>
                    </a:ext>
                  </a:extLst>
                </a:gridCol>
              </a:tblGrid>
              <a:tr h="987564">
                <a:tc>
                  <a:txBody>
                    <a:bodyPr/>
                    <a:lstStyle/>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今後の</a:t>
                      </a:r>
                      <a:endParaRPr lang="en-US" altLang="ja-JP" sz="1200" b="1"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ja-JP" altLang="en-US" sz="1200" b="1" i="0" u="none" strike="noStrike" dirty="0">
                          <a:solidFill>
                            <a:srgbClr val="000000"/>
                          </a:solidFill>
                          <a:effectLst/>
                          <a:latin typeface="ＭＳ 明朝" panose="02020609040205080304" pitchFamily="17" charset="-128"/>
                          <a:ea typeface="ＭＳ 明朝" panose="02020609040205080304" pitchFamily="17" charset="-128"/>
                        </a:rPr>
                        <a:t>方向性</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2400" marR="34017" marT="9000" marB="10205"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nSpc>
                          <a:spcPct val="120000"/>
                        </a:lnSpc>
                      </a:pPr>
                      <a:r>
                        <a:rPr lang="ja-JP" altLang="en-US" sz="900" dirty="0">
                          <a:latin typeface="ＭＳ 明朝" panose="02020609040205080304" pitchFamily="17" charset="-128"/>
                          <a:ea typeface="ＭＳ 明朝" panose="02020609040205080304" pitchFamily="17" charset="-128"/>
                        </a:rPr>
                        <a:t>これまで、</a:t>
                      </a:r>
                      <a:r>
                        <a:rPr lang="en-US" altLang="ja-JP" sz="900" dirty="0">
                          <a:latin typeface="ＭＳ 明朝" panose="02020609040205080304" pitchFamily="17" charset="-128"/>
                          <a:ea typeface="ＭＳ 明朝" panose="02020609040205080304" pitchFamily="17" charset="-128"/>
                        </a:rPr>
                        <a:t>HbA1c6.5</a:t>
                      </a:r>
                      <a:r>
                        <a:rPr lang="ja-JP" altLang="en-US" sz="900" dirty="0">
                          <a:latin typeface="ＭＳ 明朝" panose="02020609040205080304" pitchFamily="17" charset="-128"/>
                          <a:ea typeface="ＭＳ 明朝" panose="02020609040205080304" pitchFamily="17" charset="-128"/>
                        </a:rPr>
                        <a:t>以上で未受診の方を対象としていたが、かかりつけ医から大丈夫と言われたというケースが多く、</a:t>
                      </a:r>
                      <a:r>
                        <a:rPr lang="en-US" altLang="ja-JP" sz="900" dirty="0">
                          <a:latin typeface="ＭＳ 明朝" panose="02020609040205080304" pitchFamily="17" charset="-128"/>
                          <a:ea typeface="ＭＳ 明朝" panose="02020609040205080304" pitchFamily="17" charset="-128"/>
                        </a:rPr>
                        <a:t>R5</a:t>
                      </a:r>
                      <a:r>
                        <a:rPr lang="ja-JP" altLang="en-US" sz="900" dirty="0">
                          <a:latin typeface="ＭＳ 明朝" panose="02020609040205080304" pitchFamily="17" charset="-128"/>
                          <a:ea typeface="ＭＳ 明朝" panose="02020609040205080304" pitchFamily="17" charset="-128"/>
                        </a:rPr>
                        <a:t>年度からは、県モデルプログラムに準じて、対象を尿蛋白（＋）以上かつ</a:t>
                      </a:r>
                      <a:r>
                        <a:rPr lang="en-US" altLang="ja-JP" sz="900" dirty="0">
                          <a:latin typeface="ＭＳ 明朝" panose="02020609040205080304" pitchFamily="17" charset="-128"/>
                          <a:ea typeface="ＭＳ 明朝" panose="02020609040205080304" pitchFamily="17" charset="-128"/>
                        </a:rPr>
                        <a:t>HbA1c6.5</a:t>
                      </a:r>
                      <a:r>
                        <a:rPr lang="ja-JP" altLang="en-US" sz="900" dirty="0">
                          <a:latin typeface="ＭＳ 明朝" panose="02020609040205080304" pitchFamily="17" charset="-128"/>
                          <a:ea typeface="ＭＳ 明朝" panose="02020609040205080304" pitchFamily="17" charset="-128"/>
                        </a:rPr>
                        <a:t>以上または尿蛋白（＋）以上かつ空腹時血糖</a:t>
                      </a:r>
                      <a:r>
                        <a:rPr lang="en-US" altLang="ja-JP" sz="900" dirty="0">
                          <a:latin typeface="ＭＳ 明朝" panose="02020609040205080304" pitchFamily="17" charset="-128"/>
                          <a:ea typeface="ＭＳ 明朝" panose="02020609040205080304" pitchFamily="17" charset="-128"/>
                        </a:rPr>
                        <a:t>126mg/dl</a:t>
                      </a:r>
                      <a:r>
                        <a:rPr lang="ja-JP" altLang="en-US" sz="900" dirty="0">
                          <a:latin typeface="ＭＳ 明朝" panose="02020609040205080304" pitchFamily="17" charset="-128"/>
                          <a:ea typeface="ＭＳ 明朝" panose="02020609040205080304" pitchFamily="17" charset="-128"/>
                        </a:rPr>
                        <a:t>以上に訪問を実施していく。</a:t>
                      </a:r>
                    </a:p>
                  </a:txBody>
                  <a:tcPr marL="36000" marR="36000" marT="36000" marB="36000">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8" name="タイトル 1">
            <a:extLst>
              <a:ext uri="{FF2B5EF4-FFF2-40B4-BE49-F238E27FC236}">
                <a16:creationId xmlns:a16="http://schemas.microsoft.com/office/drawing/2014/main" id="{780BCAB6-FF89-4DEA-B846-3010B48780D1}"/>
              </a:ext>
            </a:extLst>
          </p:cNvPr>
          <p:cNvSpPr txBox="1">
            <a:spLocks noChangeAspect="1"/>
          </p:cNvSpPr>
          <p:nvPr/>
        </p:nvSpPr>
        <p:spPr>
          <a:xfrm>
            <a:off x="166045" y="4310539"/>
            <a:ext cx="6238800" cy="261461"/>
          </a:xfrm>
          <a:prstGeom prst="rect">
            <a:avLst/>
          </a:prstGeom>
          <a:ln>
            <a:noFill/>
          </a:ln>
        </p:spPr>
        <p:txBody>
          <a:bodyPr vert="horz" lIns="0" tIns="43201" rIns="0" bIns="43201" rtlCol="0" anchor="t">
            <a:spAutoFit/>
          </a:bodyPr>
          <a:lstStyle/>
          <a:p>
            <a:pPr lvl="0" fontAlgn="base">
              <a:lnSpc>
                <a:spcPct val="125000"/>
              </a:lnSpc>
              <a:spcBef>
                <a:spcPct val="0"/>
              </a:spcBef>
              <a:spcAft>
                <a:spcPct val="0"/>
              </a:spcAft>
            </a:pPr>
            <a:r>
              <a:rPr lang="en-US" altLang="ja-JP" sz="1050" dirty="0">
                <a:latin typeface="ＭＳ 明朝" panose="02020609040205080304" pitchFamily="17" charset="-128"/>
                <a:ea typeface="ＭＳ 明朝" panose="02020609040205080304" pitchFamily="17" charset="-128"/>
                <a:cs typeface="+mj-cs"/>
              </a:rPr>
              <a:t> </a:t>
            </a:r>
          </a:p>
        </p:txBody>
      </p:sp>
    </p:spTree>
    <p:extLst>
      <p:ext uri="{BB962C8B-B14F-4D97-AF65-F5344CB8AC3E}">
        <p14:creationId xmlns:p14="http://schemas.microsoft.com/office/powerpoint/2010/main" val="21807479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_大_3">
            <a:extLst>
              <a:ext uri="{FF2B5EF4-FFF2-40B4-BE49-F238E27FC236}">
                <a16:creationId xmlns:a16="http://schemas.microsoft.com/office/drawing/2014/main" id="{A4A4018E-BE62-0322-B04F-E96C91BF140C}"/>
              </a:ext>
            </a:extLst>
          </p:cNvPr>
          <p:cNvSpPr txBox="1">
            <a:spLocks noChangeAspect="1"/>
          </p:cNvSpPr>
          <p:nvPr/>
        </p:nvSpPr>
        <p:spPr>
          <a:xfrm>
            <a:off x="-1" y="-4836"/>
            <a:ext cx="6483927" cy="389392"/>
          </a:xfrm>
          <a:prstGeom prst="rect">
            <a:avLst/>
          </a:prstGeom>
          <a:solidFill>
            <a:srgbClr val="D9D9D9"/>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p>
            <a:pPr>
              <a:spcBef>
                <a:spcPct val="0"/>
              </a:spcBef>
              <a:defRPr/>
            </a:pPr>
            <a:r>
              <a:rPr kumimoji="0" lang="ja-JP" altLang="en-US" b="1" kern="0" dirty="0">
                <a:solidFill>
                  <a:schemeClr val="tx1"/>
                </a:solidFill>
                <a:latin typeface="ＭＳ 明朝" panose="02020609040205080304" pitchFamily="17" charset="-128"/>
                <a:ea typeface="ＭＳ 明朝" panose="02020609040205080304" pitchFamily="17" charset="-128"/>
              </a:rPr>
              <a:t>第</a:t>
            </a:r>
            <a:r>
              <a:rPr kumimoji="0" lang="en-US" altLang="ja-JP" b="1" kern="0" dirty="0">
                <a:solidFill>
                  <a:schemeClr val="tx1"/>
                </a:solidFill>
                <a:latin typeface="ＭＳ 明朝" panose="02020609040205080304" pitchFamily="17" charset="-128"/>
                <a:ea typeface="ＭＳ 明朝" panose="02020609040205080304" pitchFamily="17" charset="-128"/>
              </a:rPr>
              <a:t>4</a:t>
            </a:r>
            <a:r>
              <a:rPr kumimoji="0" lang="ja-JP" altLang="en-US" b="1" kern="0" dirty="0">
                <a:solidFill>
                  <a:schemeClr val="tx1"/>
                </a:solidFill>
                <a:latin typeface="ＭＳ 明朝" panose="02020609040205080304" pitchFamily="17" charset="-128"/>
                <a:ea typeface="ＭＳ 明朝" panose="02020609040205080304" pitchFamily="17" charset="-128"/>
              </a:rPr>
              <a:t>章 健康･医療情報等の分析</a:t>
            </a:r>
          </a:p>
        </p:txBody>
      </p:sp>
      <p:sp>
        <p:nvSpPr>
          <p:cNvPr id="5" name="スライド番号プレースホルダー 3">
            <a:extLst>
              <a:ext uri="{FF2B5EF4-FFF2-40B4-BE49-F238E27FC236}">
                <a16:creationId xmlns:a16="http://schemas.microsoft.com/office/drawing/2014/main" id="{620075A6-5337-2B85-6423-BA6682D8E69A}"/>
              </a:ext>
            </a:extLst>
          </p:cNvPr>
          <p:cNvSpPr txBox="1">
            <a:spLocks/>
          </p:cNvSpPr>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mtClean="0">
                <a:latin typeface="ＭＳ 明朝" panose="02020609040205080304" pitchFamily="17" charset="-128"/>
                <a:ea typeface="ＭＳ 明朝" panose="02020609040205080304" pitchFamily="17" charset="-128"/>
              </a:rPr>
              <a:pPr/>
              <a:t>48</a:t>
            </a:fld>
            <a:endParaRPr lang="ja-JP" altLang="en-US" dirty="0">
              <a:latin typeface="ＭＳ 明朝" panose="02020609040205080304" pitchFamily="17" charset="-128"/>
              <a:ea typeface="ＭＳ 明朝" panose="02020609040205080304" pitchFamily="17" charset="-128"/>
            </a:endParaRPr>
          </a:p>
        </p:txBody>
      </p:sp>
      <p:sp>
        <p:nvSpPr>
          <p:cNvPr id="3" name="テキスト ボックス 2">
            <a:extLst>
              <a:ext uri="{FF2B5EF4-FFF2-40B4-BE49-F238E27FC236}">
                <a16:creationId xmlns:a16="http://schemas.microsoft.com/office/drawing/2014/main" id="{283A0075-6C71-1E8D-BAB5-86BF86E0EFA6}"/>
              </a:ext>
            </a:extLst>
          </p:cNvPr>
          <p:cNvSpPr txBox="1">
            <a:spLocks/>
          </p:cNvSpPr>
          <p:nvPr/>
        </p:nvSpPr>
        <p:spPr>
          <a:xfrm>
            <a:off x="94031" y="395536"/>
            <a:ext cx="6242400" cy="338554"/>
          </a:xfrm>
          <a:prstGeom prst="rect">
            <a:avLst/>
          </a:prstGeom>
          <a:noFill/>
          <a:ln>
            <a:noFill/>
          </a:ln>
        </p:spPr>
        <p:txBody>
          <a:bodyPr wrap="square" lIns="0" rIns="90000" rtlCol="0">
            <a:spAutoFit/>
          </a:bodyPr>
          <a:lstStyle/>
          <a:p>
            <a:pPr lvl="0" fontAlgn="base">
              <a:spcBef>
                <a:spcPct val="0"/>
              </a:spcBef>
              <a:spcAft>
                <a:spcPct val="0"/>
              </a:spcAft>
            </a:pPr>
            <a:r>
              <a:rPr lang="en-US" altLang="ja-JP" sz="1600" b="1" dirty="0">
                <a:latin typeface="ＭＳ 明朝" panose="02020609040205080304" pitchFamily="17" charset="-128"/>
                <a:ea typeface="ＭＳ 明朝" panose="02020609040205080304" pitchFamily="17" charset="-128"/>
                <a:cs typeface="Times New Roman" pitchFamily="18" charset="0"/>
              </a:rPr>
              <a:t>1.</a:t>
            </a:r>
            <a:r>
              <a:rPr lang="ja-JP" altLang="en-US" sz="1600" b="1" dirty="0">
                <a:latin typeface="ＭＳ 明朝" panose="02020609040205080304" pitchFamily="17" charset="-128"/>
                <a:ea typeface="ＭＳ 明朝" panose="02020609040205080304" pitchFamily="17" charset="-128"/>
                <a:cs typeface="Times New Roman" pitchFamily="18" charset="0"/>
              </a:rPr>
              <a:t>医療費の基礎集計</a:t>
            </a:r>
            <a:endParaRPr lang="en-US" altLang="ja-JP" sz="1600" b="1" dirty="0">
              <a:latin typeface="ＭＳ 明朝" panose="02020609040205080304" pitchFamily="17" charset="-128"/>
              <a:ea typeface="ＭＳ 明朝" panose="02020609040205080304" pitchFamily="17" charset="-128"/>
              <a:cs typeface="Times New Roman" pitchFamily="18" charset="0"/>
            </a:endParaRPr>
          </a:p>
        </p:txBody>
      </p:sp>
      <p:sp>
        <p:nvSpPr>
          <p:cNvPr id="8" name="テキスト ボックス 7">
            <a:extLst>
              <a:ext uri="{FF2B5EF4-FFF2-40B4-BE49-F238E27FC236}">
                <a16:creationId xmlns:a16="http://schemas.microsoft.com/office/drawing/2014/main" id="{939B0708-B430-8E8F-1322-CB03BC402030}"/>
              </a:ext>
            </a:extLst>
          </p:cNvPr>
          <p:cNvSpPr txBox="1">
            <a:spLocks noChangeAspect="1"/>
          </p:cNvSpPr>
          <p:nvPr/>
        </p:nvSpPr>
        <p:spPr>
          <a:xfrm>
            <a:off x="165100" y="1853381"/>
            <a:ext cx="2782816" cy="276999"/>
          </a:xfrm>
          <a:prstGeom prst="rect">
            <a:avLst/>
          </a:prstGeom>
          <a:noFill/>
          <a:ln>
            <a:noFill/>
          </a:ln>
        </p:spPr>
        <p:txBody>
          <a:bodyPr wrap="square" lIns="0" rIns="90000" rtlCol="0">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年度別 医療費の状況</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sp>
        <p:nvSpPr>
          <p:cNvPr id="13" name="テキスト ボックス 12">
            <a:extLst>
              <a:ext uri="{FF2B5EF4-FFF2-40B4-BE49-F238E27FC236}">
                <a16:creationId xmlns:a16="http://schemas.microsoft.com/office/drawing/2014/main" id="{28A3C9DF-1CEE-F942-27FB-6F77114F813A}"/>
              </a:ext>
            </a:extLst>
          </p:cNvPr>
          <p:cNvSpPr txBox="1">
            <a:spLocks noChangeAspect="1"/>
          </p:cNvSpPr>
          <p:nvPr/>
        </p:nvSpPr>
        <p:spPr>
          <a:xfrm>
            <a:off x="165100" y="6084168"/>
            <a:ext cx="2782816" cy="276999"/>
          </a:xfrm>
          <a:prstGeom prst="rect">
            <a:avLst/>
          </a:prstGeom>
          <a:noFill/>
          <a:ln>
            <a:noFill/>
          </a:ln>
        </p:spPr>
        <p:txBody>
          <a:bodyPr wrap="square" lIns="0" rIns="90000" rtlCol="0">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年度別 </a:t>
            </a:r>
            <a:r>
              <a:rPr lang="zh-TW" altLang="en-US" sz="1200" dirty="0">
                <a:latin typeface="ＭＳ 明朝" panose="02020609040205080304" pitchFamily="17" charset="-128"/>
                <a:ea typeface="ＭＳ 明朝" panose="02020609040205080304" pitchFamily="17" charset="-128"/>
                <a:cs typeface="Times New Roman" pitchFamily="18" charset="0"/>
              </a:rPr>
              <a:t>入院･外来別医療費</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sp>
        <p:nvSpPr>
          <p:cNvPr id="15" name="テキスト ボックス 14">
            <a:extLst>
              <a:ext uri="{FF2B5EF4-FFF2-40B4-BE49-F238E27FC236}">
                <a16:creationId xmlns:a16="http://schemas.microsoft.com/office/drawing/2014/main" id="{C8C29D80-50E3-B1F8-5D3F-3D64C93AB758}"/>
              </a:ext>
            </a:extLst>
          </p:cNvPr>
          <p:cNvSpPr txBox="1">
            <a:spLocks noChangeAspect="1"/>
          </p:cNvSpPr>
          <p:nvPr/>
        </p:nvSpPr>
        <p:spPr>
          <a:xfrm>
            <a:off x="165099" y="4644330"/>
            <a:ext cx="5143163" cy="338554"/>
          </a:xfrm>
          <a:prstGeom prst="rect">
            <a:avLst/>
          </a:prstGeom>
          <a:noFill/>
          <a:ln>
            <a:noFill/>
          </a:ln>
        </p:spPr>
        <p:txBody>
          <a:bodyPr wrap="square" lIns="0" rIns="90000" rtlCol="0">
            <a:spAutoFit/>
          </a:bodyPr>
          <a:lstStyle/>
          <a:p>
            <a:pPr lvl="0" fontAlgn="base">
              <a:spcBef>
                <a:spcPct val="0"/>
              </a:spcBef>
              <a:spcAft>
                <a:spcPct val="0"/>
              </a:spcAft>
            </a:pPr>
            <a:r>
              <a:rPr lang="ja-JP" altLang="en-US" sz="800" dirty="0">
                <a:latin typeface="ＭＳ 明朝" panose="02020609040205080304" pitchFamily="17" charset="-128"/>
                <a:ea typeface="ＭＳ 明朝" panose="02020609040205080304" pitchFamily="17" charset="-128"/>
                <a:cs typeface="Times New Roman" pitchFamily="18" charset="0"/>
              </a:rPr>
              <a:t>出典</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国保データベース</a:t>
            </a:r>
            <a:r>
              <a:rPr lang="en-US" altLang="ja-JP" sz="800" dirty="0">
                <a:latin typeface="ＭＳ 明朝" panose="02020609040205080304" pitchFamily="17" charset="-128"/>
                <a:ea typeface="ＭＳ 明朝" panose="02020609040205080304" pitchFamily="17" charset="-128"/>
                <a:cs typeface="Times New Roman" pitchFamily="18" charset="0"/>
              </a:rPr>
              <a:t>(KDB)</a:t>
            </a:r>
            <a:r>
              <a:rPr lang="ja-JP" altLang="en-US" sz="800" dirty="0">
                <a:latin typeface="ＭＳ 明朝" panose="02020609040205080304" pitchFamily="17" charset="-128"/>
                <a:ea typeface="ＭＳ 明朝" panose="02020609040205080304" pitchFamily="17" charset="-128"/>
                <a:cs typeface="Times New Roman" pitchFamily="18" charset="0"/>
              </a:rPr>
              <a:t>システム</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健診･医療･介護データからみる地域の健康課題</a:t>
            </a:r>
            <a:r>
              <a:rPr lang="en-US" altLang="ja-JP" sz="800" dirty="0">
                <a:latin typeface="ＭＳ 明朝" panose="02020609040205080304" pitchFamily="17" charset="-128"/>
                <a:ea typeface="ＭＳ 明朝" panose="02020609040205080304" pitchFamily="17" charset="-128"/>
                <a:cs typeface="Times New Roman" pitchFamily="18" charset="0"/>
              </a:rPr>
              <a:t>｣</a:t>
            </a:r>
          </a:p>
          <a:p>
            <a:pPr lvl="0" fontAlgn="base">
              <a:spcBef>
                <a:spcPct val="0"/>
              </a:spcBef>
              <a:spcAft>
                <a:spcPct val="0"/>
              </a:spcAft>
            </a:pPr>
            <a:r>
              <a:rPr lang="ja-JP" altLang="en-US" sz="800" dirty="0">
                <a:latin typeface="ＭＳ 明朝" panose="02020609040205080304" pitchFamily="17" charset="-128"/>
                <a:ea typeface="ＭＳ 明朝" panose="02020609040205080304" pitchFamily="17" charset="-128"/>
                <a:cs typeface="Times New Roman" pitchFamily="18" charset="0"/>
              </a:rPr>
              <a:t>被保険者一人当たりの医療費</a:t>
            </a:r>
            <a:r>
              <a:rPr lang="en-US" altLang="ja-JP" sz="800" dirty="0">
                <a:latin typeface="ＭＳ 明朝" panose="02020609040205080304" pitchFamily="17" charset="-128"/>
                <a:ea typeface="ＭＳ 明朝" panose="02020609040205080304" pitchFamily="17" charset="-128"/>
                <a:cs typeface="Times New Roman" pitchFamily="18" charset="0"/>
              </a:rPr>
              <a:t>…1</a:t>
            </a:r>
            <a:r>
              <a:rPr lang="ja-JP" altLang="en-US" sz="800" dirty="0">
                <a:latin typeface="ＭＳ 明朝" panose="02020609040205080304" pitchFamily="17" charset="-128"/>
                <a:ea typeface="ＭＳ 明朝" panose="02020609040205080304" pitchFamily="17" charset="-128"/>
                <a:cs typeface="Times New Roman" pitchFamily="18" charset="0"/>
              </a:rPr>
              <a:t>カ月分相当。</a:t>
            </a:r>
            <a:endParaRPr lang="en-US" altLang="ja-JP" sz="800" dirty="0">
              <a:latin typeface="ＭＳ 明朝" panose="02020609040205080304" pitchFamily="17" charset="-128"/>
              <a:ea typeface="ＭＳ 明朝" panose="02020609040205080304" pitchFamily="17" charset="-128"/>
              <a:cs typeface="Times New Roman" pitchFamily="18" charset="0"/>
            </a:endParaRPr>
          </a:p>
        </p:txBody>
      </p:sp>
      <p:sp>
        <p:nvSpPr>
          <p:cNvPr id="4" name="テキスト ボックス 3">
            <a:extLst>
              <a:ext uri="{FF2B5EF4-FFF2-40B4-BE49-F238E27FC236}">
                <a16:creationId xmlns:a16="http://schemas.microsoft.com/office/drawing/2014/main" id="{93D24635-3FA9-99FD-090B-54C926B3CBFF}"/>
              </a:ext>
            </a:extLst>
          </p:cNvPr>
          <p:cNvSpPr txBox="1">
            <a:spLocks noChangeAspect="1"/>
          </p:cNvSpPr>
          <p:nvPr/>
        </p:nvSpPr>
        <p:spPr>
          <a:xfrm>
            <a:off x="165099" y="8871765"/>
            <a:ext cx="5143163" cy="215444"/>
          </a:xfrm>
          <a:prstGeom prst="rect">
            <a:avLst/>
          </a:prstGeom>
          <a:noFill/>
          <a:ln>
            <a:noFill/>
          </a:ln>
        </p:spPr>
        <p:txBody>
          <a:bodyPr wrap="square" lIns="0" rIns="90000" rtlCol="0">
            <a:spAutoFit/>
          </a:bodyPr>
          <a:lstStyle/>
          <a:p>
            <a:pPr lvl="0" fontAlgn="base">
              <a:spcBef>
                <a:spcPct val="0"/>
              </a:spcBef>
              <a:spcAft>
                <a:spcPct val="0"/>
              </a:spcAft>
            </a:pPr>
            <a:r>
              <a:rPr lang="ja-JP" altLang="en-US" sz="800" dirty="0">
                <a:latin typeface="ＭＳ 明朝" panose="02020609040205080304" pitchFamily="17" charset="-128"/>
                <a:ea typeface="ＭＳ 明朝" panose="02020609040205080304" pitchFamily="17" charset="-128"/>
                <a:cs typeface="Times New Roman" pitchFamily="18" charset="0"/>
              </a:rPr>
              <a:t>出典</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国保データベース</a:t>
            </a:r>
            <a:r>
              <a:rPr lang="en-US" altLang="ja-JP" sz="800" dirty="0">
                <a:latin typeface="ＭＳ 明朝" panose="02020609040205080304" pitchFamily="17" charset="-128"/>
                <a:ea typeface="ＭＳ 明朝" panose="02020609040205080304" pitchFamily="17" charset="-128"/>
                <a:cs typeface="Times New Roman" pitchFamily="18" charset="0"/>
              </a:rPr>
              <a:t>(KDB)</a:t>
            </a:r>
            <a:r>
              <a:rPr lang="ja-JP" altLang="en-US" sz="800" dirty="0">
                <a:latin typeface="ＭＳ 明朝" panose="02020609040205080304" pitchFamily="17" charset="-128"/>
                <a:ea typeface="ＭＳ 明朝" panose="02020609040205080304" pitchFamily="17" charset="-128"/>
                <a:cs typeface="Times New Roman" pitchFamily="18" charset="0"/>
              </a:rPr>
              <a:t>システム</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地域の全体像の把握</a:t>
            </a:r>
            <a:r>
              <a:rPr lang="en-US" altLang="ja-JP" sz="800" dirty="0">
                <a:latin typeface="ＭＳ 明朝" panose="02020609040205080304" pitchFamily="17" charset="-128"/>
                <a:ea typeface="ＭＳ 明朝" panose="02020609040205080304" pitchFamily="17" charset="-128"/>
                <a:cs typeface="Times New Roman" pitchFamily="18" charset="0"/>
              </a:rPr>
              <a:t>｣</a:t>
            </a:r>
          </a:p>
        </p:txBody>
      </p:sp>
      <p:sp>
        <p:nvSpPr>
          <p:cNvPr id="2" name="タイトル 1">
            <a:extLst>
              <a:ext uri="{FF2B5EF4-FFF2-40B4-BE49-F238E27FC236}">
                <a16:creationId xmlns:a16="http://schemas.microsoft.com/office/drawing/2014/main" id="{1AF713E0-A603-C8C9-AA6C-C9262EFF67DA}"/>
              </a:ext>
            </a:extLst>
          </p:cNvPr>
          <p:cNvSpPr txBox="1">
            <a:spLocks/>
          </p:cNvSpPr>
          <p:nvPr/>
        </p:nvSpPr>
        <p:spPr>
          <a:xfrm>
            <a:off x="170434" y="712330"/>
            <a:ext cx="6238800" cy="1017309"/>
          </a:xfrm>
          <a:prstGeom prst="rect">
            <a:avLst/>
          </a:prstGeom>
          <a:ln>
            <a:noFill/>
          </a:ln>
        </p:spPr>
        <p:txBody>
          <a:bodyPr vert="horz" lIns="0" tIns="43201" rIns="90000" bIns="43201" rtlCol="0" anchor="t">
            <a:spAutoFit/>
          </a:bodyPr>
          <a:lstStyle>
            <a:defPPr>
              <a:defRPr lang="ja-JP"/>
            </a:defPPr>
            <a:lvl1pPr fontAlgn="base">
              <a:lnSpc>
                <a:spcPct val="125000"/>
              </a:lnSpc>
              <a:spcBef>
                <a:spcPct val="0"/>
              </a:spcBef>
              <a:spcAft>
                <a:spcPct val="0"/>
              </a:spcAft>
              <a:tabLst>
                <a:tab pos="3054059" algn="l"/>
              </a:tabLst>
              <a:defRPr sz="1200">
                <a:latin typeface="ＭＳ 明朝" panose="02020609040205080304" pitchFamily="17" charset="-128"/>
                <a:ea typeface="ＭＳ 明朝" panose="02020609040205080304" pitchFamily="17" charset="-128"/>
                <a:cs typeface="+mj-cs"/>
              </a:defRPr>
            </a:lvl1pPr>
          </a:lstStyle>
          <a:p>
            <a:pPr algn="just"/>
            <a:r>
              <a:rPr lang="en-US" altLang="ja-JP" sz="1400" dirty="0"/>
              <a:t>(1)</a:t>
            </a:r>
            <a:r>
              <a:rPr lang="ja-JP" altLang="en-US" sz="1400" dirty="0"/>
              <a:t>医療費の状況</a:t>
            </a:r>
            <a:endParaRPr lang="en-US" altLang="ja-JP" sz="1400" dirty="0"/>
          </a:p>
          <a:p>
            <a:pPr algn="just"/>
            <a:r>
              <a:rPr lang="ja-JP" altLang="en-US" dirty="0"/>
              <a:t>　以下は、</a:t>
            </a:r>
            <a:r>
              <a:rPr lang="ja-JP" altLang="en-US" sz="1200" dirty="0"/>
              <a:t>本市</a:t>
            </a:r>
            <a:r>
              <a:rPr lang="ja-JP" altLang="en-US" dirty="0"/>
              <a:t>の医療費の状況を示したものです。</a:t>
            </a:r>
            <a:r>
              <a:rPr lang="ja-JP" altLang="ja-JP" sz="1200" dirty="0">
                <a:latin typeface="MS Mincho"/>
                <a:ea typeface="MS Mincho"/>
                <a:cs typeface="MS Mincho"/>
                <a:sym typeface="MS Mincho"/>
              </a:rPr>
              <a:t>被保険者数が減少する中、令和4年度の医療費</a:t>
            </a:r>
            <a:r>
              <a:rPr lang="en-US" altLang="ja-JP" sz="1200" dirty="0">
                <a:latin typeface="MS Mincho"/>
                <a:ea typeface="MS Mincho"/>
                <a:cs typeface="MS Mincho"/>
                <a:sym typeface="MS Mincho"/>
              </a:rPr>
              <a:t>1,991</a:t>
            </a:r>
            <a:r>
              <a:rPr lang="ja-JP" altLang="ja-JP" sz="1200" dirty="0">
                <a:latin typeface="MS Mincho"/>
                <a:ea typeface="MS Mincho"/>
                <a:cs typeface="MS Mincho"/>
                <a:sym typeface="MS Mincho"/>
              </a:rPr>
              <a:t>百万円は平成30年度</a:t>
            </a:r>
            <a:r>
              <a:rPr lang="en-US" altLang="ja-JP" sz="1200" dirty="0">
                <a:latin typeface="MS Mincho"/>
                <a:ea typeface="MS Mincho"/>
                <a:cs typeface="MS Mincho"/>
                <a:sym typeface="MS Mincho"/>
              </a:rPr>
              <a:t>2,115</a:t>
            </a:r>
            <a:r>
              <a:rPr lang="ja-JP" altLang="ja-JP" sz="1200" dirty="0">
                <a:latin typeface="MS Mincho"/>
                <a:ea typeface="MS Mincho"/>
                <a:cs typeface="MS Mincho"/>
                <a:sym typeface="MS Mincho"/>
              </a:rPr>
              <a:t>百万円と比べて</a:t>
            </a:r>
            <a:r>
              <a:rPr lang="en-US" altLang="ja-JP" sz="1200" dirty="0">
                <a:latin typeface="MS Mincho"/>
                <a:ea typeface="MS Mincho"/>
                <a:cs typeface="MS Mincho"/>
                <a:sym typeface="MS Mincho"/>
              </a:rPr>
              <a:t>5.9</a:t>
            </a:r>
            <a:r>
              <a:rPr lang="ja-JP" altLang="ja-JP" sz="1200" dirty="0">
                <a:latin typeface="MS Mincho"/>
                <a:ea typeface="MS Mincho"/>
                <a:cs typeface="MS Mincho"/>
                <a:sym typeface="MS Mincho"/>
              </a:rPr>
              <a:t>%</a:t>
            </a:r>
            <a:r>
              <a:rPr lang="ja-JP" altLang="en-US" sz="1200" dirty="0">
                <a:latin typeface="MS Mincho"/>
                <a:ea typeface="MS Mincho"/>
                <a:cs typeface="MS Mincho"/>
                <a:sym typeface="MS Mincho"/>
              </a:rPr>
              <a:t>減少</a:t>
            </a:r>
            <a:r>
              <a:rPr lang="ja-JP" altLang="ja-JP" sz="1200" dirty="0">
                <a:latin typeface="MS Mincho"/>
                <a:ea typeface="MS Mincho"/>
                <a:cs typeface="MS Mincho"/>
                <a:sym typeface="MS Mincho"/>
              </a:rPr>
              <a:t>して</a:t>
            </a:r>
            <a:r>
              <a:rPr lang="ja-JP" altLang="en-US" sz="1200" dirty="0">
                <a:latin typeface="MS Mincho"/>
                <a:ea typeface="MS Mincho"/>
                <a:cs typeface="MS Mincho"/>
                <a:sym typeface="MS Mincho"/>
              </a:rPr>
              <a:t>おり</a:t>
            </a:r>
            <a:r>
              <a:rPr lang="ja-JP" altLang="ja-JP" sz="1200" dirty="0">
                <a:latin typeface="MS Mincho"/>
                <a:ea typeface="MS Mincho"/>
                <a:cs typeface="MS Mincho"/>
                <a:sym typeface="MS Mincho"/>
              </a:rPr>
              <a:t>、被保険者一人当たりの医療費は</a:t>
            </a:r>
            <a:r>
              <a:rPr lang="en-US" altLang="ja-JP" sz="1200" dirty="0">
                <a:latin typeface="MS Mincho"/>
                <a:ea typeface="MS Mincho"/>
                <a:cs typeface="MS Mincho"/>
                <a:sym typeface="MS Mincho"/>
              </a:rPr>
              <a:t>6.0</a:t>
            </a:r>
            <a:r>
              <a:rPr lang="ja-JP" altLang="ja-JP" sz="1200" dirty="0">
                <a:latin typeface="MS Mincho"/>
                <a:ea typeface="MS Mincho"/>
                <a:cs typeface="MS Mincho"/>
                <a:sym typeface="MS Mincho"/>
              </a:rPr>
              <a:t>%増加しています。</a:t>
            </a:r>
            <a:endParaRPr lang="ja-JP" altLang="ja-JP" dirty="0"/>
          </a:p>
        </p:txBody>
      </p:sp>
      <p:pic>
        <p:nvPicPr>
          <p:cNvPr id="6" name="table74">
            <a:extLst>
              <a:ext uri="{FF2B5EF4-FFF2-40B4-BE49-F238E27FC236}">
                <a16:creationId xmlns:a16="http://schemas.microsoft.com/office/drawing/2014/main" id="{4713558F-11EB-4B09-843E-56A4AB9A8C00}"/>
              </a:ext>
            </a:extLst>
          </p:cNvPr>
          <p:cNvPicPr>
            <a:picLocks/>
          </p:cNvPicPr>
          <p:nvPr/>
        </p:nvPicPr>
        <p:blipFill>
          <a:blip r:embed="rId2"/>
          <a:stretch>
            <a:fillRect/>
          </a:stretch>
        </p:blipFill>
        <p:spPr>
          <a:xfrm>
            <a:off x="165100" y="2138040"/>
            <a:ext cx="5143500" cy="2514600"/>
          </a:xfrm>
          <a:prstGeom prst="rect">
            <a:avLst/>
          </a:prstGeom>
        </p:spPr>
      </p:pic>
      <p:pic>
        <p:nvPicPr>
          <p:cNvPr id="7" name="table75">
            <a:extLst>
              <a:ext uri="{FF2B5EF4-FFF2-40B4-BE49-F238E27FC236}">
                <a16:creationId xmlns:a16="http://schemas.microsoft.com/office/drawing/2014/main" id="{6574D84A-8DE2-40B0-82D7-1BDA9B381522}"/>
              </a:ext>
            </a:extLst>
          </p:cNvPr>
          <p:cNvPicPr>
            <a:picLocks/>
          </p:cNvPicPr>
          <p:nvPr/>
        </p:nvPicPr>
        <p:blipFill>
          <a:blip r:embed="rId3"/>
          <a:stretch>
            <a:fillRect/>
          </a:stretch>
        </p:blipFill>
        <p:spPr>
          <a:xfrm>
            <a:off x="165100" y="6358153"/>
            <a:ext cx="5143500" cy="2514600"/>
          </a:xfrm>
          <a:prstGeom prst="rect">
            <a:avLst/>
          </a:prstGeom>
        </p:spPr>
      </p:pic>
      <p:sp>
        <p:nvSpPr>
          <p:cNvPr id="9" name="Google Shape;546;p36">
            <a:extLst>
              <a:ext uri="{FF2B5EF4-FFF2-40B4-BE49-F238E27FC236}">
                <a16:creationId xmlns:a16="http://schemas.microsoft.com/office/drawing/2014/main" id="{385F5BD1-7D95-3772-592D-9E98D37CEA58}"/>
              </a:ext>
            </a:extLst>
          </p:cNvPr>
          <p:cNvSpPr txBox="1"/>
          <p:nvPr/>
        </p:nvSpPr>
        <p:spPr>
          <a:xfrm>
            <a:off x="143743" y="5148064"/>
            <a:ext cx="6238800" cy="548909"/>
          </a:xfrm>
          <a:prstGeom prst="rect">
            <a:avLst/>
          </a:prstGeom>
          <a:noFill/>
          <a:ln>
            <a:noFill/>
          </a:ln>
        </p:spPr>
        <p:txBody>
          <a:bodyPr spcFirstLastPara="1" wrap="square" lIns="0" tIns="43200" rIns="90000" bIns="43200" anchor="t" anchorCtr="0">
            <a:spAutoFit/>
          </a:bodyPr>
          <a:lstStyle/>
          <a:p>
            <a:pPr marL="0" marR="0" lvl="0" indent="0" algn="just" rtl="0">
              <a:lnSpc>
                <a:spcPct val="125000"/>
              </a:lnSpc>
              <a:spcBef>
                <a:spcPts val="0"/>
              </a:spcBef>
              <a:spcAft>
                <a:spcPts val="0"/>
              </a:spcAft>
              <a:buNone/>
            </a:pPr>
            <a:r>
              <a:rPr lang="ja-JP" sz="1200" dirty="0">
                <a:latin typeface="MS Mincho"/>
                <a:ea typeface="MS Mincho"/>
                <a:cs typeface="MS Mincho"/>
                <a:sym typeface="MS Mincho"/>
              </a:rPr>
              <a:t>入院・外来別にみると、平成30年度から令和4年度にかけて、入院医療費は</a:t>
            </a:r>
            <a:r>
              <a:rPr lang="en-US" altLang="ja-JP" sz="1200" dirty="0">
                <a:latin typeface="MS Mincho"/>
                <a:ea typeface="MS Mincho"/>
                <a:cs typeface="MS Mincho"/>
                <a:sym typeface="MS Mincho"/>
              </a:rPr>
              <a:t>9.0</a:t>
            </a:r>
            <a:r>
              <a:rPr lang="ja-JP" sz="1200" dirty="0">
                <a:latin typeface="MS Mincho"/>
                <a:ea typeface="MS Mincho"/>
                <a:cs typeface="MS Mincho"/>
                <a:sym typeface="MS Mincho"/>
              </a:rPr>
              <a:t>%減少、</a:t>
            </a:r>
            <a:endParaRPr lang="en-US" altLang="ja-JP" sz="1200" dirty="0">
              <a:latin typeface="MS Mincho"/>
              <a:ea typeface="MS Mincho"/>
              <a:cs typeface="MS Mincho"/>
              <a:sym typeface="MS Mincho"/>
            </a:endParaRPr>
          </a:p>
          <a:p>
            <a:pPr marL="0" marR="0" lvl="0" indent="0" algn="just" rtl="0">
              <a:lnSpc>
                <a:spcPct val="125000"/>
              </a:lnSpc>
              <a:spcBef>
                <a:spcPts val="0"/>
              </a:spcBef>
              <a:spcAft>
                <a:spcPts val="0"/>
              </a:spcAft>
              <a:buNone/>
            </a:pPr>
            <a:r>
              <a:rPr lang="ja-JP" sz="1200" dirty="0">
                <a:latin typeface="MS Mincho"/>
                <a:ea typeface="MS Mincho"/>
                <a:cs typeface="MS Mincho"/>
                <a:sym typeface="MS Mincho"/>
              </a:rPr>
              <a:t>外来医療費は</a:t>
            </a:r>
            <a:r>
              <a:rPr lang="en-US" altLang="ja-JP" sz="1200" dirty="0">
                <a:latin typeface="MS Mincho"/>
                <a:ea typeface="MS Mincho"/>
                <a:cs typeface="MS Mincho"/>
                <a:sym typeface="MS Mincho"/>
              </a:rPr>
              <a:t>3.6</a:t>
            </a:r>
            <a:r>
              <a:rPr lang="ja-JP" sz="1200" dirty="0">
                <a:latin typeface="MS Mincho"/>
                <a:ea typeface="MS Mincho"/>
                <a:cs typeface="MS Mincho"/>
                <a:sym typeface="MS Mincho"/>
              </a:rPr>
              <a:t>%</a:t>
            </a:r>
            <a:r>
              <a:rPr lang="ja-JP" altLang="en-US" sz="1200" dirty="0">
                <a:latin typeface="MS Mincho"/>
                <a:ea typeface="MS Mincho"/>
                <a:cs typeface="MS Mincho"/>
                <a:sym typeface="MS Mincho"/>
              </a:rPr>
              <a:t>減少</a:t>
            </a:r>
            <a:r>
              <a:rPr lang="ja-JP" sz="1200" dirty="0">
                <a:latin typeface="MS Mincho"/>
                <a:ea typeface="MS Mincho"/>
                <a:cs typeface="MS Mincho"/>
                <a:sym typeface="MS Mincho"/>
              </a:rPr>
              <a:t>しています。</a:t>
            </a:r>
            <a:endParaRPr sz="1200" dirty="0">
              <a:latin typeface="MS Mincho"/>
              <a:ea typeface="MS Mincho"/>
              <a:cs typeface="MS Mincho"/>
              <a:sym typeface="MS Mincho"/>
            </a:endParaRPr>
          </a:p>
        </p:txBody>
      </p:sp>
    </p:spTree>
    <p:extLst>
      <p:ext uri="{BB962C8B-B14F-4D97-AF65-F5344CB8AC3E}">
        <p14:creationId xmlns:p14="http://schemas.microsoft.com/office/powerpoint/2010/main" val="2562586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_大_3"/>
          <p:cNvSpPr txBox="1">
            <a:spLocks/>
          </p:cNvSpPr>
          <p:nvPr/>
        </p:nvSpPr>
        <p:spPr>
          <a:xfrm>
            <a:off x="315008" y="3976709"/>
            <a:ext cx="5850159" cy="1190583"/>
          </a:xfrm>
          <a:prstGeom prst="rect">
            <a:avLst/>
          </a:prstGeom>
          <a:solidFill>
            <a:srgbClr val="D9D9D9"/>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86402" tIns="43201" rIns="86402" bIns="43201" rtlCol="0" anchor="ctr">
            <a:normAutofit/>
          </a:bodyPr>
          <a:lstStyle/>
          <a:p>
            <a:pPr algn="ctr">
              <a:spcBef>
                <a:spcPct val="0"/>
              </a:spcBef>
              <a:defRPr/>
            </a:pPr>
            <a:r>
              <a:rPr kumimoji="0" lang="ja-JP" altLang="en-US" sz="1701" b="1" kern="0" dirty="0">
                <a:solidFill>
                  <a:schemeClr val="tx1"/>
                </a:solidFill>
                <a:latin typeface="ＭＳ 明朝" panose="02020609040205080304" pitchFamily="17" charset="-128"/>
                <a:ea typeface="ＭＳ 明朝" panose="02020609040205080304" pitchFamily="17" charset="-128"/>
              </a:rPr>
              <a:t>第</a:t>
            </a:r>
            <a:r>
              <a:rPr kumimoji="0" lang="en-US" altLang="ja-JP" sz="1701" b="1" kern="0" dirty="0">
                <a:solidFill>
                  <a:schemeClr val="tx1"/>
                </a:solidFill>
                <a:latin typeface="ＭＳ 明朝" panose="02020609040205080304" pitchFamily="17" charset="-128"/>
                <a:ea typeface="ＭＳ 明朝" panose="02020609040205080304" pitchFamily="17" charset="-128"/>
              </a:rPr>
              <a:t>1</a:t>
            </a:r>
            <a:r>
              <a:rPr kumimoji="0" lang="ja-JP" altLang="en-US" sz="1701" b="1" kern="0" dirty="0">
                <a:solidFill>
                  <a:schemeClr val="tx1"/>
                </a:solidFill>
                <a:latin typeface="ＭＳ 明朝" panose="02020609040205080304" pitchFamily="17" charset="-128"/>
                <a:ea typeface="ＭＳ 明朝" panose="02020609040205080304" pitchFamily="17" charset="-128"/>
              </a:rPr>
              <a:t>部　</a:t>
            </a:r>
            <a:endParaRPr kumimoji="0" lang="en-US" altLang="ja-JP" sz="1701" b="1" kern="0" dirty="0">
              <a:solidFill>
                <a:schemeClr val="tx1"/>
              </a:solidFill>
              <a:latin typeface="ＭＳ 明朝" panose="02020609040205080304" pitchFamily="17" charset="-128"/>
              <a:ea typeface="ＭＳ 明朝" panose="02020609040205080304" pitchFamily="17" charset="-128"/>
            </a:endParaRPr>
          </a:p>
          <a:p>
            <a:pPr algn="ctr">
              <a:spcBef>
                <a:spcPct val="0"/>
              </a:spcBef>
              <a:defRPr/>
            </a:pPr>
            <a:r>
              <a:rPr kumimoji="0" lang="ja-JP" altLang="en-US" sz="1701" b="1" kern="0" dirty="0">
                <a:solidFill>
                  <a:schemeClr val="tx1"/>
                </a:solidFill>
                <a:latin typeface="ＭＳ 明朝" panose="02020609040205080304" pitchFamily="17" charset="-128"/>
                <a:ea typeface="ＭＳ 明朝" panose="02020609040205080304" pitchFamily="17" charset="-128"/>
              </a:rPr>
              <a:t>第</a:t>
            </a:r>
            <a:r>
              <a:rPr kumimoji="0" lang="en-US" altLang="ja-JP" sz="1701" b="1" kern="0" dirty="0">
                <a:solidFill>
                  <a:schemeClr val="tx1"/>
                </a:solidFill>
                <a:latin typeface="ＭＳ 明朝" panose="02020609040205080304" pitchFamily="17" charset="-128"/>
                <a:ea typeface="ＭＳ 明朝" panose="02020609040205080304" pitchFamily="17" charset="-128"/>
              </a:rPr>
              <a:t>3</a:t>
            </a:r>
            <a:r>
              <a:rPr kumimoji="0" lang="ja-JP" altLang="en-US" sz="1701" b="1" kern="0" dirty="0">
                <a:solidFill>
                  <a:schemeClr val="tx1"/>
                </a:solidFill>
                <a:latin typeface="ＭＳ 明朝" panose="02020609040205080304" pitchFamily="17" charset="-128"/>
                <a:ea typeface="ＭＳ 明朝" panose="02020609040205080304" pitchFamily="17" charset="-128"/>
              </a:rPr>
              <a:t>期データヘルス計画</a:t>
            </a:r>
          </a:p>
        </p:txBody>
      </p:sp>
    </p:spTree>
    <p:extLst>
      <p:ext uri="{BB962C8B-B14F-4D97-AF65-F5344CB8AC3E}">
        <p14:creationId xmlns:p14="http://schemas.microsoft.com/office/powerpoint/2010/main" val="26298765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3">
            <a:extLst>
              <a:ext uri="{FF2B5EF4-FFF2-40B4-BE49-F238E27FC236}">
                <a16:creationId xmlns:a16="http://schemas.microsoft.com/office/drawing/2014/main" id="{620075A6-5337-2B85-6423-BA6682D8E69A}"/>
              </a:ext>
            </a:extLst>
          </p:cNvPr>
          <p:cNvSpPr txBox="1">
            <a:spLocks/>
          </p:cNvSpPr>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mtClean="0">
                <a:latin typeface="ＭＳ 明朝" panose="02020609040205080304" pitchFamily="17" charset="-128"/>
                <a:ea typeface="ＭＳ 明朝" panose="02020609040205080304" pitchFamily="17" charset="-128"/>
              </a:rPr>
              <a:pPr/>
              <a:t>49</a:t>
            </a:fld>
            <a:endParaRPr lang="ja-JP" altLang="en-US" dirty="0">
              <a:latin typeface="ＭＳ 明朝" panose="02020609040205080304" pitchFamily="17" charset="-128"/>
              <a:ea typeface="ＭＳ 明朝" panose="02020609040205080304" pitchFamily="17" charset="-128"/>
            </a:endParaRPr>
          </a:p>
        </p:txBody>
      </p:sp>
      <p:sp>
        <p:nvSpPr>
          <p:cNvPr id="3" name="テキスト ボックス 2">
            <a:extLst>
              <a:ext uri="{FF2B5EF4-FFF2-40B4-BE49-F238E27FC236}">
                <a16:creationId xmlns:a16="http://schemas.microsoft.com/office/drawing/2014/main" id="{A7AE2148-83B1-94F5-C55A-E88F8E3B4D58}"/>
              </a:ext>
            </a:extLst>
          </p:cNvPr>
          <p:cNvSpPr txBox="1">
            <a:spLocks noChangeAspect="1"/>
          </p:cNvSpPr>
          <p:nvPr/>
        </p:nvSpPr>
        <p:spPr>
          <a:xfrm>
            <a:off x="165100" y="1168310"/>
            <a:ext cx="4515147" cy="276999"/>
          </a:xfrm>
          <a:prstGeom prst="rect">
            <a:avLst/>
          </a:prstGeom>
          <a:noFill/>
          <a:ln>
            <a:noFill/>
          </a:ln>
        </p:spPr>
        <p:txBody>
          <a:bodyPr wrap="square" lIns="0" rIns="90000" rtlCol="0">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男女年齢階層別 被保険者一人当たりの</a:t>
            </a:r>
            <a:r>
              <a:rPr lang="ja-JP" altLang="en-US" sz="1200">
                <a:latin typeface="ＭＳ 明朝" panose="02020609040205080304" pitchFamily="17" charset="-128"/>
                <a:ea typeface="ＭＳ 明朝" panose="02020609040205080304" pitchFamily="17" charset="-128"/>
                <a:cs typeface="Times New Roman" pitchFamily="18" charset="0"/>
              </a:rPr>
              <a:t>医療費</a:t>
            </a:r>
            <a:r>
              <a:rPr lang="en-US" altLang="ja-JP" sz="1200">
                <a:latin typeface="ＭＳ 明朝" panose="02020609040205080304" pitchFamily="17" charset="-128"/>
                <a:ea typeface="ＭＳ 明朝" panose="02020609040205080304" pitchFamily="17" charset="-128"/>
                <a:cs typeface="Times New Roman" pitchFamily="18" charset="0"/>
              </a:rPr>
              <a:t>(</a:t>
            </a:r>
            <a:r>
              <a:rPr lang="ja-JP" altLang="en-US" sz="1200">
                <a:latin typeface="ＭＳ 明朝" panose="02020609040205080304" pitchFamily="17" charset="-128"/>
                <a:ea typeface="ＭＳ 明朝" panose="02020609040205080304" pitchFamily="17" charset="-128"/>
                <a:cs typeface="Times New Roman" pitchFamily="18" charset="0"/>
              </a:rPr>
              <a:t>令和</a:t>
            </a:r>
            <a:r>
              <a:rPr lang="en-US" altLang="ja-JP" sz="1200">
                <a:latin typeface="ＭＳ 明朝" panose="02020609040205080304" pitchFamily="17" charset="-128"/>
                <a:ea typeface="ＭＳ 明朝" panose="02020609040205080304" pitchFamily="17" charset="-128"/>
                <a:cs typeface="Times New Roman" pitchFamily="18" charset="0"/>
              </a:rPr>
              <a:t>4</a:t>
            </a:r>
            <a:r>
              <a:rPr lang="ja-JP" altLang="en-US" sz="1200">
                <a:latin typeface="ＭＳ 明朝" panose="02020609040205080304" pitchFamily="17" charset="-128"/>
                <a:ea typeface="ＭＳ 明朝" panose="02020609040205080304" pitchFamily="17" charset="-128"/>
                <a:cs typeface="Times New Roman" pitchFamily="18" charset="0"/>
              </a:rPr>
              <a:t>年度</a:t>
            </a:r>
            <a:r>
              <a:rPr lang="en-US" altLang="ja-JP" sz="1200">
                <a:latin typeface="ＭＳ 明朝" panose="02020609040205080304" pitchFamily="17" charset="-128"/>
                <a:ea typeface="ＭＳ 明朝" panose="02020609040205080304" pitchFamily="17" charset="-128"/>
                <a:cs typeface="Times New Roman" pitchFamily="18" charset="0"/>
              </a:rPr>
              <a:t>)</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sp>
        <p:nvSpPr>
          <p:cNvPr id="2" name="テキスト ボックス 1">
            <a:extLst>
              <a:ext uri="{FF2B5EF4-FFF2-40B4-BE49-F238E27FC236}">
                <a16:creationId xmlns:a16="http://schemas.microsoft.com/office/drawing/2014/main" id="{9999F882-217B-75B6-8859-7B7C89D70362}"/>
              </a:ext>
            </a:extLst>
          </p:cNvPr>
          <p:cNvSpPr txBox="1">
            <a:spLocks noChangeAspect="1"/>
          </p:cNvSpPr>
          <p:nvPr/>
        </p:nvSpPr>
        <p:spPr>
          <a:xfrm>
            <a:off x="165099" y="5580692"/>
            <a:ext cx="5143163" cy="215444"/>
          </a:xfrm>
          <a:prstGeom prst="rect">
            <a:avLst/>
          </a:prstGeom>
          <a:noFill/>
          <a:ln>
            <a:noFill/>
          </a:ln>
        </p:spPr>
        <p:txBody>
          <a:bodyPr wrap="square" lIns="0" rIns="90000" rtlCol="0">
            <a:spAutoFit/>
          </a:bodyPr>
          <a:lstStyle/>
          <a:p>
            <a:pPr lvl="0" fontAlgn="base">
              <a:spcBef>
                <a:spcPct val="0"/>
              </a:spcBef>
              <a:spcAft>
                <a:spcPct val="0"/>
              </a:spcAft>
            </a:pPr>
            <a:r>
              <a:rPr lang="ja-JP" altLang="en-US" sz="800" dirty="0">
                <a:latin typeface="ＭＳ 明朝" panose="02020609040205080304" pitchFamily="17" charset="-128"/>
                <a:ea typeface="ＭＳ 明朝" panose="02020609040205080304" pitchFamily="17" charset="-128"/>
                <a:cs typeface="Times New Roman" pitchFamily="18" charset="0"/>
              </a:rPr>
              <a:t>出典</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国保データベース</a:t>
            </a:r>
            <a:r>
              <a:rPr lang="en-US" altLang="ja-JP" sz="800" dirty="0">
                <a:latin typeface="ＭＳ 明朝" panose="02020609040205080304" pitchFamily="17" charset="-128"/>
                <a:ea typeface="ＭＳ 明朝" panose="02020609040205080304" pitchFamily="17" charset="-128"/>
                <a:cs typeface="Times New Roman" pitchFamily="18" charset="0"/>
              </a:rPr>
              <a:t>(KDB)</a:t>
            </a:r>
            <a:r>
              <a:rPr lang="ja-JP" altLang="en-US" sz="800" dirty="0">
                <a:latin typeface="ＭＳ 明朝" panose="02020609040205080304" pitchFamily="17" charset="-128"/>
                <a:ea typeface="ＭＳ 明朝" panose="02020609040205080304" pitchFamily="17" charset="-128"/>
                <a:cs typeface="Times New Roman" pitchFamily="18" charset="0"/>
              </a:rPr>
              <a:t>システム</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疾病別医療費分析</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大分類</a:t>
            </a:r>
            <a:r>
              <a:rPr lang="en-US" altLang="ja-JP" sz="800" dirty="0">
                <a:latin typeface="ＭＳ 明朝" panose="02020609040205080304" pitchFamily="17" charset="-128"/>
                <a:ea typeface="ＭＳ 明朝" panose="02020609040205080304" pitchFamily="17" charset="-128"/>
                <a:cs typeface="Times New Roman" pitchFamily="18" charset="0"/>
              </a:rPr>
              <a:t>)｣</a:t>
            </a:r>
          </a:p>
        </p:txBody>
      </p:sp>
      <p:sp>
        <p:nvSpPr>
          <p:cNvPr id="9" name="タイトル 1">
            <a:extLst>
              <a:ext uri="{FF2B5EF4-FFF2-40B4-BE49-F238E27FC236}">
                <a16:creationId xmlns:a16="http://schemas.microsoft.com/office/drawing/2014/main" id="{9685439A-D2FD-2057-9178-46120360749F}"/>
              </a:ext>
            </a:extLst>
          </p:cNvPr>
          <p:cNvSpPr txBox="1">
            <a:spLocks noChangeAspect="1"/>
          </p:cNvSpPr>
          <p:nvPr/>
        </p:nvSpPr>
        <p:spPr>
          <a:xfrm>
            <a:off x="170434" y="190500"/>
            <a:ext cx="6238800" cy="748004"/>
          </a:xfrm>
          <a:prstGeom prst="rect">
            <a:avLst/>
          </a:prstGeom>
          <a:ln>
            <a:noFill/>
          </a:ln>
        </p:spPr>
        <p:txBody>
          <a:bodyPr vert="horz" lIns="0" tIns="43201" rIns="90000" bIns="43201" rtlCol="0" anchor="t">
            <a:spAutoFit/>
          </a:bodyPr>
          <a:lstStyle>
            <a:defPPr>
              <a:defRPr lang="ja-JP"/>
            </a:defPPr>
            <a:lvl1pPr fontAlgn="base">
              <a:lnSpc>
                <a:spcPct val="125000"/>
              </a:lnSpc>
              <a:spcBef>
                <a:spcPct val="0"/>
              </a:spcBef>
              <a:spcAft>
                <a:spcPct val="0"/>
              </a:spcAft>
              <a:tabLst>
                <a:tab pos="3054059" algn="l"/>
              </a:tabLst>
              <a:defRPr sz="1200">
                <a:latin typeface="ＭＳ 明朝" panose="02020609040205080304" pitchFamily="17" charset="-128"/>
                <a:ea typeface="ＭＳ 明朝" panose="02020609040205080304" pitchFamily="17" charset="-128"/>
                <a:cs typeface="+mj-cs"/>
              </a:defRPr>
            </a:lvl1pPr>
          </a:lstStyle>
          <a:p>
            <a:pPr algn="just"/>
            <a:r>
              <a:rPr lang="ja-JP" altLang="en-US" dirty="0"/>
              <a:t>　以下は、令和</a:t>
            </a:r>
            <a:r>
              <a:rPr lang="en-US" altLang="ja-JP" dirty="0"/>
              <a:t>4</a:t>
            </a:r>
            <a:r>
              <a:rPr lang="ja-JP" altLang="en-US" dirty="0"/>
              <a:t>年度における、</a:t>
            </a:r>
            <a:r>
              <a:rPr lang="ja-JP" altLang="en-US" sz="1200" dirty="0"/>
              <a:t>本市</a:t>
            </a:r>
            <a:r>
              <a:rPr lang="ja-JP" altLang="en-US" dirty="0"/>
              <a:t>の被保険者一人当たりの医療費を男女年齢階層別に示したものです。</a:t>
            </a:r>
            <a:r>
              <a:rPr lang="en-US" altLang="ja-JP" dirty="0"/>
              <a:t>39</a:t>
            </a:r>
            <a:r>
              <a:rPr lang="ja-JP" altLang="en-US" dirty="0"/>
              <a:t>歳以下では女性が男性より高い年齢階層が多い一方、</a:t>
            </a:r>
            <a:r>
              <a:rPr lang="en-US" altLang="ja-JP" dirty="0"/>
              <a:t>60</a:t>
            </a:r>
            <a:r>
              <a:rPr lang="ja-JP" altLang="en-US" dirty="0"/>
              <a:t>歳以上では男性が女性よりかなり高くなっています。</a:t>
            </a:r>
            <a:endParaRPr lang="ja-JP" altLang="ja-JP" dirty="0"/>
          </a:p>
        </p:txBody>
      </p:sp>
      <p:pic>
        <p:nvPicPr>
          <p:cNvPr id="4" name="table76">
            <a:extLst>
              <a:ext uri="{FF2B5EF4-FFF2-40B4-BE49-F238E27FC236}">
                <a16:creationId xmlns:a16="http://schemas.microsoft.com/office/drawing/2014/main" id="{976E80D1-8E06-4F8C-BAB4-B8DBFCECCC42}"/>
              </a:ext>
            </a:extLst>
          </p:cNvPr>
          <p:cNvPicPr>
            <a:picLocks/>
          </p:cNvPicPr>
          <p:nvPr/>
        </p:nvPicPr>
        <p:blipFill>
          <a:blip r:embed="rId2"/>
          <a:stretch>
            <a:fillRect/>
          </a:stretch>
        </p:blipFill>
        <p:spPr>
          <a:xfrm>
            <a:off x="165100" y="1450661"/>
            <a:ext cx="5761990" cy="4140200"/>
          </a:xfrm>
          <a:prstGeom prst="rect">
            <a:avLst/>
          </a:prstGeom>
        </p:spPr>
      </p:pic>
    </p:spTree>
    <p:extLst>
      <p:ext uri="{BB962C8B-B14F-4D97-AF65-F5344CB8AC3E}">
        <p14:creationId xmlns:p14="http://schemas.microsoft.com/office/powerpoint/2010/main" val="24546400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3">
            <a:extLst>
              <a:ext uri="{FF2B5EF4-FFF2-40B4-BE49-F238E27FC236}">
                <a16:creationId xmlns:a16="http://schemas.microsoft.com/office/drawing/2014/main" id="{620075A6-5337-2B85-6423-BA6682D8E69A}"/>
              </a:ext>
            </a:extLst>
          </p:cNvPr>
          <p:cNvSpPr txBox="1">
            <a:spLocks/>
          </p:cNvSpPr>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mtClean="0">
                <a:latin typeface="ＭＳ 明朝" panose="02020609040205080304" pitchFamily="17" charset="-128"/>
                <a:ea typeface="ＭＳ 明朝" panose="02020609040205080304" pitchFamily="17" charset="-128"/>
              </a:rPr>
              <a:pPr/>
              <a:t>50</a:t>
            </a:fld>
            <a:endParaRPr lang="ja-JP" altLang="en-US" dirty="0">
              <a:latin typeface="ＭＳ 明朝" panose="02020609040205080304" pitchFamily="17" charset="-128"/>
              <a:ea typeface="ＭＳ 明朝" panose="02020609040205080304" pitchFamily="17" charset="-128"/>
            </a:endParaRPr>
          </a:p>
        </p:txBody>
      </p:sp>
      <p:sp>
        <p:nvSpPr>
          <p:cNvPr id="3" name="テキスト ボックス 2">
            <a:extLst>
              <a:ext uri="{FF2B5EF4-FFF2-40B4-BE49-F238E27FC236}">
                <a16:creationId xmlns:a16="http://schemas.microsoft.com/office/drawing/2014/main" id="{9BCE3007-3B18-DF57-9255-A5C380CAF7C0}"/>
              </a:ext>
            </a:extLst>
          </p:cNvPr>
          <p:cNvSpPr txBox="1">
            <a:spLocks noChangeAspect="1"/>
          </p:cNvSpPr>
          <p:nvPr/>
        </p:nvSpPr>
        <p:spPr>
          <a:xfrm>
            <a:off x="165100" y="1421781"/>
            <a:ext cx="3358880" cy="276999"/>
          </a:xfrm>
          <a:prstGeom prst="rect">
            <a:avLst/>
          </a:prstGeom>
          <a:noFill/>
          <a:ln>
            <a:noFill/>
          </a:ln>
        </p:spPr>
        <p:txBody>
          <a:bodyPr wrap="square" lIns="0" rIns="90000" rtlCol="0">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年度別 被保険者一人当たりの医療費</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sp>
        <p:nvSpPr>
          <p:cNvPr id="12" name="タイトル 1">
            <a:extLst>
              <a:ext uri="{FF2B5EF4-FFF2-40B4-BE49-F238E27FC236}">
                <a16:creationId xmlns:a16="http://schemas.microsoft.com/office/drawing/2014/main" id="{60F66AF6-964F-78FE-35EB-99087FF53305}"/>
              </a:ext>
            </a:extLst>
          </p:cNvPr>
          <p:cNvSpPr txBox="1">
            <a:spLocks noChangeAspect="1"/>
          </p:cNvSpPr>
          <p:nvPr/>
        </p:nvSpPr>
        <p:spPr>
          <a:xfrm>
            <a:off x="170434" y="190500"/>
            <a:ext cx="6238800" cy="978837"/>
          </a:xfrm>
          <a:prstGeom prst="rect">
            <a:avLst/>
          </a:prstGeom>
          <a:ln>
            <a:noFill/>
          </a:ln>
        </p:spPr>
        <p:txBody>
          <a:bodyPr vert="horz" lIns="0" tIns="43201" rIns="90000" bIns="43201" rtlCol="0" anchor="t">
            <a:spAutoFit/>
          </a:bodyPr>
          <a:lstStyle>
            <a:defPPr>
              <a:defRPr lang="ja-JP"/>
            </a:defPPr>
            <a:lvl1pPr fontAlgn="base">
              <a:lnSpc>
                <a:spcPct val="125000"/>
              </a:lnSpc>
              <a:spcBef>
                <a:spcPct val="0"/>
              </a:spcBef>
              <a:spcAft>
                <a:spcPct val="0"/>
              </a:spcAft>
              <a:tabLst>
                <a:tab pos="3054059" algn="l"/>
              </a:tabLst>
              <a:defRPr sz="1200">
                <a:latin typeface="ＭＳ 明朝" panose="02020609040205080304" pitchFamily="17" charset="-128"/>
                <a:ea typeface="ＭＳ 明朝" panose="02020609040205080304" pitchFamily="17" charset="-128"/>
                <a:cs typeface="+mj-cs"/>
              </a:defRPr>
            </a:lvl1pPr>
          </a:lstStyle>
          <a:p>
            <a:pPr algn="just"/>
            <a:r>
              <a:rPr lang="ja-JP" altLang="en-US" dirty="0"/>
              <a:t>　本市の令和</a:t>
            </a:r>
            <a:r>
              <a:rPr lang="en-US" altLang="ja-JP" dirty="0"/>
              <a:t>4</a:t>
            </a:r>
            <a:r>
              <a:rPr lang="ja-JP" altLang="en-US" dirty="0"/>
              <a:t>年度の年度別の被保険者一人当たりの医療費</a:t>
            </a:r>
            <a:r>
              <a:rPr lang="ja-JP" altLang="ja-JP" sz="1200" dirty="0">
                <a:latin typeface="MS Mincho"/>
                <a:ea typeface="MS Mincho"/>
                <a:cs typeface="MS Mincho"/>
                <a:sym typeface="MS Mincho"/>
              </a:rPr>
              <a:t>は</a:t>
            </a:r>
            <a:r>
              <a:rPr lang="en-US" altLang="ja-JP" sz="1200" dirty="0">
                <a:latin typeface="MS Mincho"/>
                <a:ea typeface="MS Mincho"/>
                <a:cs typeface="MS Mincho"/>
                <a:sym typeface="MS Mincho"/>
              </a:rPr>
              <a:t>30,861</a:t>
            </a:r>
            <a:r>
              <a:rPr lang="ja-JP" altLang="en-US" sz="1200" dirty="0">
                <a:latin typeface="MS Mincho"/>
                <a:ea typeface="MS Mincho"/>
                <a:cs typeface="MS Mincho"/>
                <a:sym typeface="MS Mincho"/>
              </a:rPr>
              <a:t>円であり、</a:t>
            </a:r>
            <a:r>
              <a:rPr lang="ja-JP" altLang="en-US" dirty="0">
                <a:latin typeface="MS Mincho"/>
                <a:ea typeface="MS Mincho"/>
                <a:cs typeface="MS Mincho"/>
                <a:sym typeface="MS Mincho"/>
              </a:rPr>
              <a:t>秋田</a:t>
            </a:r>
            <a:r>
              <a:rPr lang="ja-JP" altLang="en-US" sz="1200" dirty="0">
                <a:latin typeface="MS Mincho"/>
                <a:ea typeface="MS Mincho"/>
                <a:cs typeface="MS Mincho"/>
                <a:sym typeface="MS Mincho"/>
              </a:rPr>
              <a:t>県と比較すると</a:t>
            </a:r>
            <a:r>
              <a:rPr lang="en-US" altLang="ja-JP" dirty="0">
                <a:latin typeface="MS Mincho"/>
                <a:ea typeface="MS Mincho"/>
                <a:cs typeface="MS Mincho"/>
                <a:sym typeface="MS Mincho"/>
              </a:rPr>
              <a:t>3.3</a:t>
            </a:r>
            <a:r>
              <a:rPr lang="en-US" altLang="ja-JP" sz="1200" dirty="0">
                <a:latin typeface="MS Mincho"/>
                <a:ea typeface="MS Mincho"/>
                <a:cs typeface="MS Mincho"/>
                <a:sym typeface="MS Mincho"/>
              </a:rPr>
              <a:t>%</a:t>
            </a:r>
            <a:r>
              <a:rPr lang="ja-JP" altLang="en-US" sz="1200" dirty="0">
                <a:latin typeface="MS Mincho"/>
                <a:ea typeface="MS Mincho"/>
                <a:cs typeface="MS Mincho"/>
                <a:sym typeface="MS Mincho"/>
              </a:rPr>
              <a:t>低いです。本市の年度別の被保険者一人当たりの医療費は</a:t>
            </a:r>
            <a:r>
              <a:rPr lang="ja-JP" altLang="ja-JP" sz="1200" dirty="0">
                <a:latin typeface="MS Mincho"/>
                <a:ea typeface="MS Mincho"/>
                <a:cs typeface="MS Mincho"/>
                <a:sym typeface="MS Mincho"/>
              </a:rPr>
              <a:t>平成30年度から令和4年度で</a:t>
            </a:r>
            <a:r>
              <a:rPr lang="en-US" altLang="ja-JP" sz="1200" dirty="0">
                <a:latin typeface="MS Mincho"/>
                <a:ea typeface="MS Mincho"/>
                <a:cs typeface="MS Mincho"/>
                <a:sym typeface="MS Mincho"/>
              </a:rPr>
              <a:t>6.0</a:t>
            </a:r>
            <a:r>
              <a:rPr lang="ja-JP" altLang="ja-JP" sz="1200" dirty="0">
                <a:latin typeface="MS Mincho"/>
                <a:ea typeface="MS Mincho"/>
                <a:cs typeface="MS Mincho"/>
                <a:sym typeface="MS Mincho"/>
              </a:rPr>
              <a:t>%</a:t>
            </a:r>
            <a:r>
              <a:rPr lang="ja-JP" altLang="en-US" sz="1200" dirty="0">
                <a:latin typeface="MS Mincho"/>
                <a:ea typeface="MS Mincho"/>
                <a:cs typeface="MS Mincho"/>
                <a:sym typeface="MS Mincho"/>
              </a:rPr>
              <a:t>増加しており、</a:t>
            </a:r>
            <a:r>
              <a:rPr lang="en-US" altLang="ja-JP" sz="1200" dirty="0">
                <a:latin typeface="MS Mincho"/>
                <a:ea typeface="MS Mincho"/>
                <a:cs typeface="MS Mincho"/>
                <a:sym typeface="MS Mincho"/>
              </a:rPr>
              <a:t>6.2</a:t>
            </a:r>
            <a:r>
              <a:rPr lang="ja-JP" altLang="ja-JP" sz="1200" dirty="0">
                <a:latin typeface="MS Mincho"/>
                <a:ea typeface="MS Mincho"/>
                <a:cs typeface="MS Mincho"/>
                <a:sym typeface="MS Mincho"/>
              </a:rPr>
              <a:t>%増加した</a:t>
            </a:r>
            <a:r>
              <a:rPr lang="ja-JP" altLang="en-US" sz="1200" dirty="0">
                <a:latin typeface="MS Mincho"/>
                <a:ea typeface="MS Mincho"/>
                <a:cs typeface="MS Mincho"/>
                <a:sym typeface="MS Mincho"/>
              </a:rPr>
              <a:t>秋田県より</a:t>
            </a:r>
            <a:r>
              <a:rPr lang="ja-JP" altLang="en-US" dirty="0">
                <a:latin typeface="MS Mincho"/>
                <a:ea typeface="MS Mincho"/>
                <a:cs typeface="MS Mincho"/>
                <a:sym typeface="MS Mincho"/>
              </a:rPr>
              <a:t>増加割合はやや小さく、秋田県との差はやや拡大しています</a:t>
            </a:r>
            <a:r>
              <a:rPr lang="ja-JP" altLang="en-US" sz="1200" dirty="0">
                <a:latin typeface="MS Mincho"/>
                <a:ea typeface="MS Mincho"/>
                <a:cs typeface="MS Mincho"/>
                <a:sym typeface="MS Mincho"/>
              </a:rPr>
              <a:t>。</a:t>
            </a:r>
            <a:endParaRPr lang="ja-JP" altLang="ja-JP" dirty="0"/>
          </a:p>
        </p:txBody>
      </p:sp>
      <p:sp>
        <p:nvSpPr>
          <p:cNvPr id="14" name="テキスト ボックス 13">
            <a:extLst>
              <a:ext uri="{FF2B5EF4-FFF2-40B4-BE49-F238E27FC236}">
                <a16:creationId xmlns:a16="http://schemas.microsoft.com/office/drawing/2014/main" id="{15CF5313-E82D-521E-07AC-F8DDEDA6527F}"/>
              </a:ext>
            </a:extLst>
          </p:cNvPr>
          <p:cNvSpPr txBox="1">
            <a:spLocks/>
          </p:cNvSpPr>
          <p:nvPr/>
        </p:nvSpPr>
        <p:spPr>
          <a:xfrm>
            <a:off x="3576597" y="1508575"/>
            <a:ext cx="637117" cy="215444"/>
          </a:xfrm>
          <a:prstGeom prst="rect">
            <a:avLst/>
          </a:prstGeom>
          <a:noFill/>
          <a:ln>
            <a:noFill/>
          </a:ln>
        </p:spPr>
        <p:txBody>
          <a:bodyPr wrap="square" lIns="0" rIns="0" rtlCol="0" anchor="b">
            <a:spAutoFit/>
          </a:bodyPr>
          <a:lstStyle/>
          <a:p>
            <a:pPr lvl="0" algn="r" fontAlgn="base">
              <a:spcBef>
                <a:spcPct val="0"/>
              </a:spcBef>
              <a:spcAft>
                <a:spcPct val="0"/>
              </a:spcAft>
            </a:pPr>
            <a:r>
              <a:rPr lang="ja-JP" altLang="en-US" sz="800" dirty="0">
                <a:latin typeface="ＭＳ 明朝" panose="02020609040205080304" pitchFamily="17" charset="-128"/>
                <a:ea typeface="ＭＳ 明朝" panose="02020609040205080304" pitchFamily="17" charset="-128"/>
                <a:cs typeface="Times New Roman" pitchFamily="18" charset="0"/>
              </a:rPr>
              <a:t>単位：円</a:t>
            </a:r>
            <a:endParaRPr lang="en-US" altLang="ja-JP" sz="800" dirty="0">
              <a:latin typeface="ＭＳ 明朝" panose="02020609040205080304" pitchFamily="17" charset="-128"/>
              <a:ea typeface="ＭＳ 明朝" panose="02020609040205080304" pitchFamily="17" charset="-128"/>
              <a:cs typeface="Times New Roman" pitchFamily="18" charset="0"/>
            </a:endParaRPr>
          </a:p>
        </p:txBody>
      </p:sp>
      <p:sp>
        <p:nvSpPr>
          <p:cNvPr id="2" name="テキスト ボックス 1">
            <a:extLst>
              <a:ext uri="{FF2B5EF4-FFF2-40B4-BE49-F238E27FC236}">
                <a16:creationId xmlns:a16="http://schemas.microsoft.com/office/drawing/2014/main" id="{F9827BD4-2F8A-4CE3-C1C5-16D26E842DCD}"/>
              </a:ext>
            </a:extLst>
          </p:cNvPr>
          <p:cNvSpPr txBox="1">
            <a:spLocks noChangeAspect="1"/>
          </p:cNvSpPr>
          <p:nvPr/>
        </p:nvSpPr>
        <p:spPr>
          <a:xfrm>
            <a:off x="165100" y="3610858"/>
            <a:ext cx="3358880" cy="276999"/>
          </a:xfrm>
          <a:prstGeom prst="rect">
            <a:avLst/>
          </a:prstGeom>
          <a:noFill/>
          <a:ln>
            <a:noFill/>
          </a:ln>
        </p:spPr>
        <p:txBody>
          <a:bodyPr wrap="square" lIns="0" rIns="90000" rtlCol="0">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年度別 被保険者一人当たりの医療費</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sp>
        <p:nvSpPr>
          <p:cNvPr id="4" name="テキスト ボックス 3">
            <a:extLst>
              <a:ext uri="{FF2B5EF4-FFF2-40B4-BE49-F238E27FC236}">
                <a16:creationId xmlns:a16="http://schemas.microsoft.com/office/drawing/2014/main" id="{02B0F89B-4280-A06C-FB34-F6A64BDE7885}"/>
              </a:ext>
            </a:extLst>
          </p:cNvPr>
          <p:cNvSpPr txBox="1">
            <a:spLocks noChangeAspect="1"/>
          </p:cNvSpPr>
          <p:nvPr/>
        </p:nvSpPr>
        <p:spPr>
          <a:xfrm>
            <a:off x="165100" y="2870707"/>
            <a:ext cx="5143163" cy="338554"/>
          </a:xfrm>
          <a:prstGeom prst="rect">
            <a:avLst/>
          </a:prstGeom>
          <a:noFill/>
          <a:ln>
            <a:noFill/>
          </a:ln>
        </p:spPr>
        <p:txBody>
          <a:bodyPr wrap="square" lIns="0" rIns="90000" rtlCol="0">
            <a:spAutoFit/>
          </a:bodyPr>
          <a:lstStyle/>
          <a:p>
            <a:pPr lvl="0" fontAlgn="base">
              <a:spcBef>
                <a:spcPct val="0"/>
              </a:spcBef>
              <a:spcAft>
                <a:spcPct val="0"/>
              </a:spcAft>
            </a:pPr>
            <a:r>
              <a:rPr lang="ja-JP" altLang="en-US" sz="800" dirty="0">
                <a:latin typeface="ＭＳ 明朝" panose="02020609040205080304" pitchFamily="17" charset="-128"/>
                <a:ea typeface="ＭＳ 明朝" panose="02020609040205080304" pitchFamily="17" charset="-128"/>
                <a:cs typeface="Times New Roman" pitchFamily="18" charset="0"/>
              </a:rPr>
              <a:t>出典</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国保データベース</a:t>
            </a:r>
            <a:r>
              <a:rPr lang="en-US" altLang="ja-JP" sz="800" dirty="0">
                <a:latin typeface="ＭＳ 明朝" panose="02020609040205080304" pitchFamily="17" charset="-128"/>
                <a:ea typeface="ＭＳ 明朝" panose="02020609040205080304" pitchFamily="17" charset="-128"/>
                <a:cs typeface="Times New Roman" pitchFamily="18" charset="0"/>
              </a:rPr>
              <a:t>(KDB)</a:t>
            </a:r>
            <a:r>
              <a:rPr lang="ja-JP" altLang="en-US" sz="800" dirty="0">
                <a:latin typeface="ＭＳ 明朝" panose="02020609040205080304" pitchFamily="17" charset="-128"/>
                <a:ea typeface="ＭＳ 明朝" panose="02020609040205080304" pitchFamily="17" charset="-128"/>
                <a:cs typeface="Times New Roman" pitchFamily="18" charset="0"/>
              </a:rPr>
              <a:t>システム</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健診･医療･介護データからみる地域の健康課題</a:t>
            </a:r>
            <a:r>
              <a:rPr lang="en-US" altLang="ja-JP" sz="800" dirty="0">
                <a:latin typeface="ＭＳ 明朝" panose="02020609040205080304" pitchFamily="17" charset="-128"/>
                <a:ea typeface="ＭＳ 明朝" panose="02020609040205080304" pitchFamily="17" charset="-128"/>
                <a:cs typeface="Times New Roman" pitchFamily="18" charset="0"/>
              </a:rPr>
              <a:t>｣</a:t>
            </a:r>
          </a:p>
          <a:p>
            <a:pPr lvl="0" fontAlgn="base">
              <a:spcBef>
                <a:spcPct val="0"/>
              </a:spcBef>
              <a:spcAft>
                <a:spcPct val="0"/>
              </a:spcAft>
            </a:pPr>
            <a:r>
              <a:rPr lang="ja-JP" altLang="en-US" sz="800" dirty="0">
                <a:latin typeface="ＭＳ 明朝" panose="02020609040205080304" pitchFamily="17" charset="-128"/>
                <a:ea typeface="ＭＳ 明朝" panose="02020609040205080304" pitchFamily="17" charset="-128"/>
                <a:cs typeface="Times New Roman" pitchFamily="18" charset="0"/>
              </a:rPr>
              <a:t>被保険者一人当たりの医療費</a:t>
            </a:r>
            <a:r>
              <a:rPr lang="en-US" altLang="ja-JP" sz="800" dirty="0">
                <a:latin typeface="ＭＳ 明朝" panose="02020609040205080304" pitchFamily="17" charset="-128"/>
                <a:ea typeface="ＭＳ 明朝" panose="02020609040205080304" pitchFamily="17" charset="-128"/>
                <a:cs typeface="Times New Roman" pitchFamily="18" charset="0"/>
              </a:rPr>
              <a:t>…1</a:t>
            </a:r>
            <a:r>
              <a:rPr lang="ja-JP" altLang="en-US" sz="800" dirty="0">
                <a:latin typeface="ＭＳ 明朝" panose="02020609040205080304" pitchFamily="17" charset="-128"/>
                <a:ea typeface="ＭＳ 明朝" panose="02020609040205080304" pitchFamily="17" charset="-128"/>
                <a:cs typeface="Times New Roman" pitchFamily="18" charset="0"/>
              </a:rPr>
              <a:t>カ月分相当。</a:t>
            </a:r>
            <a:endParaRPr lang="en-US" altLang="ja-JP" sz="800" dirty="0">
              <a:latin typeface="ＭＳ 明朝" panose="02020609040205080304" pitchFamily="17" charset="-128"/>
              <a:ea typeface="ＭＳ 明朝" panose="02020609040205080304" pitchFamily="17" charset="-128"/>
              <a:cs typeface="Times New Roman" pitchFamily="18" charset="0"/>
            </a:endParaRPr>
          </a:p>
        </p:txBody>
      </p:sp>
      <p:sp>
        <p:nvSpPr>
          <p:cNvPr id="6" name="テキスト ボックス 5">
            <a:extLst>
              <a:ext uri="{FF2B5EF4-FFF2-40B4-BE49-F238E27FC236}">
                <a16:creationId xmlns:a16="http://schemas.microsoft.com/office/drawing/2014/main" id="{50C39017-DE4D-6554-278B-946908E9E650}"/>
              </a:ext>
            </a:extLst>
          </p:cNvPr>
          <p:cNvSpPr txBox="1">
            <a:spLocks noChangeAspect="1"/>
          </p:cNvSpPr>
          <p:nvPr/>
        </p:nvSpPr>
        <p:spPr>
          <a:xfrm>
            <a:off x="165100" y="5961638"/>
            <a:ext cx="5143163" cy="338554"/>
          </a:xfrm>
          <a:prstGeom prst="rect">
            <a:avLst/>
          </a:prstGeom>
          <a:noFill/>
          <a:ln>
            <a:noFill/>
          </a:ln>
        </p:spPr>
        <p:txBody>
          <a:bodyPr wrap="square" lIns="0" rIns="90000" rtlCol="0">
            <a:spAutoFit/>
          </a:bodyPr>
          <a:lstStyle/>
          <a:p>
            <a:pPr lvl="0" fontAlgn="base">
              <a:spcBef>
                <a:spcPct val="0"/>
              </a:spcBef>
              <a:spcAft>
                <a:spcPct val="0"/>
              </a:spcAft>
            </a:pPr>
            <a:r>
              <a:rPr lang="ja-JP" altLang="en-US" sz="800" dirty="0">
                <a:latin typeface="ＭＳ 明朝" panose="02020609040205080304" pitchFamily="17" charset="-128"/>
                <a:ea typeface="ＭＳ 明朝" panose="02020609040205080304" pitchFamily="17" charset="-128"/>
                <a:cs typeface="Times New Roman" pitchFamily="18" charset="0"/>
              </a:rPr>
              <a:t>出典</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国保データベース</a:t>
            </a:r>
            <a:r>
              <a:rPr lang="en-US" altLang="ja-JP" sz="800" dirty="0">
                <a:latin typeface="ＭＳ 明朝" panose="02020609040205080304" pitchFamily="17" charset="-128"/>
                <a:ea typeface="ＭＳ 明朝" panose="02020609040205080304" pitchFamily="17" charset="-128"/>
                <a:cs typeface="Times New Roman" pitchFamily="18" charset="0"/>
              </a:rPr>
              <a:t>(KDB)</a:t>
            </a:r>
            <a:r>
              <a:rPr lang="ja-JP" altLang="en-US" sz="800" dirty="0">
                <a:latin typeface="ＭＳ 明朝" panose="02020609040205080304" pitchFamily="17" charset="-128"/>
                <a:ea typeface="ＭＳ 明朝" panose="02020609040205080304" pitchFamily="17" charset="-128"/>
                <a:cs typeface="Times New Roman" pitchFamily="18" charset="0"/>
              </a:rPr>
              <a:t>システム</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健診･医療･介護データからみる地域の健康課題</a:t>
            </a:r>
            <a:r>
              <a:rPr lang="en-US" altLang="ja-JP" sz="800" dirty="0">
                <a:latin typeface="ＭＳ 明朝" panose="02020609040205080304" pitchFamily="17" charset="-128"/>
                <a:ea typeface="ＭＳ 明朝" panose="02020609040205080304" pitchFamily="17" charset="-128"/>
                <a:cs typeface="Times New Roman" pitchFamily="18" charset="0"/>
              </a:rPr>
              <a:t>｣</a:t>
            </a:r>
          </a:p>
          <a:p>
            <a:pPr lvl="0" fontAlgn="base">
              <a:spcBef>
                <a:spcPct val="0"/>
              </a:spcBef>
              <a:spcAft>
                <a:spcPct val="0"/>
              </a:spcAft>
            </a:pPr>
            <a:r>
              <a:rPr lang="ja-JP" altLang="en-US" sz="800" dirty="0">
                <a:latin typeface="ＭＳ 明朝" panose="02020609040205080304" pitchFamily="17" charset="-128"/>
                <a:ea typeface="ＭＳ 明朝" panose="02020609040205080304" pitchFamily="17" charset="-128"/>
                <a:cs typeface="Times New Roman" pitchFamily="18" charset="0"/>
              </a:rPr>
              <a:t>被保険者一人当たりの医療費</a:t>
            </a:r>
            <a:r>
              <a:rPr lang="en-US" altLang="ja-JP" sz="800" dirty="0">
                <a:latin typeface="ＭＳ 明朝" panose="02020609040205080304" pitchFamily="17" charset="-128"/>
                <a:ea typeface="ＭＳ 明朝" panose="02020609040205080304" pitchFamily="17" charset="-128"/>
                <a:cs typeface="Times New Roman" pitchFamily="18" charset="0"/>
              </a:rPr>
              <a:t>…1</a:t>
            </a:r>
            <a:r>
              <a:rPr lang="ja-JP" altLang="en-US" sz="800" dirty="0">
                <a:latin typeface="ＭＳ 明朝" panose="02020609040205080304" pitchFamily="17" charset="-128"/>
                <a:ea typeface="ＭＳ 明朝" panose="02020609040205080304" pitchFamily="17" charset="-128"/>
                <a:cs typeface="Times New Roman" pitchFamily="18" charset="0"/>
              </a:rPr>
              <a:t>カ月分相当。</a:t>
            </a:r>
            <a:endParaRPr lang="en-US" altLang="ja-JP" sz="800" dirty="0">
              <a:latin typeface="ＭＳ 明朝" panose="02020609040205080304" pitchFamily="17" charset="-128"/>
              <a:ea typeface="ＭＳ 明朝" panose="02020609040205080304" pitchFamily="17" charset="-128"/>
              <a:cs typeface="Times New Roman" pitchFamily="18" charset="0"/>
            </a:endParaRPr>
          </a:p>
        </p:txBody>
      </p:sp>
      <p:pic>
        <p:nvPicPr>
          <p:cNvPr id="7" name="table77">
            <a:extLst>
              <a:ext uri="{FF2B5EF4-FFF2-40B4-BE49-F238E27FC236}">
                <a16:creationId xmlns:a16="http://schemas.microsoft.com/office/drawing/2014/main" id="{464ABADB-1BEA-452C-9C91-D543F744377F}"/>
              </a:ext>
            </a:extLst>
          </p:cNvPr>
          <p:cNvPicPr>
            <a:picLocks noChangeAspect="1"/>
          </p:cNvPicPr>
          <p:nvPr/>
        </p:nvPicPr>
        <p:blipFill>
          <a:blip r:embed="rId2"/>
          <a:stretch>
            <a:fillRect/>
          </a:stretch>
        </p:blipFill>
        <p:spPr>
          <a:xfrm>
            <a:off x="165100" y="1703826"/>
            <a:ext cx="4081780" cy="1182117"/>
          </a:xfrm>
          <a:prstGeom prst="rect">
            <a:avLst/>
          </a:prstGeom>
        </p:spPr>
      </p:pic>
      <p:pic>
        <p:nvPicPr>
          <p:cNvPr id="9" name="table78">
            <a:extLst>
              <a:ext uri="{FF2B5EF4-FFF2-40B4-BE49-F238E27FC236}">
                <a16:creationId xmlns:a16="http://schemas.microsoft.com/office/drawing/2014/main" id="{BDF84E84-5185-4E2F-B5DE-A0A9B55D3DA2}"/>
              </a:ext>
            </a:extLst>
          </p:cNvPr>
          <p:cNvPicPr>
            <a:picLocks noChangeAspect="1"/>
          </p:cNvPicPr>
          <p:nvPr/>
        </p:nvPicPr>
        <p:blipFill>
          <a:blip r:embed="rId3"/>
          <a:stretch>
            <a:fillRect/>
          </a:stretch>
        </p:blipFill>
        <p:spPr>
          <a:xfrm>
            <a:off x="165100" y="3894575"/>
            <a:ext cx="4738898" cy="2082800"/>
          </a:xfrm>
          <a:prstGeom prst="rect">
            <a:avLst/>
          </a:prstGeom>
        </p:spPr>
      </p:pic>
    </p:spTree>
    <p:extLst>
      <p:ext uri="{BB962C8B-B14F-4D97-AF65-F5344CB8AC3E}">
        <p14:creationId xmlns:p14="http://schemas.microsoft.com/office/powerpoint/2010/main" val="7160315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mtClean="0">
                <a:latin typeface="ＭＳ 明朝" panose="02020609040205080304" pitchFamily="17" charset="-128"/>
                <a:ea typeface="ＭＳ 明朝" panose="02020609040205080304" pitchFamily="17" charset="-128"/>
              </a:rPr>
              <a:pPr/>
              <a:t>51</a:t>
            </a:fld>
            <a:endParaRPr kumimoji="1" lang="ja-JP" altLang="en-US" dirty="0">
              <a:latin typeface="ＭＳ 明朝" panose="02020609040205080304" pitchFamily="17" charset="-128"/>
              <a:ea typeface="ＭＳ 明朝" panose="02020609040205080304" pitchFamily="17" charset="-128"/>
            </a:endParaRPr>
          </a:p>
        </p:txBody>
      </p:sp>
      <p:sp>
        <p:nvSpPr>
          <p:cNvPr id="21" name="テキスト ボックス 20">
            <a:extLst>
              <a:ext uri="{FF2B5EF4-FFF2-40B4-BE49-F238E27FC236}">
                <a16:creationId xmlns:a16="http://schemas.microsoft.com/office/drawing/2014/main" id="{A3F6C6C3-5F83-B19F-69F4-E48D26293456}"/>
              </a:ext>
            </a:extLst>
          </p:cNvPr>
          <p:cNvSpPr txBox="1">
            <a:spLocks noChangeAspect="1"/>
          </p:cNvSpPr>
          <p:nvPr/>
        </p:nvSpPr>
        <p:spPr>
          <a:xfrm>
            <a:off x="165100" y="1073597"/>
            <a:ext cx="1922860" cy="461665"/>
          </a:xfrm>
          <a:prstGeom prst="rect">
            <a:avLst/>
          </a:prstGeom>
          <a:noFill/>
          <a:ln>
            <a:noFill/>
          </a:ln>
        </p:spPr>
        <p:txBody>
          <a:bodyPr wrap="square" lIns="0" rtlCol="0">
            <a:spAutoFit/>
          </a:bodyPr>
          <a:lstStyle/>
          <a:p>
            <a:r>
              <a:rPr kumimoji="1" lang="zh-TW" altLang="en-US" sz="1200" dirty="0">
                <a:latin typeface="ＭＳ 明朝" panose="02020609040205080304" pitchFamily="17" charset="-128"/>
                <a:ea typeface="ＭＳ 明朝" panose="02020609040205080304" pitchFamily="17" charset="-128"/>
              </a:rPr>
              <a:t>大分類別医療費構成比</a:t>
            </a:r>
            <a:endParaRPr kumimoji="1" lang="en-US" altLang="zh-TW" sz="1200" dirty="0">
              <a:latin typeface="ＭＳ 明朝" panose="02020609040205080304" pitchFamily="17" charset="-128"/>
              <a:ea typeface="ＭＳ 明朝" panose="02020609040205080304" pitchFamily="17" charset="-128"/>
            </a:endParaRPr>
          </a:p>
          <a:p>
            <a:r>
              <a:rPr kumimoji="1" lang="en-US" altLang="zh-TW" sz="1200" dirty="0">
                <a:latin typeface="ＭＳ 明朝" panose="02020609040205080304" pitchFamily="17" charset="-128"/>
                <a:ea typeface="ＭＳ 明朝" panose="02020609040205080304" pitchFamily="17" charset="-128"/>
              </a:rPr>
              <a:t>(</a:t>
            </a:r>
            <a:r>
              <a:rPr kumimoji="1" lang="zh-TW" altLang="en-US" sz="1200">
                <a:latin typeface="ＭＳ 明朝" panose="02020609040205080304" pitchFamily="17" charset="-128"/>
                <a:ea typeface="ＭＳ 明朝" panose="02020609040205080304" pitchFamily="17" charset="-128"/>
              </a:rPr>
              <a:t>入院</a:t>
            </a:r>
            <a:r>
              <a:rPr lang="en-US" altLang="ja-JP" sz="1200">
                <a:latin typeface="ＭＳ 明朝" panose="02020609040205080304" pitchFamily="17" charset="-128"/>
                <a:ea typeface="ＭＳ 明朝" panose="02020609040205080304" pitchFamily="17" charset="-128"/>
              </a:rPr>
              <a:t>)(</a:t>
            </a:r>
            <a:r>
              <a:rPr lang="ja-JP" altLang="en-US" sz="1200">
                <a:latin typeface="ＭＳ 明朝" panose="02020609040205080304" pitchFamily="17" charset="-128"/>
                <a:ea typeface="ＭＳ 明朝" panose="02020609040205080304" pitchFamily="17" charset="-128"/>
              </a:rPr>
              <a:t>令和</a:t>
            </a:r>
            <a:r>
              <a:rPr lang="en-US" altLang="ja-JP" sz="120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年度</a:t>
            </a:r>
            <a:r>
              <a:rPr lang="en-US" altLang="ja-JP" sz="1200">
                <a:latin typeface="ＭＳ 明朝" panose="02020609040205080304" pitchFamily="17" charset="-128"/>
                <a:ea typeface="ＭＳ 明朝" panose="02020609040205080304" pitchFamily="17" charset="-128"/>
              </a:rPr>
              <a:t>)</a:t>
            </a:r>
            <a:endParaRPr kumimoji="1" lang="ja-JP" altLang="en-US" sz="1200" dirty="0">
              <a:latin typeface="ＭＳ 明朝" panose="02020609040205080304" pitchFamily="17" charset="-128"/>
              <a:ea typeface="ＭＳ 明朝" panose="02020609040205080304" pitchFamily="17" charset="-128"/>
            </a:endParaRPr>
          </a:p>
        </p:txBody>
      </p:sp>
      <p:sp>
        <p:nvSpPr>
          <p:cNvPr id="23" name="テキスト ボックス 22">
            <a:extLst>
              <a:ext uri="{FF2B5EF4-FFF2-40B4-BE49-F238E27FC236}">
                <a16:creationId xmlns:a16="http://schemas.microsoft.com/office/drawing/2014/main" id="{1C2C96DD-E5F0-A17F-4493-D6D6723315CF}"/>
              </a:ext>
            </a:extLst>
          </p:cNvPr>
          <p:cNvSpPr txBox="1">
            <a:spLocks/>
          </p:cNvSpPr>
          <p:nvPr/>
        </p:nvSpPr>
        <p:spPr>
          <a:xfrm>
            <a:off x="170434" y="127000"/>
            <a:ext cx="6238800" cy="560731"/>
          </a:xfrm>
          <a:prstGeom prst="rect">
            <a:avLst/>
          </a:prstGeom>
          <a:noFill/>
          <a:ln>
            <a:noFill/>
          </a:ln>
        </p:spPr>
        <p:txBody>
          <a:bodyPr wrap="square" lIns="0" rIns="90000" rtlCol="0">
            <a:spAutoFit/>
          </a:bodyPr>
          <a:lstStyle/>
          <a:p>
            <a:pPr lvl="0" algn="just" fontAlgn="base">
              <a:lnSpc>
                <a:spcPct val="125000"/>
              </a:lnSpc>
              <a:spcBef>
                <a:spcPct val="0"/>
              </a:spcBef>
              <a:spcAft>
                <a:spcPct val="0"/>
              </a:spcAft>
            </a:pPr>
            <a:r>
              <a:rPr lang="en-US" altLang="ja-JP" sz="1400" dirty="0">
                <a:latin typeface="ＭＳ 明朝" panose="02020609040205080304" pitchFamily="17" charset="-128"/>
                <a:ea typeface="ＭＳ 明朝" panose="02020609040205080304" pitchFamily="17" charset="-128"/>
                <a:cs typeface="Times New Roman" pitchFamily="18" charset="0"/>
              </a:rPr>
              <a:t>(2)</a:t>
            </a:r>
            <a:r>
              <a:rPr lang="ja-JP" altLang="en-US" sz="1400" dirty="0">
                <a:latin typeface="ＭＳ 明朝" panose="02020609040205080304" pitchFamily="17" charset="-128"/>
                <a:ea typeface="ＭＳ 明朝" panose="02020609040205080304" pitchFamily="17" charset="-128"/>
                <a:cs typeface="Times New Roman" pitchFamily="18" charset="0"/>
              </a:rPr>
              <a:t>疾病別医療費</a:t>
            </a:r>
            <a:endParaRPr lang="en-US" altLang="ja-JP" sz="1400" dirty="0">
              <a:latin typeface="ＭＳ 明朝" panose="02020609040205080304" pitchFamily="17" charset="-128"/>
              <a:ea typeface="ＭＳ 明朝" panose="02020609040205080304" pitchFamily="17" charset="-128"/>
              <a:cs typeface="Times New Roman" pitchFamily="18" charset="0"/>
            </a:endParaRPr>
          </a:p>
          <a:p>
            <a:pPr lvl="0" algn="just" fontAlgn="base">
              <a:lnSpc>
                <a:spcPct val="125000"/>
              </a:lnSpc>
              <a:spcBef>
                <a:spcPct val="0"/>
              </a:spcBef>
              <a:spcAft>
                <a:spcPct val="0"/>
              </a:spcAft>
            </a:pPr>
            <a:r>
              <a:rPr lang="ja-JP" altLang="en-US" sz="1200">
                <a:latin typeface="ＭＳ 明朝" panose="02020609040205080304" pitchFamily="17" charset="-128"/>
                <a:ea typeface="ＭＳ 明朝" panose="02020609040205080304" pitchFamily="17" charset="-128"/>
                <a:cs typeface="Times New Roman" pitchFamily="18" charset="0"/>
              </a:rPr>
              <a:t>　</a:t>
            </a:r>
            <a:r>
              <a:rPr lang="ja-JP" altLang="en-US" sz="1200">
                <a:latin typeface="ＭＳ 明朝" panose="02020609040205080304" pitchFamily="17" charset="-128"/>
                <a:ea typeface="ＭＳ 明朝" panose="02020609040205080304" pitchFamily="17" charset="-128"/>
              </a:rPr>
              <a:t>令和</a:t>
            </a:r>
            <a:r>
              <a:rPr lang="en-US" altLang="ja-JP" sz="120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年度の</a:t>
            </a:r>
            <a:r>
              <a:rPr lang="ja-JP" altLang="en-US" sz="1200" dirty="0">
                <a:latin typeface="ＭＳ 明朝" panose="02020609040205080304" pitchFamily="17" charset="-128"/>
                <a:ea typeface="ＭＳ 明朝" panose="02020609040205080304" pitchFamily="17" charset="-128"/>
                <a:cs typeface="Times New Roman" pitchFamily="18" charset="0"/>
              </a:rPr>
              <a:t>入院医療費では</a:t>
            </a:r>
            <a:r>
              <a:rPr lang="ja-JP" altLang="en-US" sz="1200">
                <a:latin typeface="ＭＳ 明朝" panose="02020609040205080304" pitchFamily="17" charset="-128"/>
                <a:ea typeface="ＭＳ 明朝" panose="02020609040205080304" pitchFamily="17" charset="-128"/>
                <a:cs typeface="Times New Roman" pitchFamily="18" charset="0"/>
              </a:rPr>
              <a:t>、</a:t>
            </a:r>
            <a:r>
              <a:rPr lang="en-US" altLang="ja-JP" sz="1200">
                <a:latin typeface="ＭＳ 明朝" panose="02020609040205080304" pitchFamily="17" charset="-128"/>
                <a:ea typeface="ＭＳ 明朝" panose="02020609040205080304" pitchFamily="17" charset="-128"/>
                <a:cs typeface="Times New Roman" pitchFamily="18" charset="0"/>
              </a:rPr>
              <a:t>｢</a:t>
            </a:r>
            <a:r>
              <a:rPr lang="zh-TW" altLang="en-US" sz="1200">
                <a:latin typeface="ＭＳ 明朝" panose="02020609040205080304" pitchFamily="17" charset="-128"/>
                <a:ea typeface="ＭＳ 明朝" panose="02020609040205080304" pitchFamily="17" charset="-128"/>
                <a:cs typeface="Times New Roman" pitchFamily="18" charset="0"/>
              </a:rPr>
              <a:t>新生物＜腫瘍＞</a:t>
            </a:r>
            <a:r>
              <a:rPr lang="en-US" altLang="ja-JP" sz="120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が最も</a:t>
            </a:r>
            <a:r>
              <a:rPr lang="ja-JP" altLang="en-US" sz="1200">
                <a:latin typeface="ＭＳ 明朝" panose="02020609040205080304" pitchFamily="17" charset="-128"/>
                <a:ea typeface="ＭＳ 明朝" panose="02020609040205080304" pitchFamily="17" charset="-128"/>
                <a:cs typeface="Times New Roman" pitchFamily="18" charset="0"/>
              </a:rPr>
              <a:t>高く、</a:t>
            </a:r>
            <a:r>
              <a:rPr lang="en-US" altLang="zh-TW" sz="1200">
                <a:latin typeface="ＭＳ 明朝" panose="02020609040205080304" pitchFamily="17" charset="-128"/>
                <a:ea typeface="ＭＳ 明朝" panose="02020609040205080304" pitchFamily="17" charset="-128"/>
                <a:cs typeface="Times New Roman" pitchFamily="18" charset="0"/>
              </a:rPr>
              <a:t>20.7%</a:t>
            </a:r>
            <a:r>
              <a:rPr lang="ja-JP" altLang="en-US" sz="1200">
                <a:latin typeface="ＭＳ 明朝" panose="02020609040205080304" pitchFamily="17" charset="-128"/>
                <a:ea typeface="ＭＳ 明朝" panose="02020609040205080304" pitchFamily="17" charset="-128"/>
                <a:cs typeface="Times New Roman" pitchFamily="18" charset="0"/>
              </a:rPr>
              <a:t>を</a:t>
            </a:r>
            <a:r>
              <a:rPr lang="ja-JP" altLang="en-US" sz="1200" dirty="0">
                <a:latin typeface="ＭＳ 明朝" panose="02020609040205080304" pitchFamily="17" charset="-128"/>
                <a:ea typeface="ＭＳ 明朝" panose="02020609040205080304" pitchFamily="17" charset="-128"/>
                <a:cs typeface="Times New Roman" pitchFamily="18" charset="0"/>
              </a:rPr>
              <a:t>占めています。</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sp>
        <p:nvSpPr>
          <p:cNvPr id="6" name="テキスト ボックス 5">
            <a:extLst>
              <a:ext uri="{FF2B5EF4-FFF2-40B4-BE49-F238E27FC236}">
                <a16:creationId xmlns:a16="http://schemas.microsoft.com/office/drawing/2014/main" id="{726E24FF-428B-FECB-B680-B3F0745CA25E}"/>
              </a:ext>
            </a:extLst>
          </p:cNvPr>
          <p:cNvSpPr txBox="1">
            <a:spLocks noChangeAspect="1"/>
          </p:cNvSpPr>
          <p:nvPr/>
        </p:nvSpPr>
        <p:spPr>
          <a:xfrm>
            <a:off x="1979258" y="1073597"/>
            <a:ext cx="2970413" cy="461665"/>
          </a:xfrm>
          <a:prstGeom prst="rect">
            <a:avLst/>
          </a:prstGeom>
          <a:noFill/>
          <a:ln>
            <a:noFill/>
          </a:ln>
        </p:spPr>
        <p:txBody>
          <a:bodyPr wrap="square" lIns="0" rtlCol="0">
            <a:spAutoFit/>
          </a:bodyPr>
          <a:lstStyle/>
          <a:p>
            <a:r>
              <a:rPr kumimoji="1" lang="zh-TW" altLang="en-US" sz="1200" dirty="0">
                <a:latin typeface="ＭＳ 明朝" panose="02020609040205080304" pitchFamily="17" charset="-128"/>
                <a:ea typeface="ＭＳ 明朝" panose="02020609040205080304" pitchFamily="17" charset="-128"/>
              </a:rPr>
              <a:t>大</a:t>
            </a:r>
            <a:r>
              <a:rPr kumimoji="1" lang="ja-JP" altLang="en-US" sz="1200" dirty="0">
                <a:latin typeface="ＭＳ 明朝" panose="02020609040205080304" pitchFamily="17" charset="-128"/>
                <a:ea typeface="ＭＳ 明朝" panose="02020609040205080304" pitchFamily="17" charset="-128"/>
              </a:rPr>
              <a:t>･中･細小</a:t>
            </a:r>
            <a:r>
              <a:rPr kumimoji="1" lang="zh-TW" altLang="en-US" sz="1200" dirty="0">
                <a:latin typeface="ＭＳ 明朝" panose="02020609040205080304" pitchFamily="17" charset="-128"/>
                <a:ea typeface="ＭＳ 明朝" panose="02020609040205080304" pitchFamily="17" charset="-128"/>
              </a:rPr>
              <a:t>分類別</a:t>
            </a:r>
            <a:r>
              <a:rPr kumimoji="1" lang="ja-JP" altLang="en-US" sz="1200" dirty="0">
                <a:latin typeface="ＭＳ 明朝" panose="02020609040205080304" pitchFamily="17" charset="-128"/>
                <a:ea typeface="ＭＳ 明朝" panose="02020609040205080304" pitchFamily="17" charset="-128"/>
              </a:rPr>
              <a:t>分析</a:t>
            </a:r>
            <a:endParaRPr kumimoji="1" lang="en-US" altLang="ja-JP" sz="1200" dirty="0">
              <a:latin typeface="ＭＳ 明朝" panose="02020609040205080304" pitchFamily="17" charset="-128"/>
              <a:ea typeface="ＭＳ 明朝" panose="02020609040205080304" pitchFamily="17" charset="-128"/>
            </a:endParaRPr>
          </a:p>
          <a:p>
            <a:r>
              <a:rPr kumimoji="1" lang="en-US" altLang="zh-TW" sz="1200" dirty="0">
                <a:latin typeface="ＭＳ 明朝" panose="02020609040205080304" pitchFamily="17" charset="-128"/>
                <a:ea typeface="ＭＳ 明朝" panose="02020609040205080304" pitchFamily="17" charset="-128"/>
              </a:rPr>
              <a:t>(</a:t>
            </a:r>
            <a:r>
              <a:rPr kumimoji="1" lang="zh-TW" altLang="en-US" sz="1200">
                <a:latin typeface="ＭＳ 明朝" panose="02020609040205080304" pitchFamily="17" charset="-128"/>
                <a:ea typeface="ＭＳ 明朝" panose="02020609040205080304" pitchFamily="17" charset="-128"/>
              </a:rPr>
              <a:t>入院</a:t>
            </a:r>
            <a:r>
              <a:rPr kumimoji="1" lang="en-US" altLang="zh-TW" sz="1200">
                <a:latin typeface="ＭＳ 明朝" panose="02020609040205080304" pitchFamily="17" charset="-128"/>
                <a:ea typeface="ＭＳ 明朝" panose="02020609040205080304" pitchFamily="17" charset="-128"/>
              </a:rPr>
              <a:t>)</a:t>
            </a:r>
            <a:r>
              <a:rPr kumimoji="1" lang="en-US" altLang="ja-JP" sz="1200">
                <a:latin typeface="ＭＳ 明朝" panose="02020609040205080304" pitchFamily="17" charset="-128"/>
                <a:ea typeface="ＭＳ 明朝" panose="02020609040205080304" pitchFamily="17" charset="-128"/>
              </a:rPr>
              <a:t>(</a:t>
            </a:r>
            <a:r>
              <a:rPr kumimoji="1" lang="ja-JP" altLang="en-US" sz="1200">
                <a:latin typeface="ＭＳ 明朝" panose="02020609040205080304" pitchFamily="17" charset="-128"/>
                <a:ea typeface="ＭＳ 明朝" panose="02020609040205080304" pitchFamily="17" charset="-128"/>
              </a:rPr>
              <a:t>令和</a:t>
            </a:r>
            <a:r>
              <a:rPr kumimoji="1" lang="en-US" altLang="ja-JP" sz="1200">
                <a:latin typeface="ＭＳ 明朝" panose="02020609040205080304" pitchFamily="17" charset="-128"/>
                <a:ea typeface="ＭＳ 明朝" panose="02020609040205080304" pitchFamily="17" charset="-128"/>
              </a:rPr>
              <a:t>4</a:t>
            </a:r>
            <a:r>
              <a:rPr kumimoji="1" lang="ja-JP" altLang="en-US" sz="1200">
                <a:latin typeface="ＭＳ 明朝" panose="02020609040205080304" pitchFamily="17" charset="-128"/>
                <a:ea typeface="ＭＳ 明朝" panose="02020609040205080304" pitchFamily="17" charset="-128"/>
              </a:rPr>
              <a:t>年度</a:t>
            </a:r>
            <a:r>
              <a:rPr lang="en-US" altLang="ja-JP" sz="1200">
                <a:latin typeface="ＭＳ 明朝" panose="02020609040205080304" pitchFamily="17" charset="-128"/>
                <a:ea typeface="ＭＳ 明朝" panose="02020609040205080304" pitchFamily="17" charset="-128"/>
              </a:rPr>
              <a:t>)</a:t>
            </a:r>
            <a:endParaRPr kumimoji="1" lang="ja-JP" altLang="en-US" sz="1200" dirty="0">
              <a:latin typeface="ＭＳ 明朝" panose="02020609040205080304" pitchFamily="17" charset="-128"/>
              <a:ea typeface="ＭＳ 明朝" panose="02020609040205080304" pitchFamily="17" charset="-128"/>
            </a:endParaRPr>
          </a:p>
        </p:txBody>
      </p:sp>
      <p:sp>
        <p:nvSpPr>
          <p:cNvPr id="7" name="テキスト ボックス 6">
            <a:extLst>
              <a:ext uri="{FF2B5EF4-FFF2-40B4-BE49-F238E27FC236}">
                <a16:creationId xmlns:a16="http://schemas.microsoft.com/office/drawing/2014/main" id="{B3AEEBE7-1329-A7A6-27B9-F23A7CD4D66D}"/>
              </a:ext>
            </a:extLst>
          </p:cNvPr>
          <p:cNvSpPr txBox="1">
            <a:spLocks noChangeAspect="1"/>
          </p:cNvSpPr>
          <p:nvPr/>
        </p:nvSpPr>
        <p:spPr>
          <a:xfrm>
            <a:off x="167760" y="4620328"/>
            <a:ext cx="1802331" cy="338554"/>
          </a:xfrm>
          <a:prstGeom prst="rect">
            <a:avLst/>
          </a:prstGeom>
          <a:noFill/>
          <a:ln>
            <a:noFill/>
          </a:ln>
        </p:spPr>
        <p:txBody>
          <a:bodyPr wrap="square" lIns="0" rIns="90000" rtlCol="0">
            <a:spAutoFit/>
          </a:bodyPr>
          <a:lstStyle/>
          <a:p>
            <a:pPr lvl="0" fontAlgn="base">
              <a:spcBef>
                <a:spcPct val="0"/>
              </a:spcBef>
              <a:spcAft>
                <a:spcPct val="0"/>
              </a:spcAft>
            </a:pPr>
            <a:r>
              <a:rPr lang="en-US" altLang="ja-JP" sz="800" dirty="0">
                <a:latin typeface="ＭＳ 明朝"/>
                <a:ea typeface="ＭＳ 明朝"/>
                <a:cs typeface="Times New Roman" pitchFamily="18" charset="0"/>
              </a:rPr>
              <a:t>※</a:t>
            </a:r>
            <a:r>
              <a:rPr lang="ja-JP" altLang="en-US" sz="800" dirty="0">
                <a:latin typeface="ＭＳ 明朝"/>
                <a:ea typeface="ＭＳ 明朝"/>
                <a:cs typeface="Times New Roman" pitchFamily="18" charset="0"/>
              </a:rPr>
              <a:t>その他</a:t>
            </a:r>
            <a:r>
              <a:rPr lang="en-US" altLang="ja-JP" sz="800" dirty="0">
                <a:latin typeface="ＭＳ 明朝"/>
                <a:ea typeface="ＭＳ 明朝"/>
                <a:cs typeface="Times New Roman" pitchFamily="18" charset="0"/>
              </a:rPr>
              <a:t>…</a:t>
            </a:r>
            <a:r>
              <a:rPr lang="ja-JP" altLang="en-US" sz="800" dirty="0">
                <a:latin typeface="ＭＳ 明朝"/>
                <a:ea typeface="ＭＳ 明朝"/>
                <a:cs typeface="Times New Roman" pitchFamily="18" charset="0"/>
              </a:rPr>
              <a:t>入院医療費に占める割合が</a:t>
            </a:r>
            <a:r>
              <a:rPr lang="en-US" altLang="ja-JP" sz="800" dirty="0">
                <a:latin typeface="ＭＳ 明朝"/>
                <a:ea typeface="ＭＳ 明朝"/>
                <a:cs typeface="Times New Roman" pitchFamily="18" charset="0"/>
              </a:rPr>
              <a:t>5%</a:t>
            </a:r>
            <a:r>
              <a:rPr lang="ja-JP" altLang="en-US" sz="800" dirty="0">
                <a:latin typeface="ＭＳ 明朝"/>
                <a:ea typeface="ＭＳ 明朝"/>
                <a:cs typeface="Times New Roman" pitchFamily="18" charset="0"/>
              </a:rPr>
              <a:t>未満の疾病を集約。</a:t>
            </a:r>
            <a:endParaRPr lang="en-US" altLang="ja-JP" sz="800" dirty="0">
              <a:latin typeface="ＭＳ 明朝"/>
              <a:ea typeface="ＭＳ 明朝"/>
              <a:cs typeface="Times New Roman" pitchFamily="18" charset="0"/>
            </a:endParaRPr>
          </a:p>
        </p:txBody>
      </p:sp>
      <p:sp>
        <p:nvSpPr>
          <p:cNvPr id="3" name="テキスト ボックス 2">
            <a:extLst>
              <a:ext uri="{FF2B5EF4-FFF2-40B4-BE49-F238E27FC236}">
                <a16:creationId xmlns:a16="http://schemas.microsoft.com/office/drawing/2014/main" id="{E4AA4ACB-AAF9-0DB3-58AE-F2FE9B0062E6}"/>
              </a:ext>
            </a:extLst>
          </p:cNvPr>
          <p:cNvSpPr txBox="1">
            <a:spLocks noChangeAspect="1"/>
          </p:cNvSpPr>
          <p:nvPr/>
        </p:nvSpPr>
        <p:spPr>
          <a:xfrm>
            <a:off x="165099" y="6030519"/>
            <a:ext cx="5143163" cy="338554"/>
          </a:xfrm>
          <a:prstGeom prst="rect">
            <a:avLst/>
          </a:prstGeom>
          <a:noFill/>
          <a:ln>
            <a:noFill/>
          </a:ln>
        </p:spPr>
        <p:txBody>
          <a:bodyPr wrap="square" lIns="0" rIns="90000" rtlCol="0">
            <a:spAutoFit/>
          </a:bodyPr>
          <a:lstStyle/>
          <a:p>
            <a:pPr lvl="0" fontAlgn="base">
              <a:spcBef>
                <a:spcPct val="0"/>
              </a:spcBef>
              <a:spcAft>
                <a:spcPct val="0"/>
              </a:spcAft>
            </a:pPr>
            <a:r>
              <a:rPr lang="ja-JP" altLang="en-US" sz="800" dirty="0">
                <a:latin typeface="ＭＳ 明朝"/>
                <a:ea typeface="ＭＳ 明朝"/>
                <a:cs typeface="Times New Roman" pitchFamily="18" charset="0"/>
              </a:rPr>
              <a:t>出典</a:t>
            </a:r>
            <a:r>
              <a:rPr lang="en-US" altLang="ja-JP" sz="800" dirty="0">
                <a:latin typeface="ＭＳ 明朝"/>
                <a:ea typeface="ＭＳ 明朝"/>
                <a:cs typeface="Times New Roman" pitchFamily="18" charset="0"/>
              </a:rPr>
              <a:t>:</a:t>
            </a:r>
            <a:r>
              <a:rPr lang="ja-JP" altLang="en-US" sz="800" dirty="0">
                <a:latin typeface="ＭＳ 明朝"/>
                <a:ea typeface="ＭＳ 明朝"/>
                <a:cs typeface="Times New Roman" pitchFamily="18" charset="0"/>
              </a:rPr>
              <a:t>国保データベース</a:t>
            </a:r>
            <a:r>
              <a:rPr lang="en-US" altLang="ja-JP" sz="800" dirty="0">
                <a:latin typeface="ＭＳ 明朝"/>
                <a:ea typeface="ＭＳ 明朝"/>
                <a:cs typeface="Times New Roman" pitchFamily="18" charset="0"/>
              </a:rPr>
              <a:t>(KDB)</a:t>
            </a:r>
            <a:r>
              <a:rPr lang="ja-JP" altLang="en-US" sz="800" dirty="0">
                <a:latin typeface="ＭＳ 明朝"/>
                <a:ea typeface="ＭＳ 明朝"/>
                <a:cs typeface="Times New Roman" pitchFamily="18" charset="0"/>
              </a:rPr>
              <a:t>システム</a:t>
            </a:r>
            <a:r>
              <a:rPr lang="en-US" altLang="ja-JP" sz="800" dirty="0">
                <a:latin typeface="ＭＳ 明朝"/>
                <a:ea typeface="ＭＳ 明朝"/>
                <a:cs typeface="Times New Roman" pitchFamily="18" charset="0"/>
              </a:rPr>
              <a:t>｢</a:t>
            </a:r>
            <a:r>
              <a:rPr lang="zh-TW" altLang="en-US" sz="800" dirty="0">
                <a:latin typeface="ＭＳ 明朝"/>
                <a:ea typeface="ＭＳ 明朝"/>
                <a:cs typeface="Times New Roman" pitchFamily="18" charset="0"/>
              </a:rPr>
              <a:t>医療費分析</a:t>
            </a:r>
            <a:r>
              <a:rPr lang="en-US" altLang="zh-TW" sz="800" dirty="0">
                <a:latin typeface="ＭＳ 明朝"/>
                <a:ea typeface="ＭＳ 明朝"/>
                <a:cs typeface="Times New Roman" pitchFamily="18" charset="0"/>
              </a:rPr>
              <a:t>(2)</a:t>
            </a:r>
            <a:r>
              <a:rPr lang="zh-TW" altLang="en-US" sz="800" dirty="0">
                <a:latin typeface="ＭＳ 明朝"/>
                <a:ea typeface="ＭＳ 明朝"/>
                <a:cs typeface="Times New Roman" pitchFamily="18" charset="0"/>
              </a:rPr>
              <a:t>大、中、細小分類</a:t>
            </a:r>
            <a:r>
              <a:rPr lang="en-US" altLang="ja-JP" sz="800" dirty="0">
                <a:latin typeface="ＭＳ 明朝"/>
                <a:ea typeface="ＭＳ 明朝"/>
                <a:cs typeface="Times New Roman" pitchFamily="18" charset="0"/>
              </a:rPr>
              <a:t>｣</a:t>
            </a:r>
          </a:p>
          <a:p>
            <a:pPr fontAlgn="base">
              <a:spcBef>
                <a:spcPct val="0"/>
              </a:spcBef>
              <a:spcAft>
                <a:spcPct val="0"/>
              </a:spcAft>
            </a:pPr>
            <a:r>
              <a:rPr lang="en-US" altLang="ja-JP" sz="800" dirty="0">
                <a:latin typeface="ＭＳ 明朝"/>
                <a:ea typeface="ＭＳ 明朝"/>
                <a:cs typeface="Times New Roman" pitchFamily="18" charset="0"/>
              </a:rPr>
              <a:t>※</a:t>
            </a:r>
            <a:r>
              <a:rPr lang="ja-JP" altLang="en-US" sz="800" dirty="0">
                <a:latin typeface="ＭＳ 明朝"/>
                <a:ea typeface="ＭＳ 明朝"/>
                <a:cs typeface="Times New Roman" pitchFamily="18" charset="0"/>
              </a:rPr>
              <a:t>疾病中分類に紐づく細小分類が存在しない場合、空白としている。</a:t>
            </a:r>
            <a:endParaRPr lang="en-US" altLang="ja-JP" sz="800" dirty="0">
              <a:latin typeface="ＭＳ 明朝"/>
              <a:ea typeface="ＭＳ 明朝"/>
              <a:cs typeface="Times New Roman" pitchFamily="18" charset="0"/>
            </a:endParaRPr>
          </a:p>
        </p:txBody>
      </p:sp>
      <p:pic>
        <p:nvPicPr>
          <p:cNvPr id="4" name="table79">
            <a:extLst>
              <a:ext uri="{FF2B5EF4-FFF2-40B4-BE49-F238E27FC236}">
                <a16:creationId xmlns:a16="http://schemas.microsoft.com/office/drawing/2014/main" id="{30E2C5D2-C2D6-435C-A1D6-962865E8C025}"/>
              </a:ext>
            </a:extLst>
          </p:cNvPr>
          <p:cNvPicPr>
            <a:picLocks/>
          </p:cNvPicPr>
          <p:nvPr/>
        </p:nvPicPr>
        <p:blipFill>
          <a:blip r:embed="rId3"/>
          <a:stretch>
            <a:fillRect/>
          </a:stretch>
        </p:blipFill>
        <p:spPr>
          <a:xfrm>
            <a:off x="165100" y="1536700"/>
            <a:ext cx="1804670" cy="3102610"/>
          </a:xfrm>
          <a:prstGeom prst="rect">
            <a:avLst/>
          </a:prstGeom>
        </p:spPr>
      </p:pic>
      <p:pic>
        <p:nvPicPr>
          <p:cNvPr id="5" name="table80">
            <a:extLst>
              <a:ext uri="{FF2B5EF4-FFF2-40B4-BE49-F238E27FC236}">
                <a16:creationId xmlns:a16="http://schemas.microsoft.com/office/drawing/2014/main" id="{D71EF66E-3476-4B3E-A4A1-F40CAE0418EB}"/>
              </a:ext>
            </a:extLst>
          </p:cNvPr>
          <p:cNvPicPr>
            <a:picLocks noChangeAspect="1"/>
          </p:cNvPicPr>
          <p:nvPr/>
        </p:nvPicPr>
        <p:blipFill>
          <a:blip r:embed="rId4"/>
          <a:stretch>
            <a:fillRect/>
          </a:stretch>
        </p:blipFill>
        <p:spPr>
          <a:xfrm>
            <a:off x="1979930" y="1536700"/>
            <a:ext cx="4343400" cy="4498112"/>
          </a:xfrm>
          <a:prstGeom prst="rect">
            <a:avLst/>
          </a:prstGeom>
        </p:spPr>
      </p:pic>
    </p:spTree>
    <p:extLst>
      <p:ext uri="{BB962C8B-B14F-4D97-AF65-F5344CB8AC3E}">
        <p14:creationId xmlns:p14="http://schemas.microsoft.com/office/powerpoint/2010/main" val="36733867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mtClean="0">
                <a:latin typeface="ＭＳ 明朝" panose="02020609040205080304" pitchFamily="17" charset="-128"/>
                <a:ea typeface="ＭＳ 明朝" panose="02020609040205080304" pitchFamily="17" charset="-128"/>
              </a:rPr>
              <a:pPr/>
              <a:t>52</a:t>
            </a:fld>
            <a:endParaRPr kumimoji="1" lang="ja-JP" altLang="en-US" dirty="0">
              <a:latin typeface="ＭＳ 明朝" panose="02020609040205080304" pitchFamily="17" charset="-128"/>
              <a:ea typeface="ＭＳ 明朝" panose="02020609040205080304" pitchFamily="17" charset="-128"/>
            </a:endParaRPr>
          </a:p>
        </p:txBody>
      </p:sp>
      <p:sp>
        <p:nvSpPr>
          <p:cNvPr id="17" name="テキスト ボックス 16">
            <a:extLst>
              <a:ext uri="{FF2B5EF4-FFF2-40B4-BE49-F238E27FC236}">
                <a16:creationId xmlns:a16="http://schemas.microsoft.com/office/drawing/2014/main" id="{35C0504F-9F5B-3507-EA02-B78FFCC4A7C6}"/>
              </a:ext>
            </a:extLst>
          </p:cNvPr>
          <p:cNvSpPr txBox="1">
            <a:spLocks noChangeAspect="1"/>
          </p:cNvSpPr>
          <p:nvPr/>
        </p:nvSpPr>
        <p:spPr>
          <a:xfrm>
            <a:off x="165100" y="1073597"/>
            <a:ext cx="1994867" cy="461665"/>
          </a:xfrm>
          <a:prstGeom prst="rect">
            <a:avLst/>
          </a:prstGeom>
          <a:noFill/>
          <a:ln>
            <a:noFill/>
          </a:ln>
        </p:spPr>
        <p:txBody>
          <a:bodyPr wrap="square" lIns="0" rtlCol="0">
            <a:spAutoFit/>
          </a:bodyPr>
          <a:lstStyle/>
          <a:p>
            <a:r>
              <a:rPr kumimoji="1" lang="zh-TW" altLang="en-US" sz="1200" dirty="0">
                <a:latin typeface="ＭＳ 明朝" panose="02020609040205080304" pitchFamily="17" charset="-128"/>
                <a:ea typeface="ＭＳ 明朝" panose="02020609040205080304" pitchFamily="17" charset="-128"/>
              </a:rPr>
              <a:t>大分類別医療費構成比</a:t>
            </a:r>
            <a:endParaRPr kumimoji="1" lang="en-US" altLang="zh-TW" sz="1200" dirty="0">
              <a:latin typeface="ＭＳ 明朝" panose="02020609040205080304" pitchFamily="17" charset="-128"/>
              <a:ea typeface="ＭＳ 明朝" panose="02020609040205080304" pitchFamily="17" charset="-128"/>
            </a:endParaRPr>
          </a:p>
          <a:p>
            <a:r>
              <a:rPr kumimoji="1" lang="en-US" altLang="zh-TW" sz="1200" dirty="0">
                <a:latin typeface="ＭＳ 明朝" panose="02020609040205080304" pitchFamily="17" charset="-128"/>
                <a:ea typeface="ＭＳ 明朝" panose="02020609040205080304" pitchFamily="17" charset="-128"/>
              </a:rPr>
              <a:t>(</a:t>
            </a:r>
            <a:r>
              <a:rPr kumimoji="1" lang="ja-JP" altLang="en-US" sz="1200">
                <a:latin typeface="ＭＳ 明朝" panose="02020609040205080304" pitchFamily="17" charset="-128"/>
                <a:ea typeface="ＭＳ 明朝" panose="02020609040205080304" pitchFamily="17" charset="-128"/>
              </a:rPr>
              <a:t>外来</a:t>
            </a:r>
            <a:r>
              <a:rPr lang="en-US" altLang="ja-JP" sz="1200">
                <a:latin typeface="ＭＳ 明朝" panose="02020609040205080304" pitchFamily="17" charset="-128"/>
                <a:ea typeface="ＭＳ 明朝" panose="02020609040205080304" pitchFamily="17" charset="-128"/>
              </a:rPr>
              <a:t>)(</a:t>
            </a:r>
            <a:r>
              <a:rPr lang="ja-JP" altLang="en-US" sz="1200">
                <a:latin typeface="ＭＳ 明朝" panose="02020609040205080304" pitchFamily="17" charset="-128"/>
                <a:ea typeface="ＭＳ 明朝" panose="02020609040205080304" pitchFamily="17" charset="-128"/>
              </a:rPr>
              <a:t>令和</a:t>
            </a:r>
            <a:r>
              <a:rPr lang="en-US" altLang="ja-JP" sz="120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年度</a:t>
            </a:r>
            <a:r>
              <a:rPr lang="en-US" altLang="ja-JP" sz="1200">
                <a:latin typeface="ＭＳ 明朝" panose="02020609040205080304" pitchFamily="17" charset="-128"/>
                <a:ea typeface="ＭＳ 明朝" panose="02020609040205080304" pitchFamily="17" charset="-128"/>
              </a:rPr>
              <a:t>)</a:t>
            </a:r>
            <a:endParaRPr kumimoji="1" lang="ja-JP" altLang="en-US" sz="1200" dirty="0">
              <a:latin typeface="ＭＳ 明朝" panose="02020609040205080304" pitchFamily="17" charset="-128"/>
              <a:ea typeface="ＭＳ 明朝" panose="02020609040205080304" pitchFamily="17" charset="-128"/>
            </a:endParaRPr>
          </a:p>
        </p:txBody>
      </p:sp>
      <p:sp>
        <p:nvSpPr>
          <p:cNvPr id="18" name="テキスト ボックス 17">
            <a:extLst>
              <a:ext uri="{FF2B5EF4-FFF2-40B4-BE49-F238E27FC236}">
                <a16:creationId xmlns:a16="http://schemas.microsoft.com/office/drawing/2014/main" id="{6F755E60-2096-A0F3-0BD2-AB03B464ECD1}"/>
              </a:ext>
            </a:extLst>
          </p:cNvPr>
          <p:cNvSpPr txBox="1">
            <a:spLocks noChangeAspect="1"/>
          </p:cNvSpPr>
          <p:nvPr/>
        </p:nvSpPr>
        <p:spPr>
          <a:xfrm>
            <a:off x="1979257" y="1073597"/>
            <a:ext cx="2132921" cy="461665"/>
          </a:xfrm>
          <a:prstGeom prst="rect">
            <a:avLst/>
          </a:prstGeom>
          <a:noFill/>
          <a:ln>
            <a:noFill/>
          </a:ln>
        </p:spPr>
        <p:txBody>
          <a:bodyPr wrap="square" lIns="0" rtlCol="0">
            <a:spAutoFit/>
          </a:bodyPr>
          <a:lstStyle/>
          <a:p>
            <a:r>
              <a:rPr kumimoji="1" lang="zh-TW" altLang="en-US" sz="1200" dirty="0">
                <a:latin typeface="ＭＳ 明朝" panose="02020609040205080304" pitchFamily="17" charset="-128"/>
                <a:ea typeface="ＭＳ 明朝" panose="02020609040205080304" pitchFamily="17" charset="-128"/>
              </a:rPr>
              <a:t>大</a:t>
            </a:r>
            <a:r>
              <a:rPr kumimoji="1" lang="ja-JP" altLang="en-US" sz="1200" dirty="0">
                <a:latin typeface="ＭＳ 明朝" panose="02020609040205080304" pitchFamily="17" charset="-128"/>
                <a:ea typeface="ＭＳ 明朝" panose="02020609040205080304" pitchFamily="17" charset="-128"/>
              </a:rPr>
              <a:t>･中･細小</a:t>
            </a:r>
            <a:r>
              <a:rPr kumimoji="1" lang="zh-TW" altLang="en-US" sz="1200" dirty="0">
                <a:latin typeface="ＭＳ 明朝" panose="02020609040205080304" pitchFamily="17" charset="-128"/>
                <a:ea typeface="ＭＳ 明朝" panose="02020609040205080304" pitchFamily="17" charset="-128"/>
              </a:rPr>
              <a:t>分類別</a:t>
            </a:r>
            <a:r>
              <a:rPr kumimoji="1" lang="ja-JP" altLang="en-US" sz="1200" dirty="0">
                <a:latin typeface="ＭＳ 明朝" panose="02020609040205080304" pitchFamily="17" charset="-128"/>
                <a:ea typeface="ＭＳ 明朝" panose="02020609040205080304" pitchFamily="17" charset="-128"/>
              </a:rPr>
              <a:t>分析</a:t>
            </a:r>
            <a:endParaRPr kumimoji="1" lang="en-US" altLang="ja-JP" sz="1200" dirty="0">
              <a:latin typeface="ＭＳ 明朝" panose="02020609040205080304" pitchFamily="17" charset="-128"/>
              <a:ea typeface="ＭＳ 明朝" panose="02020609040205080304" pitchFamily="17" charset="-128"/>
            </a:endParaRPr>
          </a:p>
          <a:p>
            <a:r>
              <a:rPr kumimoji="1" lang="en-US" altLang="zh-TW" sz="1200" dirty="0">
                <a:latin typeface="ＭＳ 明朝" panose="02020609040205080304" pitchFamily="17" charset="-128"/>
                <a:ea typeface="ＭＳ 明朝" panose="02020609040205080304" pitchFamily="17" charset="-128"/>
              </a:rPr>
              <a:t>(</a:t>
            </a:r>
            <a:r>
              <a:rPr kumimoji="1" lang="ja-JP" altLang="en-US" sz="1200">
                <a:latin typeface="ＭＳ 明朝" panose="02020609040205080304" pitchFamily="17" charset="-128"/>
                <a:ea typeface="ＭＳ 明朝" panose="02020609040205080304" pitchFamily="17" charset="-128"/>
              </a:rPr>
              <a:t>外来</a:t>
            </a:r>
            <a:r>
              <a:rPr lang="en-US" altLang="ja-JP" sz="1200">
                <a:latin typeface="ＭＳ 明朝" panose="02020609040205080304" pitchFamily="17" charset="-128"/>
                <a:ea typeface="ＭＳ 明朝" panose="02020609040205080304" pitchFamily="17" charset="-128"/>
              </a:rPr>
              <a:t>)(</a:t>
            </a:r>
            <a:r>
              <a:rPr lang="ja-JP" altLang="en-US" sz="1200">
                <a:latin typeface="ＭＳ 明朝" panose="02020609040205080304" pitchFamily="17" charset="-128"/>
                <a:ea typeface="ＭＳ 明朝" panose="02020609040205080304" pitchFamily="17" charset="-128"/>
              </a:rPr>
              <a:t>令和</a:t>
            </a:r>
            <a:r>
              <a:rPr lang="en-US" altLang="ja-JP" sz="120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年度</a:t>
            </a:r>
            <a:r>
              <a:rPr lang="en-US" altLang="ja-JP" sz="1200">
                <a:latin typeface="ＭＳ 明朝" panose="02020609040205080304" pitchFamily="17" charset="-128"/>
                <a:ea typeface="ＭＳ 明朝" panose="02020609040205080304" pitchFamily="17" charset="-128"/>
              </a:rPr>
              <a:t>)</a:t>
            </a:r>
            <a:endParaRPr kumimoji="1" lang="ja-JP" altLang="en-US" sz="1200" dirty="0">
              <a:latin typeface="ＭＳ 明朝" panose="02020609040205080304" pitchFamily="17" charset="-128"/>
              <a:ea typeface="ＭＳ 明朝" panose="02020609040205080304" pitchFamily="17" charset="-128"/>
            </a:endParaRPr>
          </a:p>
        </p:txBody>
      </p:sp>
      <p:sp>
        <p:nvSpPr>
          <p:cNvPr id="8" name="テキスト ボックス 7">
            <a:extLst>
              <a:ext uri="{FF2B5EF4-FFF2-40B4-BE49-F238E27FC236}">
                <a16:creationId xmlns:a16="http://schemas.microsoft.com/office/drawing/2014/main" id="{BDC3B911-D42B-39D2-1552-F0494F337FAC}"/>
              </a:ext>
            </a:extLst>
          </p:cNvPr>
          <p:cNvSpPr txBox="1">
            <a:spLocks noChangeAspect="1"/>
          </p:cNvSpPr>
          <p:nvPr/>
        </p:nvSpPr>
        <p:spPr>
          <a:xfrm>
            <a:off x="170433" y="388283"/>
            <a:ext cx="6238800" cy="291426"/>
          </a:xfrm>
          <a:prstGeom prst="rect">
            <a:avLst/>
          </a:prstGeom>
          <a:noFill/>
          <a:ln>
            <a:noFill/>
          </a:ln>
        </p:spPr>
        <p:txBody>
          <a:bodyPr wrap="square" lIns="0" rIns="90000" rtlCol="0">
            <a:spAutoFit/>
          </a:bodyPr>
          <a:lstStyle/>
          <a:p>
            <a:pPr lvl="0" algn="just" fontAlgn="base">
              <a:lnSpc>
                <a:spcPct val="125000"/>
              </a:lnSpc>
              <a:spcBef>
                <a:spcPct val="0"/>
              </a:spcBef>
              <a:spcAft>
                <a:spcPct val="0"/>
              </a:spcAft>
            </a:pPr>
            <a:r>
              <a:rPr lang="ja-JP" altLang="en-US" sz="1200">
                <a:latin typeface="ＭＳ 明朝" panose="02020609040205080304" pitchFamily="17" charset="-128"/>
                <a:ea typeface="ＭＳ 明朝" panose="02020609040205080304" pitchFamily="17" charset="-128"/>
                <a:cs typeface="Times New Roman" pitchFamily="18" charset="0"/>
              </a:rPr>
              <a:t>　</a:t>
            </a:r>
            <a:r>
              <a:rPr lang="ja-JP" altLang="en-US" sz="1200">
                <a:latin typeface="ＭＳ 明朝" panose="02020609040205080304" pitchFamily="17" charset="-128"/>
                <a:ea typeface="ＭＳ 明朝" panose="02020609040205080304" pitchFamily="17" charset="-128"/>
              </a:rPr>
              <a:t>令和</a:t>
            </a:r>
            <a:r>
              <a:rPr lang="en-US" altLang="ja-JP" sz="120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年度の</a:t>
            </a:r>
            <a:r>
              <a:rPr lang="ja-JP" altLang="en-US" sz="1200" dirty="0">
                <a:latin typeface="ＭＳ 明朝" panose="02020609040205080304" pitchFamily="17" charset="-128"/>
                <a:ea typeface="ＭＳ 明朝" panose="02020609040205080304" pitchFamily="17" charset="-128"/>
                <a:cs typeface="Times New Roman" pitchFamily="18" charset="0"/>
              </a:rPr>
              <a:t>外来医療費では</a:t>
            </a:r>
            <a:r>
              <a:rPr lang="ja-JP" altLang="en-US" sz="1200">
                <a:latin typeface="ＭＳ 明朝" panose="02020609040205080304" pitchFamily="17" charset="-128"/>
                <a:ea typeface="ＭＳ 明朝" panose="02020609040205080304" pitchFamily="17" charset="-128"/>
                <a:cs typeface="Times New Roman" pitchFamily="18" charset="0"/>
              </a:rPr>
              <a:t>、</a:t>
            </a:r>
            <a:r>
              <a:rPr lang="en-US" altLang="ja-JP" sz="1200">
                <a:latin typeface="ＭＳ 明朝" panose="02020609040205080304" pitchFamily="17" charset="-128"/>
                <a:ea typeface="ＭＳ 明朝" panose="02020609040205080304" pitchFamily="17" charset="-128"/>
                <a:cs typeface="Times New Roman" pitchFamily="18" charset="0"/>
              </a:rPr>
              <a:t>｢</a:t>
            </a:r>
            <a:r>
              <a:rPr lang="ja-JP" altLang="en-US" sz="1200">
                <a:latin typeface="ＭＳ 明朝" panose="02020609040205080304" pitchFamily="17" charset="-128"/>
                <a:ea typeface="ＭＳ 明朝" panose="02020609040205080304" pitchFamily="17" charset="-128"/>
                <a:cs typeface="Times New Roman" pitchFamily="18" charset="0"/>
              </a:rPr>
              <a:t>循環器系の疾患</a:t>
            </a:r>
            <a:r>
              <a:rPr lang="en-US" altLang="ja-JP" sz="120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が最も</a:t>
            </a:r>
            <a:r>
              <a:rPr lang="ja-JP" altLang="en-US" sz="1200">
                <a:latin typeface="ＭＳ 明朝" panose="02020609040205080304" pitchFamily="17" charset="-128"/>
                <a:ea typeface="ＭＳ 明朝" panose="02020609040205080304" pitchFamily="17" charset="-128"/>
                <a:cs typeface="Times New Roman" pitchFamily="18" charset="0"/>
              </a:rPr>
              <a:t>高く、</a:t>
            </a:r>
            <a:r>
              <a:rPr lang="en-US" altLang="ja-JP" sz="1200">
                <a:latin typeface="ＭＳ 明朝" panose="02020609040205080304" pitchFamily="17" charset="-128"/>
                <a:ea typeface="ＭＳ 明朝" panose="02020609040205080304" pitchFamily="17" charset="-128"/>
                <a:cs typeface="Times New Roman" pitchFamily="18" charset="0"/>
              </a:rPr>
              <a:t>18.6%</a:t>
            </a:r>
            <a:r>
              <a:rPr lang="ja-JP" altLang="en-US" sz="1200">
                <a:latin typeface="ＭＳ 明朝" panose="02020609040205080304" pitchFamily="17" charset="-128"/>
                <a:ea typeface="ＭＳ 明朝" panose="02020609040205080304" pitchFamily="17" charset="-128"/>
                <a:cs typeface="Times New Roman" pitchFamily="18" charset="0"/>
              </a:rPr>
              <a:t>を</a:t>
            </a:r>
            <a:r>
              <a:rPr lang="ja-JP" altLang="en-US" sz="1200" dirty="0">
                <a:latin typeface="ＭＳ 明朝" panose="02020609040205080304" pitchFamily="17" charset="-128"/>
                <a:ea typeface="ＭＳ 明朝" panose="02020609040205080304" pitchFamily="17" charset="-128"/>
                <a:cs typeface="Times New Roman" pitchFamily="18" charset="0"/>
              </a:rPr>
              <a:t>占めています。</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sp>
        <p:nvSpPr>
          <p:cNvPr id="5" name="テキスト ボックス 4">
            <a:extLst>
              <a:ext uri="{FF2B5EF4-FFF2-40B4-BE49-F238E27FC236}">
                <a16:creationId xmlns:a16="http://schemas.microsoft.com/office/drawing/2014/main" id="{00D1C0A9-6A97-108B-FD3D-56D33A1A0FB1}"/>
              </a:ext>
            </a:extLst>
          </p:cNvPr>
          <p:cNvSpPr txBox="1">
            <a:spLocks noChangeAspect="1"/>
          </p:cNvSpPr>
          <p:nvPr/>
        </p:nvSpPr>
        <p:spPr>
          <a:xfrm>
            <a:off x="167760" y="4620328"/>
            <a:ext cx="1802331" cy="338554"/>
          </a:xfrm>
          <a:prstGeom prst="rect">
            <a:avLst/>
          </a:prstGeom>
          <a:noFill/>
          <a:ln>
            <a:noFill/>
          </a:ln>
        </p:spPr>
        <p:txBody>
          <a:bodyPr wrap="square" lIns="0" rIns="90000" rtlCol="0">
            <a:spAutoFit/>
          </a:bodyPr>
          <a:lstStyle/>
          <a:p>
            <a:pPr lvl="0" fontAlgn="base">
              <a:spcBef>
                <a:spcPct val="0"/>
              </a:spcBef>
              <a:spcAft>
                <a:spcPct val="0"/>
              </a:spcAft>
            </a:pPr>
            <a:r>
              <a:rPr lang="en-US" altLang="ja-JP" sz="800" dirty="0">
                <a:latin typeface="ＭＳ 明朝"/>
                <a:ea typeface="ＭＳ 明朝"/>
                <a:cs typeface="Times New Roman" pitchFamily="18" charset="0"/>
              </a:rPr>
              <a:t>※</a:t>
            </a:r>
            <a:r>
              <a:rPr lang="ja-JP" altLang="en-US" sz="800" dirty="0">
                <a:latin typeface="ＭＳ 明朝"/>
                <a:ea typeface="ＭＳ 明朝"/>
                <a:cs typeface="Times New Roman" pitchFamily="18" charset="0"/>
              </a:rPr>
              <a:t>その他</a:t>
            </a:r>
            <a:r>
              <a:rPr lang="en-US" altLang="ja-JP" sz="800" dirty="0">
                <a:latin typeface="ＭＳ 明朝"/>
                <a:ea typeface="ＭＳ 明朝"/>
                <a:cs typeface="Times New Roman" pitchFamily="18" charset="0"/>
              </a:rPr>
              <a:t>…</a:t>
            </a:r>
            <a:r>
              <a:rPr lang="ja-JP" altLang="en-US" sz="800" dirty="0">
                <a:latin typeface="ＭＳ 明朝"/>
                <a:ea typeface="ＭＳ 明朝"/>
                <a:cs typeface="Times New Roman" pitchFamily="18" charset="0"/>
              </a:rPr>
              <a:t>外来医療費に占める割合が</a:t>
            </a:r>
            <a:r>
              <a:rPr lang="en-US" altLang="ja-JP" sz="800" dirty="0">
                <a:latin typeface="ＭＳ 明朝"/>
                <a:ea typeface="ＭＳ 明朝"/>
                <a:cs typeface="Times New Roman" pitchFamily="18" charset="0"/>
              </a:rPr>
              <a:t>5%</a:t>
            </a:r>
            <a:r>
              <a:rPr lang="ja-JP" altLang="en-US" sz="800" dirty="0">
                <a:latin typeface="ＭＳ 明朝"/>
                <a:ea typeface="ＭＳ 明朝"/>
                <a:cs typeface="Times New Roman" pitchFamily="18" charset="0"/>
              </a:rPr>
              <a:t>未満の疾病を集約。</a:t>
            </a:r>
            <a:endParaRPr lang="en-US" altLang="ja-JP" sz="800" dirty="0">
              <a:latin typeface="ＭＳ 明朝"/>
              <a:ea typeface="ＭＳ 明朝"/>
              <a:cs typeface="Times New Roman" pitchFamily="18" charset="0"/>
            </a:endParaRPr>
          </a:p>
        </p:txBody>
      </p:sp>
      <p:sp>
        <p:nvSpPr>
          <p:cNvPr id="3" name="テキスト ボックス 2">
            <a:extLst>
              <a:ext uri="{FF2B5EF4-FFF2-40B4-BE49-F238E27FC236}">
                <a16:creationId xmlns:a16="http://schemas.microsoft.com/office/drawing/2014/main" id="{6390D28D-6144-2FE9-C7D1-5C1CE9F8E288}"/>
              </a:ext>
            </a:extLst>
          </p:cNvPr>
          <p:cNvSpPr txBox="1">
            <a:spLocks noChangeAspect="1"/>
          </p:cNvSpPr>
          <p:nvPr/>
        </p:nvSpPr>
        <p:spPr>
          <a:xfrm>
            <a:off x="165099" y="6030519"/>
            <a:ext cx="5143163" cy="338554"/>
          </a:xfrm>
          <a:prstGeom prst="rect">
            <a:avLst/>
          </a:prstGeom>
          <a:noFill/>
          <a:ln>
            <a:noFill/>
          </a:ln>
        </p:spPr>
        <p:txBody>
          <a:bodyPr wrap="square" lIns="0" rIns="90000" rtlCol="0">
            <a:spAutoFit/>
          </a:bodyPr>
          <a:lstStyle/>
          <a:p>
            <a:pPr lvl="0" fontAlgn="base">
              <a:spcBef>
                <a:spcPct val="0"/>
              </a:spcBef>
              <a:spcAft>
                <a:spcPct val="0"/>
              </a:spcAft>
            </a:pPr>
            <a:r>
              <a:rPr lang="ja-JP" altLang="en-US" sz="800" dirty="0">
                <a:latin typeface="ＭＳ 明朝"/>
                <a:ea typeface="ＭＳ 明朝"/>
                <a:cs typeface="Times New Roman" pitchFamily="18" charset="0"/>
              </a:rPr>
              <a:t>出典</a:t>
            </a:r>
            <a:r>
              <a:rPr lang="en-US" altLang="ja-JP" sz="800" dirty="0">
                <a:latin typeface="ＭＳ 明朝"/>
                <a:ea typeface="ＭＳ 明朝"/>
                <a:cs typeface="Times New Roman" pitchFamily="18" charset="0"/>
              </a:rPr>
              <a:t>:</a:t>
            </a:r>
            <a:r>
              <a:rPr lang="ja-JP" altLang="en-US" sz="800" dirty="0">
                <a:latin typeface="ＭＳ 明朝"/>
                <a:ea typeface="ＭＳ 明朝"/>
                <a:cs typeface="Times New Roman" pitchFamily="18" charset="0"/>
              </a:rPr>
              <a:t>国保データベース</a:t>
            </a:r>
            <a:r>
              <a:rPr lang="en-US" altLang="ja-JP" sz="800" dirty="0">
                <a:latin typeface="ＭＳ 明朝"/>
                <a:ea typeface="ＭＳ 明朝"/>
                <a:cs typeface="Times New Roman" pitchFamily="18" charset="0"/>
              </a:rPr>
              <a:t>(KDB)</a:t>
            </a:r>
            <a:r>
              <a:rPr lang="ja-JP" altLang="en-US" sz="800" dirty="0">
                <a:latin typeface="ＭＳ 明朝"/>
                <a:ea typeface="ＭＳ 明朝"/>
                <a:cs typeface="Times New Roman" pitchFamily="18" charset="0"/>
              </a:rPr>
              <a:t>システム</a:t>
            </a:r>
            <a:r>
              <a:rPr lang="en-US" altLang="ja-JP" sz="800" dirty="0">
                <a:latin typeface="ＭＳ 明朝"/>
                <a:ea typeface="ＭＳ 明朝"/>
                <a:cs typeface="Times New Roman" pitchFamily="18" charset="0"/>
              </a:rPr>
              <a:t>｢</a:t>
            </a:r>
            <a:r>
              <a:rPr lang="zh-TW" altLang="en-US" sz="800" dirty="0">
                <a:latin typeface="ＭＳ 明朝"/>
                <a:ea typeface="ＭＳ 明朝"/>
                <a:cs typeface="Times New Roman" pitchFamily="18" charset="0"/>
              </a:rPr>
              <a:t>医療費分析</a:t>
            </a:r>
            <a:r>
              <a:rPr lang="en-US" altLang="zh-TW" sz="800" dirty="0">
                <a:latin typeface="ＭＳ 明朝"/>
                <a:ea typeface="ＭＳ 明朝"/>
                <a:cs typeface="Times New Roman" pitchFamily="18" charset="0"/>
              </a:rPr>
              <a:t>(2)</a:t>
            </a:r>
            <a:r>
              <a:rPr lang="zh-TW" altLang="en-US" sz="800" dirty="0">
                <a:latin typeface="ＭＳ 明朝"/>
                <a:ea typeface="ＭＳ 明朝"/>
                <a:cs typeface="Times New Roman" pitchFamily="18" charset="0"/>
              </a:rPr>
              <a:t>大、中、細小分類</a:t>
            </a:r>
            <a:r>
              <a:rPr lang="en-US" altLang="ja-JP" sz="800" dirty="0">
                <a:latin typeface="ＭＳ 明朝"/>
                <a:ea typeface="ＭＳ 明朝"/>
                <a:cs typeface="Times New Roman" pitchFamily="18" charset="0"/>
              </a:rPr>
              <a:t>｣</a:t>
            </a:r>
          </a:p>
          <a:p>
            <a:pPr fontAlgn="base">
              <a:spcBef>
                <a:spcPct val="0"/>
              </a:spcBef>
              <a:spcAft>
                <a:spcPct val="0"/>
              </a:spcAft>
            </a:pPr>
            <a:r>
              <a:rPr lang="en-US" altLang="ja-JP" sz="800" dirty="0">
                <a:latin typeface="ＭＳ 明朝"/>
                <a:ea typeface="ＭＳ 明朝"/>
                <a:cs typeface="Times New Roman" pitchFamily="18" charset="0"/>
              </a:rPr>
              <a:t>※</a:t>
            </a:r>
            <a:r>
              <a:rPr lang="ja-JP" altLang="en-US" sz="800" dirty="0">
                <a:latin typeface="ＭＳ 明朝"/>
                <a:ea typeface="ＭＳ 明朝"/>
                <a:cs typeface="Times New Roman" pitchFamily="18" charset="0"/>
              </a:rPr>
              <a:t>疾病中分類に紐づく細小分類が存在しない場合、空白としている。</a:t>
            </a:r>
            <a:endParaRPr lang="en-US" altLang="ja-JP" sz="800" dirty="0">
              <a:latin typeface="ＭＳ 明朝"/>
              <a:ea typeface="ＭＳ 明朝"/>
              <a:cs typeface="Times New Roman" pitchFamily="18" charset="0"/>
            </a:endParaRPr>
          </a:p>
        </p:txBody>
      </p:sp>
      <p:pic>
        <p:nvPicPr>
          <p:cNvPr id="4" name="table81">
            <a:extLst>
              <a:ext uri="{FF2B5EF4-FFF2-40B4-BE49-F238E27FC236}">
                <a16:creationId xmlns:a16="http://schemas.microsoft.com/office/drawing/2014/main" id="{81651635-4F15-4B24-983B-B37D09EBD97F}"/>
              </a:ext>
            </a:extLst>
          </p:cNvPr>
          <p:cNvPicPr>
            <a:picLocks/>
          </p:cNvPicPr>
          <p:nvPr/>
        </p:nvPicPr>
        <p:blipFill>
          <a:blip r:embed="rId3"/>
          <a:stretch>
            <a:fillRect/>
          </a:stretch>
        </p:blipFill>
        <p:spPr>
          <a:xfrm>
            <a:off x="165100" y="1536700"/>
            <a:ext cx="1804670" cy="3102610"/>
          </a:xfrm>
          <a:prstGeom prst="rect">
            <a:avLst/>
          </a:prstGeom>
        </p:spPr>
      </p:pic>
      <p:pic>
        <p:nvPicPr>
          <p:cNvPr id="6" name="table82">
            <a:extLst>
              <a:ext uri="{FF2B5EF4-FFF2-40B4-BE49-F238E27FC236}">
                <a16:creationId xmlns:a16="http://schemas.microsoft.com/office/drawing/2014/main" id="{304E37DE-F11F-4DC8-8A51-CCCB7C8D5526}"/>
              </a:ext>
            </a:extLst>
          </p:cNvPr>
          <p:cNvPicPr>
            <a:picLocks noChangeAspect="1"/>
          </p:cNvPicPr>
          <p:nvPr/>
        </p:nvPicPr>
        <p:blipFill>
          <a:blip r:embed="rId4"/>
          <a:stretch>
            <a:fillRect/>
          </a:stretch>
        </p:blipFill>
        <p:spPr>
          <a:xfrm>
            <a:off x="1979930" y="1536700"/>
            <a:ext cx="4343400" cy="4498112"/>
          </a:xfrm>
          <a:prstGeom prst="rect">
            <a:avLst/>
          </a:prstGeom>
        </p:spPr>
      </p:pic>
    </p:spTree>
    <p:extLst>
      <p:ext uri="{BB962C8B-B14F-4D97-AF65-F5344CB8AC3E}">
        <p14:creationId xmlns:p14="http://schemas.microsoft.com/office/powerpoint/2010/main" val="16502472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6DF29F4-313F-F742-C7B8-B1656485E3E7}"/>
              </a:ext>
            </a:extLst>
          </p:cNvPr>
          <p:cNvSpPr>
            <a:spLocks noGrp="1"/>
          </p:cNvSpPr>
          <p:nvPr>
            <p:ph type="sldNum" sz="quarter" idx="4"/>
          </p:nvPr>
        </p:nvSpPr>
        <p:spPr/>
        <p:txBody>
          <a:bodyPr/>
          <a:lstStyle/>
          <a:p>
            <a:fld id="{420EA04B-0610-44E1-BBA9-CB539F9A7CEB}" type="slidenum">
              <a:rPr lang="ja-JP" altLang="en-US" smtClean="0"/>
              <a:pPr/>
              <a:t>53</a:t>
            </a:fld>
            <a:endParaRPr lang="ja-JP" altLang="en-US" dirty="0"/>
          </a:p>
        </p:txBody>
      </p:sp>
      <p:sp>
        <p:nvSpPr>
          <p:cNvPr id="10" name="テキスト ボックス 9">
            <a:extLst>
              <a:ext uri="{FF2B5EF4-FFF2-40B4-BE49-F238E27FC236}">
                <a16:creationId xmlns:a16="http://schemas.microsoft.com/office/drawing/2014/main" id="{F564288F-C2DC-DDC2-7B14-78A1C8FE2420}"/>
              </a:ext>
            </a:extLst>
          </p:cNvPr>
          <p:cNvSpPr txBox="1">
            <a:spLocks noChangeAspect="1"/>
          </p:cNvSpPr>
          <p:nvPr/>
        </p:nvSpPr>
        <p:spPr>
          <a:xfrm>
            <a:off x="165100" y="1135909"/>
            <a:ext cx="5955307" cy="276999"/>
          </a:xfrm>
          <a:prstGeom prst="rect">
            <a:avLst/>
          </a:prstGeom>
          <a:noFill/>
          <a:ln>
            <a:noFill/>
          </a:ln>
        </p:spPr>
        <p:txBody>
          <a:bodyPr wrap="square" lIns="0" rtlCol="0">
            <a:spAutoFit/>
          </a:bodyPr>
          <a:lstStyle/>
          <a:p>
            <a:r>
              <a:rPr lang="ja-JP" altLang="en-US" sz="1200" dirty="0">
                <a:latin typeface="ＭＳ 明朝" panose="02020609040205080304" pitchFamily="17" charset="-128"/>
                <a:ea typeface="ＭＳ 明朝" panose="02020609040205080304" pitchFamily="17" charset="-128"/>
              </a:rPr>
              <a:t>細小分類による医療費上位</a:t>
            </a:r>
            <a:r>
              <a:rPr lang="en-US" altLang="ja-JP" sz="1200" dirty="0">
                <a:latin typeface="ＭＳ 明朝" panose="02020609040205080304" pitchFamily="17" charset="-128"/>
                <a:ea typeface="ＭＳ 明朝" panose="02020609040205080304" pitchFamily="17" charset="-128"/>
              </a:rPr>
              <a:t>10</a:t>
            </a:r>
            <a:r>
              <a:rPr lang="ja-JP" altLang="en-US" sz="1200">
                <a:latin typeface="ＭＳ 明朝" panose="02020609040205080304" pitchFamily="17" charset="-128"/>
                <a:ea typeface="ＭＳ 明朝" panose="02020609040205080304" pitchFamily="17" charset="-128"/>
              </a:rPr>
              <a:t>疾病</a:t>
            </a:r>
            <a:r>
              <a:rPr lang="en-US" altLang="ja-JP" sz="1200">
                <a:latin typeface="ＭＳ 明朝" panose="02020609040205080304" pitchFamily="17" charset="-128"/>
                <a:ea typeface="ＭＳ 明朝" panose="02020609040205080304" pitchFamily="17" charset="-128"/>
              </a:rPr>
              <a:t>(</a:t>
            </a:r>
            <a:r>
              <a:rPr lang="ja-JP" altLang="en-US" sz="1200">
                <a:latin typeface="ＭＳ 明朝" panose="02020609040205080304" pitchFamily="17" charset="-128"/>
                <a:ea typeface="ＭＳ 明朝" panose="02020609040205080304" pitchFamily="17" charset="-128"/>
              </a:rPr>
              <a:t>令和</a:t>
            </a:r>
            <a:r>
              <a:rPr lang="en-US" altLang="ja-JP" sz="120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年度</a:t>
            </a:r>
            <a:r>
              <a:rPr lang="en-US" altLang="ja-JP" sz="1200">
                <a:latin typeface="ＭＳ 明朝" panose="02020609040205080304" pitchFamily="17" charset="-128"/>
                <a:ea typeface="ＭＳ 明朝" panose="02020609040205080304" pitchFamily="17" charset="-128"/>
              </a:rPr>
              <a:t>)</a:t>
            </a:r>
            <a:endParaRPr kumimoji="1" lang="ja-JP" altLang="en-US" sz="1200" dirty="0">
              <a:latin typeface="ＭＳ 明朝" panose="02020609040205080304" pitchFamily="17" charset="-128"/>
              <a:ea typeface="ＭＳ 明朝" panose="02020609040205080304" pitchFamily="17" charset="-128"/>
            </a:endParaRPr>
          </a:p>
        </p:txBody>
      </p:sp>
      <p:sp>
        <p:nvSpPr>
          <p:cNvPr id="2" name="テキスト ボックス 1">
            <a:extLst>
              <a:ext uri="{FF2B5EF4-FFF2-40B4-BE49-F238E27FC236}">
                <a16:creationId xmlns:a16="http://schemas.microsoft.com/office/drawing/2014/main" id="{1E3844DD-AC07-D681-17C5-DE564E9974E9}"/>
              </a:ext>
            </a:extLst>
          </p:cNvPr>
          <p:cNvSpPr txBox="1">
            <a:spLocks noChangeAspect="1"/>
          </p:cNvSpPr>
          <p:nvPr/>
        </p:nvSpPr>
        <p:spPr>
          <a:xfrm>
            <a:off x="165100" y="3762995"/>
            <a:ext cx="5143163" cy="461665"/>
          </a:xfrm>
          <a:prstGeom prst="rect">
            <a:avLst/>
          </a:prstGeom>
          <a:noFill/>
          <a:ln>
            <a:noFill/>
          </a:ln>
        </p:spPr>
        <p:txBody>
          <a:bodyPr wrap="square" lIns="0" rIns="90000" rtlCol="0">
            <a:spAutoFit/>
          </a:bodyPr>
          <a:lstStyle/>
          <a:p>
            <a:pPr lvl="0" fontAlgn="base">
              <a:spcBef>
                <a:spcPct val="0"/>
              </a:spcBef>
              <a:spcAft>
                <a:spcPct val="0"/>
              </a:spcAft>
            </a:pPr>
            <a:r>
              <a:rPr lang="ja-JP" altLang="en-US" sz="800" dirty="0">
                <a:latin typeface="ＭＳ 明朝" panose="02020609040205080304" pitchFamily="17" charset="-128"/>
                <a:ea typeface="ＭＳ 明朝" panose="02020609040205080304" pitchFamily="17" charset="-128"/>
                <a:cs typeface="Times New Roman" pitchFamily="18" charset="0"/>
              </a:rPr>
              <a:t>出典</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国保データベース</a:t>
            </a:r>
            <a:r>
              <a:rPr lang="en-US" altLang="ja-JP" sz="800" dirty="0">
                <a:latin typeface="ＭＳ 明朝" panose="02020609040205080304" pitchFamily="17" charset="-128"/>
                <a:ea typeface="ＭＳ 明朝" panose="02020609040205080304" pitchFamily="17" charset="-128"/>
                <a:cs typeface="Times New Roman" pitchFamily="18" charset="0"/>
              </a:rPr>
              <a:t>(KDB)</a:t>
            </a:r>
            <a:r>
              <a:rPr lang="ja-JP" altLang="en-US" sz="800" dirty="0">
                <a:latin typeface="ＭＳ 明朝" panose="02020609040205080304" pitchFamily="17" charset="-128"/>
                <a:ea typeface="ＭＳ 明朝" panose="02020609040205080304" pitchFamily="17" charset="-128"/>
                <a:cs typeface="Times New Roman" pitchFamily="18" charset="0"/>
              </a:rPr>
              <a:t>システム</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zh-TW" altLang="en-US" sz="800" dirty="0">
                <a:latin typeface="ＭＳ 明朝" panose="02020609040205080304" pitchFamily="17" charset="-128"/>
                <a:ea typeface="ＭＳ 明朝" panose="02020609040205080304" pitchFamily="17" charset="-128"/>
                <a:cs typeface="Times New Roman" pitchFamily="18" charset="0"/>
              </a:rPr>
              <a:t>医療費分析</a:t>
            </a:r>
            <a:r>
              <a:rPr lang="en-US" altLang="zh-TW" sz="800" dirty="0">
                <a:latin typeface="ＭＳ 明朝" panose="02020609040205080304" pitchFamily="17" charset="-128"/>
                <a:ea typeface="ＭＳ 明朝" panose="02020609040205080304" pitchFamily="17" charset="-128"/>
                <a:cs typeface="Times New Roman" pitchFamily="18" charset="0"/>
              </a:rPr>
              <a:t>(2)</a:t>
            </a:r>
            <a:r>
              <a:rPr lang="zh-TW" altLang="en-US" sz="800" dirty="0">
                <a:latin typeface="ＭＳ 明朝" panose="02020609040205080304" pitchFamily="17" charset="-128"/>
                <a:ea typeface="ＭＳ 明朝" panose="02020609040205080304" pitchFamily="17" charset="-128"/>
                <a:cs typeface="Times New Roman" pitchFamily="18" charset="0"/>
              </a:rPr>
              <a:t>大、中、細小分類</a:t>
            </a:r>
            <a:r>
              <a:rPr lang="en-US" altLang="ja-JP" sz="800" dirty="0">
                <a:latin typeface="ＭＳ 明朝" panose="02020609040205080304" pitchFamily="17" charset="-128"/>
                <a:ea typeface="ＭＳ 明朝" panose="02020609040205080304" pitchFamily="17" charset="-128"/>
                <a:cs typeface="Times New Roman" pitchFamily="18" charset="0"/>
              </a:rPr>
              <a:t>｣</a:t>
            </a:r>
          </a:p>
          <a:p>
            <a:pPr lvl="0" fontAlgn="base">
              <a:spcBef>
                <a:spcPct val="0"/>
              </a:spcBef>
              <a:spcAft>
                <a:spcPct val="0"/>
              </a:spcAft>
            </a:pP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割合</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総医療費に占める割合。</a:t>
            </a:r>
            <a:endParaRPr lang="en-US" altLang="ja-JP" sz="800" dirty="0">
              <a:latin typeface="ＭＳ 明朝" panose="02020609040205080304" pitchFamily="17" charset="-128"/>
              <a:ea typeface="ＭＳ 明朝" panose="02020609040205080304" pitchFamily="17" charset="-128"/>
              <a:cs typeface="Times New Roman" pitchFamily="18" charset="0"/>
            </a:endParaRPr>
          </a:p>
          <a:p>
            <a:pPr lvl="0" fontAlgn="base">
              <a:spcBef>
                <a:spcPct val="0"/>
              </a:spcBef>
              <a:spcAft>
                <a:spcPct val="0"/>
              </a:spcAft>
            </a:pP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細小分類のうち、</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その他</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及び</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小児科</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については上位</a:t>
            </a:r>
            <a:r>
              <a:rPr lang="en-US" altLang="ja-JP" sz="800" dirty="0">
                <a:latin typeface="ＭＳ 明朝" panose="02020609040205080304" pitchFamily="17" charset="-128"/>
                <a:ea typeface="ＭＳ 明朝" panose="02020609040205080304" pitchFamily="17" charset="-128"/>
                <a:cs typeface="Times New Roman" pitchFamily="18" charset="0"/>
              </a:rPr>
              <a:t>10</a:t>
            </a:r>
            <a:r>
              <a:rPr lang="ja-JP" altLang="en-US" sz="800" dirty="0">
                <a:latin typeface="ＭＳ 明朝" panose="02020609040205080304" pitchFamily="17" charset="-128"/>
                <a:ea typeface="ＭＳ 明朝" panose="02020609040205080304" pitchFamily="17" charset="-128"/>
                <a:cs typeface="Times New Roman" pitchFamily="18" charset="0"/>
              </a:rPr>
              <a:t>疾病の対象外としている。</a:t>
            </a:r>
            <a:endParaRPr lang="en-US" altLang="ja-JP" sz="800" dirty="0">
              <a:latin typeface="ＭＳ 明朝" panose="02020609040205080304" pitchFamily="17" charset="-128"/>
              <a:ea typeface="ＭＳ 明朝" panose="02020609040205080304" pitchFamily="17" charset="-128"/>
              <a:cs typeface="Times New Roman" pitchFamily="18" charset="0"/>
            </a:endParaRPr>
          </a:p>
        </p:txBody>
      </p:sp>
      <p:sp>
        <p:nvSpPr>
          <p:cNvPr id="5" name="テキスト ボックス 4">
            <a:extLst>
              <a:ext uri="{FF2B5EF4-FFF2-40B4-BE49-F238E27FC236}">
                <a16:creationId xmlns:a16="http://schemas.microsoft.com/office/drawing/2014/main" id="{17062F01-FBA6-23A1-8E97-B37727BD0D31}"/>
              </a:ext>
            </a:extLst>
          </p:cNvPr>
          <p:cNvSpPr txBox="1">
            <a:spLocks noChangeAspect="1"/>
          </p:cNvSpPr>
          <p:nvPr/>
        </p:nvSpPr>
        <p:spPr>
          <a:xfrm>
            <a:off x="170434" y="388283"/>
            <a:ext cx="6238800" cy="521958"/>
          </a:xfrm>
          <a:prstGeom prst="rect">
            <a:avLst/>
          </a:prstGeom>
          <a:noFill/>
          <a:ln>
            <a:noFill/>
          </a:ln>
        </p:spPr>
        <p:txBody>
          <a:bodyPr wrap="square" lIns="0" rIns="90000" rtlCol="0">
            <a:sp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a:t>
            </a:r>
            <a:r>
              <a:rPr lang="ja-JP" altLang="en-US" sz="1200" dirty="0">
                <a:latin typeface="ＭＳ 明朝" panose="02020609040205080304" pitchFamily="17" charset="-128"/>
                <a:ea typeface="ＭＳ 明朝" panose="02020609040205080304" pitchFamily="17" charset="-128"/>
              </a:rPr>
              <a:t>令和</a:t>
            </a:r>
            <a:r>
              <a:rPr lang="en-US" altLang="ja-JP" sz="1200" dirty="0">
                <a:latin typeface="ＭＳ 明朝" panose="02020609040205080304" pitchFamily="17" charset="-128"/>
                <a:ea typeface="ＭＳ 明朝" panose="02020609040205080304" pitchFamily="17" charset="-128"/>
              </a:rPr>
              <a:t>4</a:t>
            </a:r>
            <a:r>
              <a:rPr lang="ja-JP" altLang="en-US" sz="1200" dirty="0">
                <a:latin typeface="ＭＳ 明朝" panose="02020609040205080304" pitchFamily="17" charset="-128"/>
                <a:ea typeface="ＭＳ 明朝" panose="02020609040205080304" pitchFamily="17" charset="-128"/>
              </a:rPr>
              <a:t>年度の医療費を</a:t>
            </a:r>
            <a:r>
              <a:rPr lang="ja-JP" altLang="en-US" sz="1200" dirty="0">
                <a:latin typeface="ＭＳ 明朝" panose="02020609040205080304" pitchFamily="17" charset="-128"/>
                <a:ea typeface="ＭＳ 明朝" panose="02020609040205080304" pitchFamily="17" charset="-128"/>
                <a:cs typeface="Times New Roman" pitchFamily="18" charset="0"/>
              </a:rPr>
              <a:t>細小分類別にみると、医療費上位第</a:t>
            </a:r>
            <a:r>
              <a:rPr lang="en-US" altLang="ja-JP" sz="1200" dirty="0">
                <a:latin typeface="ＭＳ 明朝" panose="02020609040205080304" pitchFamily="17" charset="-128"/>
                <a:ea typeface="ＭＳ 明朝" panose="02020609040205080304" pitchFamily="17" charset="-128"/>
                <a:cs typeface="Times New Roman" pitchFamily="18" charset="0"/>
              </a:rPr>
              <a:t>1</a:t>
            </a:r>
            <a:r>
              <a:rPr lang="ja-JP" altLang="en-US" sz="1200" dirty="0">
                <a:latin typeface="ＭＳ 明朝" panose="02020609040205080304" pitchFamily="17" charset="-128"/>
                <a:ea typeface="ＭＳ 明朝" panose="02020609040205080304" pitchFamily="17" charset="-128"/>
                <a:cs typeface="Times New Roman" pitchFamily="18" charset="0"/>
              </a:rPr>
              <a:t>位は</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zh-TW" altLang="en-US" sz="1200" dirty="0">
                <a:latin typeface="ＭＳ 明朝" panose="02020609040205080304" pitchFamily="17" charset="-128"/>
                <a:ea typeface="ＭＳ 明朝" panose="02020609040205080304" pitchFamily="17" charset="-128"/>
                <a:cs typeface="Times New Roman" pitchFamily="18" charset="0"/>
              </a:rPr>
              <a:t>高血圧症</a:t>
            </a:r>
            <a:r>
              <a:rPr lang="en-US" altLang="ja-JP" sz="1200" dirty="0">
                <a:latin typeface="ＭＳ 明朝" panose="02020609040205080304" pitchFamily="17" charset="-128"/>
                <a:ea typeface="ＭＳ 明朝" panose="02020609040205080304" pitchFamily="17" charset="-128"/>
                <a:cs typeface="Times New Roman" pitchFamily="18" charset="0"/>
              </a:rPr>
              <a:t>｣</a:t>
            </a:r>
            <a:r>
              <a:rPr lang="ja-JP" altLang="en-US" sz="1200" dirty="0">
                <a:latin typeface="ＭＳ 明朝" panose="02020609040205080304" pitchFamily="17" charset="-128"/>
                <a:ea typeface="ＭＳ 明朝" panose="02020609040205080304" pitchFamily="17" charset="-128"/>
                <a:cs typeface="Times New Roman" pitchFamily="18" charset="0"/>
              </a:rPr>
              <a:t>で</a:t>
            </a:r>
            <a:r>
              <a:rPr lang="en-US" altLang="zh-TW" sz="1200" dirty="0">
                <a:latin typeface="ＭＳ 明朝" panose="02020609040205080304" pitchFamily="17" charset="-128"/>
                <a:ea typeface="ＭＳ 明朝" panose="02020609040205080304" pitchFamily="17" charset="-128"/>
                <a:cs typeface="Times New Roman" pitchFamily="18" charset="0"/>
              </a:rPr>
              <a:t>6.5%</a:t>
            </a:r>
            <a:r>
              <a:rPr lang="ja-JP" altLang="en-US" sz="1200" dirty="0">
                <a:latin typeface="ＭＳ 明朝" panose="02020609040205080304" pitchFamily="17" charset="-128"/>
                <a:ea typeface="ＭＳ 明朝" panose="02020609040205080304" pitchFamily="17" charset="-128"/>
                <a:cs typeface="Times New Roman" pitchFamily="18" charset="0"/>
              </a:rPr>
              <a:t>を占めており、第</a:t>
            </a:r>
            <a:r>
              <a:rPr lang="en-US" altLang="ja-JP" sz="1200" dirty="0">
                <a:latin typeface="ＭＳ 明朝" panose="02020609040205080304" pitchFamily="17" charset="-128"/>
                <a:ea typeface="ＭＳ 明朝" panose="02020609040205080304" pitchFamily="17" charset="-128"/>
                <a:cs typeface="Times New Roman" pitchFamily="18" charset="0"/>
              </a:rPr>
              <a:t>2</a:t>
            </a:r>
            <a:r>
              <a:rPr lang="ja-JP" altLang="en-US" sz="1200" dirty="0">
                <a:latin typeface="ＭＳ 明朝" panose="02020609040205080304" pitchFamily="17" charset="-128"/>
                <a:ea typeface="ＭＳ 明朝" panose="02020609040205080304" pitchFamily="17" charset="-128"/>
                <a:cs typeface="Times New Roman" pitchFamily="18" charset="0"/>
              </a:rPr>
              <a:t>位「糖尿病」は</a:t>
            </a:r>
            <a:r>
              <a:rPr lang="en-US" altLang="ja-JP" sz="1200" dirty="0">
                <a:latin typeface="ＭＳ 明朝" panose="02020609040205080304" pitchFamily="17" charset="-128"/>
                <a:ea typeface="ＭＳ 明朝" panose="02020609040205080304" pitchFamily="17" charset="-128"/>
                <a:cs typeface="Times New Roman" pitchFamily="18" charset="0"/>
              </a:rPr>
              <a:t>6.0%</a:t>
            </a:r>
            <a:r>
              <a:rPr lang="ja-JP" altLang="en-US" sz="1200" dirty="0">
                <a:latin typeface="ＭＳ 明朝" panose="02020609040205080304" pitchFamily="17" charset="-128"/>
                <a:ea typeface="ＭＳ 明朝" panose="02020609040205080304" pitchFamily="17" charset="-128"/>
                <a:cs typeface="Times New Roman" pitchFamily="18" charset="0"/>
              </a:rPr>
              <a:t>を占めています。</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pic>
        <p:nvPicPr>
          <p:cNvPr id="3" name="table83">
            <a:extLst>
              <a:ext uri="{FF2B5EF4-FFF2-40B4-BE49-F238E27FC236}">
                <a16:creationId xmlns:a16="http://schemas.microsoft.com/office/drawing/2014/main" id="{CD031B27-28BE-48F6-BF78-5DAB99FE2109}"/>
              </a:ext>
            </a:extLst>
          </p:cNvPr>
          <p:cNvPicPr>
            <a:picLocks noChangeAspect="1"/>
          </p:cNvPicPr>
          <p:nvPr/>
        </p:nvPicPr>
        <p:blipFill>
          <a:blip r:embed="rId2"/>
          <a:stretch>
            <a:fillRect/>
          </a:stretch>
        </p:blipFill>
        <p:spPr>
          <a:xfrm>
            <a:off x="165100" y="1414780"/>
            <a:ext cx="3055620" cy="2362200"/>
          </a:xfrm>
          <a:prstGeom prst="rect">
            <a:avLst/>
          </a:prstGeom>
        </p:spPr>
      </p:pic>
    </p:spTree>
    <p:extLst>
      <p:ext uri="{BB962C8B-B14F-4D97-AF65-F5344CB8AC3E}">
        <p14:creationId xmlns:p14="http://schemas.microsoft.com/office/powerpoint/2010/main" val="25045777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mtClean="0">
                <a:latin typeface="ＭＳ 明朝" panose="02020609040205080304" pitchFamily="17" charset="-128"/>
                <a:ea typeface="ＭＳ 明朝" panose="02020609040205080304" pitchFamily="17" charset="-128"/>
              </a:rPr>
              <a:pPr/>
              <a:t>54</a:t>
            </a:fld>
            <a:endParaRPr kumimoji="1" lang="ja-JP" altLang="en-US" dirty="0">
              <a:latin typeface="ＭＳ 明朝" panose="02020609040205080304" pitchFamily="17" charset="-128"/>
              <a:ea typeface="ＭＳ 明朝" panose="02020609040205080304" pitchFamily="17" charset="-128"/>
            </a:endParaRPr>
          </a:p>
        </p:txBody>
      </p:sp>
      <p:sp>
        <p:nvSpPr>
          <p:cNvPr id="3" name="テキスト ボックス 2">
            <a:extLst>
              <a:ext uri="{FF2B5EF4-FFF2-40B4-BE49-F238E27FC236}">
                <a16:creationId xmlns:a16="http://schemas.microsoft.com/office/drawing/2014/main" id="{73125AC8-01D2-D7AB-E6F8-2663F08B9507}"/>
              </a:ext>
            </a:extLst>
          </p:cNvPr>
          <p:cNvSpPr txBox="1">
            <a:spLocks noChangeAspect="1"/>
          </p:cNvSpPr>
          <p:nvPr/>
        </p:nvSpPr>
        <p:spPr>
          <a:xfrm>
            <a:off x="165099" y="707293"/>
            <a:ext cx="4083100" cy="276999"/>
          </a:xfrm>
          <a:prstGeom prst="rect">
            <a:avLst/>
          </a:prstGeom>
          <a:noFill/>
          <a:ln>
            <a:noFill/>
          </a:ln>
        </p:spPr>
        <p:txBody>
          <a:bodyPr wrap="square" lIns="0" rtlCol="0">
            <a:spAutoFit/>
          </a:bodyPr>
          <a:lstStyle/>
          <a:p>
            <a:r>
              <a:rPr lang="ja-JP" altLang="en-US" sz="1200" dirty="0">
                <a:latin typeface="ＭＳ 明朝" panose="02020609040205080304" pitchFamily="17" charset="-128"/>
                <a:ea typeface="ＭＳ 明朝" panose="02020609040205080304" pitchFamily="17" charset="-128"/>
              </a:rPr>
              <a:t>最大医療資源傷病名別医療費</a:t>
            </a:r>
            <a:r>
              <a:rPr lang="ja-JP" altLang="en-US" sz="1200">
                <a:latin typeface="ＭＳ 明朝" panose="02020609040205080304" pitchFamily="17" charset="-128"/>
                <a:ea typeface="ＭＳ 明朝" panose="02020609040205080304" pitchFamily="17" charset="-128"/>
              </a:rPr>
              <a:t>構成比</a:t>
            </a:r>
            <a:r>
              <a:rPr lang="en-US" altLang="ja-JP" sz="1200">
                <a:latin typeface="ＭＳ 明朝" panose="02020609040205080304" pitchFamily="17" charset="-128"/>
                <a:ea typeface="ＭＳ 明朝" panose="02020609040205080304" pitchFamily="17" charset="-128"/>
              </a:rPr>
              <a:t>(</a:t>
            </a:r>
            <a:r>
              <a:rPr kumimoji="1" lang="ja-JP" altLang="en-US" sz="1200">
                <a:latin typeface="ＭＳ 明朝" panose="02020609040205080304" pitchFamily="17" charset="-128"/>
                <a:ea typeface="ＭＳ 明朝" panose="02020609040205080304" pitchFamily="17" charset="-128"/>
              </a:rPr>
              <a:t>令和</a:t>
            </a:r>
            <a:r>
              <a:rPr kumimoji="1" lang="en-US" altLang="ja-JP" sz="1200">
                <a:latin typeface="ＭＳ 明朝" panose="02020609040205080304" pitchFamily="17" charset="-128"/>
                <a:ea typeface="ＭＳ 明朝" panose="02020609040205080304" pitchFamily="17" charset="-128"/>
              </a:rPr>
              <a:t>4</a:t>
            </a:r>
            <a:r>
              <a:rPr kumimoji="1" lang="ja-JP" altLang="en-US" sz="1200">
                <a:latin typeface="ＭＳ 明朝" panose="02020609040205080304" pitchFamily="17" charset="-128"/>
                <a:ea typeface="ＭＳ 明朝" panose="02020609040205080304" pitchFamily="17" charset="-128"/>
              </a:rPr>
              <a:t>年度</a:t>
            </a:r>
            <a:r>
              <a:rPr lang="en-US" altLang="ja-JP" sz="1200">
                <a:latin typeface="ＭＳ 明朝" panose="02020609040205080304" pitchFamily="17" charset="-128"/>
                <a:ea typeface="ＭＳ 明朝" panose="02020609040205080304" pitchFamily="17" charset="-128"/>
              </a:rPr>
              <a:t>)</a:t>
            </a:r>
            <a:endParaRPr kumimoji="1" lang="ja-JP" altLang="en-US" sz="1200" dirty="0">
              <a:latin typeface="ＭＳ 明朝" panose="02020609040205080304" pitchFamily="17" charset="-128"/>
              <a:ea typeface="ＭＳ 明朝" panose="02020609040205080304" pitchFamily="17" charset="-128"/>
            </a:endParaRPr>
          </a:p>
        </p:txBody>
      </p:sp>
      <p:sp>
        <p:nvSpPr>
          <p:cNvPr id="4" name="テキスト ボックス 3">
            <a:extLst>
              <a:ext uri="{FF2B5EF4-FFF2-40B4-BE49-F238E27FC236}">
                <a16:creationId xmlns:a16="http://schemas.microsoft.com/office/drawing/2014/main" id="{67D460A8-6D1F-EDB0-73DA-15EE54A977D8}"/>
              </a:ext>
            </a:extLst>
          </p:cNvPr>
          <p:cNvSpPr txBox="1">
            <a:spLocks noChangeAspect="1"/>
          </p:cNvSpPr>
          <p:nvPr/>
        </p:nvSpPr>
        <p:spPr>
          <a:xfrm>
            <a:off x="165100" y="4003634"/>
            <a:ext cx="4443139" cy="276999"/>
          </a:xfrm>
          <a:prstGeom prst="rect">
            <a:avLst/>
          </a:prstGeom>
          <a:noFill/>
          <a:ln>
            <a:noFill/>
          </a:ln>
        </p:spPr>
        <p:txBody>
          <a:bodyPr wrap="square" lIns="0" rtlCol="0">
            <a:spAutoFit/>
          </a:bodyPr>
          <a:lstStyle/>
          <a:p>
            <a:r>
              <a:rPr lang="ja-JP" altLang="en-US" sz="1200" dirty="0">
                <a:latin typeface="ＭＳ 明朝" panose="02020609040205080304" pitchFamily="17" charset="-128"/>
                <a:ea typeface="ＭＳ 明朝" panose="02020609040205080304" pitchFamily="17" charset="-128"/>
              </a:rPr>
              <a:t>最大医療資源傷病名別医療費</a:t>
            </a:r>
            <a:r>
              <a:rPr lang="ja-JP" altLang="en-US" sz="1200">
                <a:latin typeface="ＭＳ 明朝" panose="02020609040205080304" pitchFamily="17" charset="-128"/>
                <a:ea typeface="ＭＳ 明朝" panose="02020609040205080304" pitchFamily="17" charset="-128"/>
              </a:rPr>
              <a:t>構成比</a:t>
            </a:r>
            <a:r>
              <a:rPr lang="en-US" altLang="ja-JP" sz="1200">
                <a:latin typeface="ＭＳ 明朝" panose="02020609040205080304" pitchFamily="17" charset="-128"/>
                <a:ea typeface="ＭＳ 明朝" panose="02020609040205080304" pitchFamily="17" charset="-128"/>
              </a:rPr>
              <a:t>(</a:t>
            </a:r>
            <a:r>
              <a:rPr kumimoji="1" lang="ja-JP" altLang="en-US" sz="1200">
                <a:latin typeface="ＭＳ 明朝" panose="02020609040205080304" pitchFamily="17" charset="-128"/>
                <a:ea typeface="ＭＳ 明朝" panose="02020609040205080304" pitchFamily="17" charset="-128"/>
              </a:rPr>
              <a:t>令和</a:t>
            </a:r>
            <a:r>
              <a:rPr kumimoji="1" lang="en-US" altLang="ja-JP" sz="1200">
                <a:latin typeface="ＭＳ 明朝" panose="02020609040205080304" pitchFamily="17" charset="-128"/>
                <a:ea typeface="ＭＳ 明朝" panose="02020609040205080304" pitchFamily="17" charset="-128"/>
              </a:rPr>
              <a:t>4</a:t>
            </a:r>
            <a:r>
              <a:rPr kumimoji="1" lang="ja-JP" altLang="en-US" sz="1200">
                <a:latin typeface="ＭＳ 明朝" panose="02020609040205080304" pitchFamily="17" charset="-128"/>
                <a:ea typeface="ＭＳ 明朝" panose="02020609040205080304" pitchFamily="17" charset="-128"/>
              </a:rPr>
              <a:t>年度</a:t>
            </a:r>
            <a:r>
              <a:rPr lang="en-US" altLang="ja-JP" sz="1200">
                <a:latin typeface="ＭＳ 明朝" panose="02020609040205080304" pitchFamily="17" charset="-128"/>
                <a:ea typeface="ＭＳ 明朝" panose="02020609040205080304" pitchFamily="17" charset="-128"/>
              </a:rPr>
              <a:t>)</a:t>
            </a:r>
            <a:endParaRPr kumimoji="1" lang="ja-JP" altLang="en-US" sz="1200" dirty="0">
              <a:latin typeface="ＭＳ 明朝" panose="02020609040205080304" pitchFamily="17" charset="-128"/>
              <a:ea typeface="ＭＳ 明朝" panose="02020609040205080304" pitchFamily="17" charset="-128"/>
            </a:endParaRPr>
          </a:p>
        </p:txBody>
      </p:sp>
      <p:sp>
        <p:nvSpPr>
          <p:cNvPr id="6" name="テキスト ボックス 5">
            <a:extLst>
              <a:ext uri="{FF2B5EF4-FFF2-40B4-BE49-F238E27FC236}">
                <a16:creationId xmlns:a16="http://schemas.microsoft.com/office/drawing/2014/main" id="{68A16BA2-922E-4586-8BC1-26F67DB9770F}"/>
              </a:ext>
            </a:extLst>
          </p:cNvPr>
          <p:cNvSpPr txBox="1">
            <a:spLocks noChangeAspect="1"/>
          </p:cNvSpPr>
          <p:nvPr/>
        </p:nvSpPr>
        <p:spPr>
          <a:xfrm>
            <a:off x="165099" y="3594800"/>
            <a:ext cx="5143163" cy="215444"/>
          </a:xfrm>
          <a:prstGeom prst="rect">
            <a:avLst/>
          </a:prstGeom>
          <a:noFill/>
          <a:ln>
            <a:noFill/>
          </a:ln>
        </p:spPr>
        <p:txBody>
          <a:bodyPr wrap="square" lIns="0" rIns="90000" rtlCol="0">
            <a:spAutoFit/>
          </a:bodyPr>
          <a:lstStyle/>
          <a:p>
            <a:pPr lvl="0" fontAlgn="base">
              <a:spcBef>
                <a:spcPct val="0"/>
              </a:spcBef>
              <a:spcAft>
                <a:spcPct val="0"/>
              </a:spcAft>
            </a:pPr>
            <a:r>
              <a:rPr lang="ja-JP" altLang="en-US" sz="800" dirty="0">
                <a:latin typeface="ＭＳ 明朝" panose="02020609040205080304" pitchFamily="17" charset="-128"/>
                <a:ea typeface="ＭＳ 明朝" panose="02020609040205080304" pitchFamily="17" charset="-128"/>
                <a:cs typeface="Times New Roman" pitchFamily="18" charset="0"/>
              </a:rPr>
              <a:t>出典</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国保データベース</a:t>
            </a:r>
            <a:r>
              <a:rPr lang="en-US" altLang="ja-JP" sz="800" dirty="0">
                <a:latin typeface="ＭＳ 明朝" panose="02020609040205080304" pitchFamily="17" charset="-128"/>
                <a:ea typeface="ＭＳ 明朝" panose="02020609040205080304" pitchFamily="17" charset="-128"/>
                <a:cs typeface="Times New Roman" pitchFamily="18" charset="0"/>
              </a:rPr>
              <a:t>(KDB)</a:t>
            </a:r>
            <a:r>
              <a:rPr lang="ja-JP" altLang="en-US" sz="800" dirty="0">
                <a:latin typeface="ＭＳ 明朝" panose="02020609040205080304" pitchFamily="17" charset="-128"/>
                <a:ea typeface="ＭＳ 明朝" panose="02020609040205080304" pitchFamily="17" charset="-128"/>
                <a:cs typeface="Times New Roman" pitchFamily="18" charset="0"/>
              </a:rPr>
              <a:t>システム</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地域の全体像の把握</a:t>
            </a:r>
            <a:r>
              <a:rPr lang="en-US" altLang="ja-JP" sz="800" dirty="0">
                <a:latin typeface="ＭＳ 明朝" panose="02020609040205080304" pitchFamily="17" charset="-128"/>
                <a:ea typeface="ＭＳ 明朝" panose="02020609040205080304" pitchFamily="17" charset="-128"/>
                <a:cs typeface="Times New Roman" pitchFamily="18" charset="0"/>
              </a:rPr>
              <a:t>｣</a:t>
            </a:r>
          </a:p>
        </p:txBody>
      </p:sp>
      <p:sp>
        <p:nvSpPr>
          <p:cNvPr id="7" name="テキスト ボックス 6">
            <a:extLst>
              <a:ext uri="{FF2B5EF4-FFF2-40B4-BE49-F238E27FC236}">
                <a16:creationId xmlns:a16="http://schemas.microsoft.com/office/drawing/2014/main" id="{52C509AC-1047-78B2-D2B8-0CEA9FBB40BC}"/>
              </a:ext>
            </a:extLst>
          </p:cNvPr>
          <p:cNvSpPr txBox="1">
            <a:spLocks noChangeAspect="1"/>
          </p:cNvSpPr>
          <p:nvPr/>
        </p:nvSpPr>
        <p:spPr>
          <a:xfrm>
            <a:off x="165099" y="7915280"/>
            <a:ext cx="5143163" cy="215444"/>
          </a:xfrm>
          <a:prstGeom prst="rect">
            <a:avLst/>
          </a:prstGeom>
          <a:noFill/>
          <a:ln>
            <a:noFill/>
          </a:ln>
        </p:spPr>
        <p:txBody>
          <a:bodyPr wrap="square" lIns="0" rIns="90000" rtlCol="0">
            <a:spAutoFit/>
          </a:bodyPr>
          <a:lstStyle/>
          <a:p>
            <a:pPr lvl="0" fontAlgn="base">
              <a:spcBef>
                <a:spcPct val="0"/>
              </a:spcBef>
              <a:spcAft>
                <a:spcPct val="0"/>
              </a:spcAft>
            </a:pPr>
            <a:r>
              <a:rPr lang="ja-JP" altLang="en-US" sz="800" dirty="0">
                <a:latin typeface="ＭＳ 明朝" panose="02020609040205080304" pitchFamily="17" charset="-128"/>
                <a:ea typeface="ＭＳ 明朝" panose="02020609040205080304" pitchFamily="17" charset="-128"/>
                <a:cs typeface="Times New Roman" pitchFamily="18" charset="0"/>
              </a:rPr>
              <a:t>出典</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国保データベース</a:t>
            </a:r>
            <a:r>
              <a:rPr lang="en-US" altLang="ja-JP" sz="800" dirty="0">
                <a:latin typeface="ＭＳ 明朝" panose="02020609040205080304" pitchFamily="17" charset="-128"/>
                <a:ea typeface="ＭＳ 明朝" panose="02020609040205080304" pitchFamily="17" charset="-128"/>
                <a:cs typeface="Times New Roman" pitchFamily="18" charset="0"/>
              </a:rPr>
              <a:t>(KDB)</a:t>
            </a:r>
            <a:r>
              <a:rPr lang="ja-JP" altLang="en-US" sz="800" dirty="0">
                <a:latin typeface="ＭＳ 明朝" panose="02020609040205080304" pitchFamily="17" charset="-128"/>
                <a:ea typeface="ＭＳ 明朝" panose="02020609040205080304" pitchFamily="17" charset="-128"/>
                <a:cs typeface="Times New Roman" pitchFamily="18" charset="0"/>
              </a:rPr>
              <a:t>システム</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地域の全体像の把握</a:t>
            </a:r>
            <a:r>
              <a:rPr lang="en-US" altLang="ja-JP" sz="800" dirty="0">
                <a:latin typeface="ＭＳ 明朝" panose="02020609040205080304" pitchFamily="17" charset="-128"/>
                <a:ea typeface="ＭＳ 明朝" panose="02020609040205080304" pitchFamily="17" charset="-128"/>
                <a:cs typeface="Times New Roman" pitchFamily="18" charset="0"/>
              </a:rPr>
              <a:t>｣</a:t>
            </a:r>
          </a:p>
        </p:txBody>
      </p:sp>
      <p:sp>
        <p:nvSpPr>
          <p:cNvPr id="9" name="テキスト ボックス 8">
            <a:extLst>
              <a:ext uri="{FF2B5EF4-FFF2-40B4-BE49-F238E27FC236}">
                <a16:creationId xmlns:a16="http://schemas.microsoft.com/office/drawing/2014/main" id="{F49C669E-7997-8586-1E06-AD9F7B4B5925}"/>
              </a:ext>
            </a:extLst>
          </p:cNvPr>
          <p:cNvSpPr txBox="1">
            <a:spLocks noChangeAspect="1"/>
          </p:cNvSpPr>
          <p:nvPr/>
        </p:nvSpPr>
        <p:spPr>
          <a:xfrm>
            <a:off x="170434" y="190500"/>
            <a:ext cx="6238800" cy="291426"/>
          </a:xfrm>
          <a:prstGeom prst="rect">
            <a:avLst/>
          </a:prstGeom>
          <a:noFill/>
          <a:ln>
            <a:noFill/>
          </a:ln>
        </p:spPr>
        <p:txBody>
          <a:bodyPr wrap="square" lIns="0" rIns="90000" rtlCol="0">
            <a:sp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以下</a:t>
            </a:r>
            <a:r>
              <a:rPr lang="ja-JP" altLang="en-US" sz="1200">
                <a:latin typeface="ＭＳ 明朝" panose="02020609040205080304" pitchFamily="17" charset="-128"/>
                <a:ea typeface="ＭＳ 明朝" panose="02020609040205080304" pitchFamily="17" charset="-128"/>
                <a:cs typeface="Times New Roman" pitchFamily="18" charset="0"/>
              </a:rPr>
              <a:t>は、</a:t>
            </a:r>
            <a:r>
              <a:rPr lang="ja-JP" altLang="en-US" sz="1200">
                <a:latin typeface="ＭＳ 明朝" panose="02020609040205080304" pitchFamily="17" charset="-128"/>
                <a:ea typeface="ＭＳ 明朝" panose="02020609040205080304" pitchFamily="17" charset="-128"/>
              </a:rPr>
              <a:t>令和</a:t>
            </a:r>
            <a:r>
              <a:rPr lang="en-US" altLang="ja-JP" sz="120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年度に</a:t>
            </a:r>
            <a:r>
              <a:rPr lang="ja-JP" altLang="en-US" sz="1200" dirty="0">
                <a:latin typeface="ＭＳ 明朝" panose="02020609040205080304" pitchFamily="17" charset="-128"/>
                <a:ea typeface="ＭＳ 明朝" panose="02020609040205080304" pitchFamily="17" charset="-128"/>
              </a:rPr>
              <a:t>おける最大医療資源傷病名別の医療費構成比を示したものです。</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pic>
        <p:nvPicPr>
          <p:cNvPr id="5" name="table84">
            <a:extLst>
              <a:ext uri="{FF2B5EF4-FFF2-40B4-BE49-F238E27FC236}">
                <a16:creationId xmlns:a16="http://schemas.microsoft.com/office/drawing/2014/main" id="{EDD857E0-B0F3-444A-86E5-BF7577F806DE}"/>
              </a:ext>
            </a:extLst>
          </p:cNvPr>
          <p:cNvPicPr>
            <a:picLocks noChangeAspect="1"/>
          </p:cNvPicPr>
          <p:nvPr/>
        </p:nvPicPr>
        <p:blipFill>
          <a:blip r:embed="rId3"/>
          <a:stretch>
            <a:fillRect/>
          </a:stretch>
        </p:blipFill>
        <p:spPr>
          <a:xfrm>
            <a:off x="165100" y="971550"/>
            <a:ext cx="3179868" cy="2635250"/>
          </a:xfrm>
          <a:prstGeom prst="rect">
            <a:avLst/>
          </a:prstGeom>
        </p:spPr>
      </p:pic>
      <p:pic>
        <p:nvPicPr>
          <p:cNvPr id="8" name="table85">
            <a:extLst>
              <a:ext uri="{FF2B5EF4-FFF2-40B4-BE49-F238E27FC236}">
                <a16:creationId xmlns:a16="http://schemas.microsoft.com/office/drawing/2014/main" id="{39B55C3B-D90D-403B-96B9-4178A3C45CDF}"/>
              </a:ext>
            </a:extLst>
          </p:cNvPr>
          <p:cNvPicPr>
            <a:picLocks noChangeAspect="1"/>
          </p:cNvPicPr>
          <p:nvPr/>
        </p:nvPicPr>
        <p:blipFill>
          <a:blip r:embed="rId4"/>
          <a:stretch>
            <a:fillRect/>
          </a:stretch>
        </p:blipFill>
        <p:spPr>
          <a:xfrm>
            <a:off x="165100" y="4279900"/>
            <a:ext cx="6054090" cy="3634679"/>
          </a:xfrm>
          <a:prstGeom prst="rect">
            <a:avLst/>
          </a:prstGeom>
        </p:spPr>
      </p:pic>
    </p:spTree>
    <p:extLst>
      <p:ext uri="{BB962C8B-B14F-4D97-AF65-F5344CB8AC3E}">
        <p14:creationId xmlns:p14="http://schemas.microsoft.com/office/powerpoint/2010/main" val="25699988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mtClean="0">
                <a:latin typeface="ＭＳ 明朝" panose="02020609040205080304" pitchFamily="17" charset="-128"/>
                <a:ea typeface="ＭＳ 明朝" panose="02020609040205080304" pitchFamily="17" charset="-128"/>
              </a:rPr>
              <a:pPr/>
              <a:t>55</a:t>
            </a:fld>
            <a:endParaRPr kumimoji="1" lang="ja-JP" altLang="en-US" dirty="0">
              <a:latin typeface="ＭＳ 明朝" panose="02020609040205080304" pitchFamily="17" charset="-128"/>
              <a:ea typeface="ＭＳ 明朝" panose="02020609040205080304" pitchFamily="17" charset="-128"/>
            </a:endParaRPr>
          </a:p>
        </p:txBody>
      </p:sp>
      <p:sp>
        <p:nvSpPr>
          <p:cNvPr id="7" name="テキスト ボックス 6">
            <a:extLst>
              <a:ext uri="{FF2B5EF4-FFF2-40B4-BE49-F238E27FC236}">
                <a16:creationId xmlns:a16="http://schemas.microsoft.com/office/drawing/2014/main" id="{FD52A59C-D9AD-5823-2C6E-CB9423B109D5}"/>
              </a:ext>
            </a:extLst>
          </p:cNvPr>
          <p:cNvSpPr txBox="1">
            <a:spLocks noChangeAspect="1"/>
          </p:cNvSpPr>
          <p:nvPr/>
        </p:nvSpPr>
        <p:spPr>
          <a:xfrm>
            <a:off x="165100" y="1339262"/>
            <a:ext cx="4227115" cy="276999"/>
          </a:xfrm>
          <a:prstGeom prst="rect">
            <a:avLst/>
          </a:prstGeom>
          <a:noFill/>
          <a:ln>
            <a:noFill/>
          </a:ln>
        </p:spPr>
        <p:txBody>
          <a:bodyPr wrap="square" lIns="0" rtlCol="0">
            <a:spAutoFit/>
          </a:bodyPr>
          <a:lstStyle/>
          <a:p>
            <a:r>
              <a:rPr kumimoji="1" lang="ja-JP" altLang="en-US" sz="1200" dirty="0">
                <a:latin typeface="ＭＳ 明朝" panose="02020609040205080304" pitchFamily="17" charset="-128"/>
                <a:ea typeface="ＭＳ 明朝" panose="02020609040205080304" pitchFamily="17" charset="-128"/>
              </a:rPr>
              <a:t>生活習慣病等疾病別医療費統計</a:t>
            </a:r>
            <a:r>
              <a:rPr kumimoji="1" lang="en-US" altLang="ja-JP" sz="1200" dirty="0">
                <a:latin typeface="ＭＳ 明朝" panose="02020609040205080304" pitchFamily="17" charset="-128"/>
                <a:ea typeface="ＭＳ 明朝" panose="02020609040205080304" pitchFamily="17" charset="-128"/>
              </a:rPr>
              <a:t>(</a:t>
            </a:r>
            <a:r>
              <a:rPr kumimoji="1" lang="ja-JP" altLang="en-US" sz="1200">
                <a:latin typeface="ＭＳ 明朝" panose="02020609040205080304" pitchFamily="17" charset="-128"/>
                <a:ea typeface="ＭＳ 明朝" panose="02020609040205080304" pitchFamily="17" charset="-128"/>
              </a:rPr>
              <a:t>入院</a:t>
            </a:r>
            <a:r>
              <a:rPr kumimoji="1" lang="en-US" altLang="ja-JP" sz="1200">
                <a:latin typeface="ＭＳ 明朝" panose="02020609040205080304" pitchFamily="17" charset="-128"/>
                <a:ea typeface="ＭＳ 明朝" panose="02020609040205080304" pitchFamily="17" charset="-128"/>
              </a:rPr>
              <a:t>)</a:t>
            </a:r>
            <a:r>
              <a:rPr lang="en-US" altLang="ja-JP" sz="1200">
                <a:latin typeface="ＭＳ 明朝" panose="02020609040205080304" pitchFamily="17" charset="-128"/>
                <a:ea typeface="ＭＳ 明朝" panose="02020609040205080304" pitchFamily="17" charset="-128"/>
              </a:rPr>
              <a:t>(</a:t>
            </a:r>
            <a:r>
              <a:rPr kumimoji="1" lang="ja-JP" altLang="en-US" sz="1200">
                <a:latin typeface="ＭＳ 明朝" panose="02020609040205080304" pitchFamily="17" charset="-128"/>
                <a:ea typeface="ＭＳ 明朝" panose="02020609040205080304" pitchFamily="17" charset="-128"/>
              </a:rPr>
              <a:t>令和</a:t>
            </a:r>
            <a:r>
              <a:rPr kumimoji="1" lang="en-US" altLang="ja-JP" sz="1200">
                <a:latin typeface="ＭＳ 明朝" panose="02020609040205080304" pitchFamily="17" charset="-128"/>
                <a:ea typeface="ＭＳ 明朝" panose="02020609040205080304" pitchFamily="17" charset="-128"/>
              </a:rPr>
              <a:t>4</a:t>
            </a:r>
            <a:r>
              <a:rPr kumimoji="1" lang="ja-JP" altLang="en-US" sz="1200">
                <a:latin typeface="ＭＳ 明朝" panose="02020609040205080304" pitchFamily="17" charset="-128"/>
                <a:ea typeface="ＭＳ 明朝" panose="02020609040205080304" pitchFamily="17" charset="-128"/>
              </a:rPr>
              <a:t>年度</a:t>
            </a:r>
            <a:r>
              <a:rPr lang="en-US" altLang="ja-JP" sz="1200">
                <a:latin typeface="ＭＳ 明朝" panose="02020609040205080304" pitchFamily="17" charset="-128"/>
                <a:ea typeface="ＭＳ 明朝" panose="02020609040205080304" pitchFamily="17" charset="-128"/>
              </a:rPr>
              <a:t>)</a:t>
            </a:r>
            <a:endParaRPr kumimoji="1" lang="ja-JP" altLang="en-US" sz="1200" dirty="0">
              <a:latin typeface="ＭＳ 明朝" panose="02020609040205080304" pitchFamily="17" charset="-128"/>
              <a:ea typeface="ＭＳ 明朝" panose="02020609040205080304" pitchFamily="17" charset="-128"/>
            </a:endParaRPr>
          </a:p>
        </p:txBody>
      </p:sp>
      <p:sp>
        <p:nvSpPr>
          <p:cNvPr id="13" name="テキスト ボックス 12">
            <a:extLst>
              <a:ext uri="{FF2B5EF4-FFF2-40B4-BE49-F238E27FC236}">
                <a16:creationId xmlns:a16="http://schemas.microsoft.com/office/drawing/2014/main" id="{97A19A7D-30C0-157A-9D88-B4EB4FD21FFF}"/>
              </a:ext>
            </a:extLst>
          </p:cNvPr>
          <p:cNvSpPr txBox="1">
            <a:spLocks noChangeAspect="1"/>
          </p:cNvSpPr>
          <p:nvPr/>
        </p:nvSpPr>
        <p:spPr>
          <a:xfrm>
            <a:off x="165099" y="4933133"/>
            <a:ext cx="4227115" cy="276999"/>
          </a:xfrm>
          <a:prstGeom prst="rect">
            <a:avLst/>
          </a:prstGeom>
          <a:noFill/>
          <a:ln>
            <a:noFill/>
          </a:ln>
        </p:spPr>
        <p:txBody>
          <a:bodyPr wrap="square" lIns="0" rtlCol="0">
            <a:spAutoFit/>
          </a:bodyPr>
          <a:lstStyle/>
          <a:p>
            <a:r>
              <a:rPr kumimoji="1" lang="ja-JP" altLang="en-US" sz="1200" dirty="0">
                <a:latin typeface="ＭＳ 明朝" panose="02020609040205080304" pitchFamily="17" charset="-128"/>
                <a:ea typeface="ＭＳ 明朝" panose="02020609040205080304" pitchFamily="17" charset="-128"/>
              </a:rPr>
              <a:t>生活習慣病等疾病別医療費統計</a:t>
            </a:r>
            <a:r>
              <a:rPr kumimoji="1" lang="en-US" altLang="ja-JP" sz="1200" dirty="0">
                <a:latin typeface="ＭＳ 明朝" panose="02020609040205080304" pitchFamily="17" charset="-128"/>
                <a:ea typeface="ＭＳ 明朝" panose="02020609040205080304" pitchFamily="17" charset="-128"/>
              </a:rPr>
              <a:t>(</a:t>
            </a:r>
            <a:r>
              <a:rPr kumimoji="1" lang="ja-JP" altLang="en-US" sz="1200">
                <a:latin typeface="ＭＳ 明朝" panose="02020609040205080304" pitchFamily="17" charset="-128"/>
                <a:ea typeface="ＭＳ 明朝" panose="02020609040205080304" pitchFamily="17" charset="-128"/>
              </a:rPr>
              <a:t>外来</a:t>
            </a:r>
            <a:r>
              <a:rPr kumimoji="1" lang="en-US" altLang="ja-JP" sz="1200">
                <a:latin typeface="ＭＳ 明朝" panose="02020609040205080304" pitchFamily="17" charset="-128"/>
                <a:ea typeface="ＭＳ 明朝" panose="02020609040205080304" pitchFamily="17" charset="-128"/>
              </a:rPr>
              <a:t>)</a:t>
            </a:r>
            <a:r>
              <a:rPr lang="en-US" altLang="ja-JP" sz="1200">
                <a:latin typeface="ＭＳ 明朝" panose="02020609040205080304" pitchFamily="17" charset="-128"/>
                <a:ea typeface="ＭＳ 明朝" panose="02020609040205080304" pitchFamily="17" charset="-128"/>
              </a:rPr>
              <a:t>(</a:t>
            </a:r>
            <a:r>
              <a:rPr kumimoji="1" lang="ja-JP" altLang="en-US" sz="1200">
                <a:latin typeface="ＭＳ 明朝" panose="02020609040205080304" pitchFamily="17" charset="-128"/>
                <a:ea typeface="ＭＳ 明朝" panose="02020609040205080304" pitchFamily="17" charset="-128"/>
              </a:rPr>
              <a:t>令和</a:t>
            </a:r>
            <a:r>
              <a:rPr kumimoji="1" lang="en-US" altLang="ja-JP" sz="1200">
                <a:latin typeface="ＭＳ 明朝" panose="02020609040205080304" pitchFamily="17" charset="-128"/>
                <a:ea typeface="ＭＳ 明朝" panose="02020609040205080304" pitchFamily="17" charset="-128"/>
              </a:rPr>
              <a:t>4</a:t>
            </a:r>
            <a:r>
              <a:rPr kumimoji="1" lang="ja-JP" altLang="en-US" sz="1200">
                <a:latin typeface="ＭＳ 明朝" panose="02020609040205080304" pitchFamily="17" charset="-128"/>
                <a:ea typeface="ＭＳ 明朝" panose="02020609040205080304" pitchFamily="17" charset="-128"/>
              </a:rPr>
              <a:t>年度</a:t>
            </a:r>
            <a:r>
              <a:rPr lang="en-US" altLang="ja-JP" sz="1200">
                <a:latin typeface="ＭＳ 明朝" panose="02020609040205080304" pitchFamily="17" charset="-128"/>
                <a:ea typeface="ＭＳ 明朝" panose="02020609040205080304" pitchFamily="17" charset="-128"/>
              </a:rPr>
              <a:t>)</a:t>
            </a:r>
            <a:endParaRPr kumimoji="1" lang="ja-JP" altLang="en-US" sz="1200" dirty="0">
              <a:latin typeface="ＭＳ 明朝" panose="02020609040205080304" pitchFamily="17" charset="-128"/>
              <a:ea typeface="ＭＳ 明朝" panose="02020609040205080304" pitchFamily="17" charset="-128"/>
            </a:endParaRPr>
          </a:p>
        </p:txBody>
      </p:sp>
      <p:sp>
        <p:nvSpPr>
          <p:cNvPr id="3" name="テキスト ボックス 2">
            <a:extLst>
              <a:ext uri="{FF2B5EF4-FFF2-40B4-BE49-F238E27FC236}">
                <a16:creationId xmlns:a16="http://schemas.microsoft.com/office/drawing/2014/main" id="{8D14D904-3CD9-38F3-D65F-A156A0FA6E9A}"/>
              </a:ext>
            </a:extLst>
          </p:cNvPr>
          <p:cNvSpPr txBox="1">
            <a:spLocks noChangeAspect="1"/>
          </p:cNvSpPr>
          <p:nvPr/>
        </p:nvSpPr>
        <p:spPr>
          <a:xfrm>
            <a:off x="165099" y="4428564"/>
            <a:ext cx="5143163" cy="215444"/>
          </a:xfrm>
          <a:prstGeom prst="rect">
            <a:avLst/>
          </a:prstGeom>
          <a:noFill/>
          <a:ln>
            <a:noFill/>
          </a:ln>
        </p:spPr>
        <p:txBody>
          <a:bodyPr wrap="square" lIns="0" rIns="90000" rtlCol="0">
            <a:spAutoFit/>
          </a:bodyPr>
          <a:lstStyle/>
          <a:p>
            <a:pPr lvl="0" fontAlgn="base">
              <a:spcBef>
                <a:spcPct val="0"/>
              </a:spcBef>
              <a:spcAft>
                <a:spcPct val="0"/>
              </a:spcAft>
            </a:pPr>
            <a:r>
              <a:rPr lang="ja-JP" altLang="en-US" sz="800" dirty="0">
                <a:latin typeface="ＭＳ 明朝" panose="02020609040205080304" pitchFamily="17" charset="-128"/>
                <a:ea typeface="ＭＳ 明朝" panose="02020609040205080304" pitchFamily="17" charset="-128"/>
                <a:cs typeface="Times New Roman" pitchFamily="18" charset="0"/>
              </a:rPr>
              <a:t>出典</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国保データベース</a:t>
            </a:r>
            <a:r>
              <a:rPr lang="en-US" altLang="ja-JP" sz="800" dirty="0">
                <a:latin typeface="ＭＳ 明朝" panose="02020609040205080304" pitchFamily="17" charset="-128"/>
                <a:ea typeface="ＭＳ 明朝" panose="02020609040205080304" pitchFamily="17" charset="-128"/>
                <a:cs typeface="Times New Roman" pitchFamily="18" charset="0"/>
              </a:rPr>
              <a:t>(KDB)</a:t>
            </a:r>
            <a:r>
              <a:rPr lang="ja-JP" altLang="en-US" sz="800" dirty="0">
                <a:latin typeface="ＭＳ 明朝" panose="02020609040205080304" pitchFamily="17" charset="-128"/>
                <a:ea typeface="ＭＳ 明朝" panose="02020609040205080304" pitchFamily="17" charset="-128"/>
                <a:cs typeface="Times New Roman" pitchFamily="18" charset="0"/>
              </a:rPr>
              <a:t>システム</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疾病別医療費分析</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生活習慣病</a:t>
            </a:r>
            <a:r>
              <a:rPr lang="en-US" altLang="ja-JP" sz="800" dirty="0">
                <a:latin typeface="ＭＳ 明朝" panose="02020609040205080304" pitchFamily="17" charset="-128"/>
                <a:ea typeface="ＭＳ 明朝" panose="02020609040205080304" pitchFamily="17" charset="-128"/>
                <a:cs typeface="Times New Roman" pitchFamily="18" charset="0"/>
              </a:rPr>
              <a:t>)｣</a:t>
            </a:r>
          </a:p>
        </p:txBody>
      </p:sp>
      <p:sp>
        <p:nvSpPr>
          <p:cNvPr id="4" name="テキスト ボックス 3">
            <a:extLst>
              <a:ext uri="{FF2B5EF4-FFF2-40B4-BE49-F238E27FC236}">
                <a16:creationId xmlns:a16="http://schemas.microsoft.com/office/drawing/2014/main" id="{06FFB9B9-BCF1-AD5C-E6C7-05920C65DDFE}"/>
              </a:ext>
            </a:extLst>
          </p:cNvPr>
          <p:cNvSpPr txBox="1">
            <a:spLocks noChangeAspect="1"/>
          </p:cNvSpPr>
          <p:nvPr/>
        </p:nvSpPr>
        <p:spPr>
          <a:xfrm>
            <a:off x="165099" y="8028964"/>
            <a:ext cx="5143163" cy="215444"/>
          </a:xfrm>
          <a:prstGeom prst="rect">
            <a:avLst/>
          </a:prstGeom>
          <a:noFill/>
          <a:ln>
            <a:noFill/>
          </a:ln>
        </p:spPr>
        <p:txBody>
          <a:bodyPr wrap="square" lIns="0" rIns="90000" rtlCol="0">
            <a:spAutoFit/>
          </a:bodyPr>
          <a:lstStyle/>
          <a:p>
            <a:pPr lvl="0" fontAlgn="base">
              <a:spcBef>
                <a:spcPct val="0"/>
              </a:spcBef>
              <a:spcAft>
                <a:spcPct val="0"/>
              </a:spcAft>
            </a:pPr>
            <a:r>
              <a:rPr lang="ja-JP" altLang="en-US" sz="800" dirty="0">
                <a:latin typeface="ＭＳ 明朝" panose="02020609040205080304" pitchFamily="17" charset="-128"/>
                <a:ea typeface="ＭＳ 明朝" panose="02020609040205080304" pitchFamily="17" charset="-128"/>
                <a:cs typeface="Times New Roman" pitchFamily="18" charset="0"/>
              </a:rPr>
              <a:t>出典</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国保データベース</a:t>
            </a:r>
            <a:r>
              <a:rPr lang="en-US" altLang="ja-JP" sz="800" dirty="0">
                <a:latin typeface="ＭＳ 明朝" panose="02020609040205080304" pitchFamily="17" charset="-128"/>
                <a:ea typeface="ＭＳ 明朝" panose="02020609040205080304" pitchFamily="17" charset="-128"/>
                <a:cs typeface="Times New Roman" pitchFamily="18" charset="0"/>
              </a:rPr>
              <a:t>(KDB)</a:t>
            </a:r>
            <a:r>
              <a:rPr lang="ja-JP" altLang="en-US" sz="800" dirty="0">
                <a:latin typeface="ＭＳ 明朝" panose="02020609040205080304" pitchFamily="17" charset="-128"/>
                <a:ea typeface="ＭＳ 明朝" panose="02020609040205080304" pitchFamily="17" charset="-128"/>
                <a:cs typeface="Times New Roman" pitchFamily="18" charset="0"/>
              </a:rPr>
              <a:t>システム</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疾病別医療費分析</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生活習慣病</a:t>
            </a:r>
            <a:r>
              <a:rPr lang="en-US" altLang="ja-JP" sz="800" dirty="0">
                <a:latin typeface="ＭＳ 明朝" panose="02020609040205080304" pitchFamily="17" charset="-128"/>
                <a:ea typeface="ＭＳ 明朝" panose="02020609040205080304" pitchFamily="17" charset="-128"/>
                <a:cs typeface="Times New Roman" pitchFamily="18" charset="0"/>
              </a:rPr>
              <a:t>)｣</a:t>
            </a:r>
          </a:p>
        </p:txBody>
      </p:sp>
      <p:sp>
        <p:nvSpPr>
          <p:cNvPr id="5" name="テキスト ボックス 4">
            <a:extLst>
              <a:ext uri="{FF2B5EF4-FFF2-40B4-BE49-F238E27FC236}">
                <a16:creationId xmlns:a16="http://schemas.microsoft.com/office/drawing/2014/main" id="{509F3810-2A1E-0C85-5CD3-359D8456E4F8}"/>
              </a:ext>
            </a:extLst>
          </p:cNvPr>
          <p:cNvSpPr txBox="1">
            <a:spLocks noChangeAspect="1"/>
          </p:cNvSpPr>
          <p:nvPr/>
        </p:nvSpPr>
        <p:spPr>
          <a:xfrm>
            <a:off x="170434" y="190500"/>
            <a:ext cx="6238800" cy="753091"/>
          </a:xfrm>
          <a:prstGeom prst="rect">
            <a:avLst/>
          </a:prstGeom>
          <a:noFill/>
          <a:ln>
            <a:noFill/>
          </a:ln>
        </p:spPr>
        <p:txBody>
          <a:bodyPr wrap="square" lIns="0" rIns="90000" rtlCol="0">
            <a:sp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以下は、令和</a:t>
            </a:r>
            <a:r>
              <a:rPr lang="en-US" altLang="ja-JP" sz="1200" dirty="0">
                <a:latin typeface="ＭＳ 明朝" panose="02020609040205080304" pitchFamily="17" charset="-128"/>
                <a:ea typeface="ＭＳ 明朝" panose="02020609040205080304" pitchFamily="17" charset="-128"/>
                <a:cs typeface="Times New Roman" pitchFamily="18" charset="0"/>
              </a:rPr>
              <a:t>4</a:t>
            </a:r>
            <a:r>
              <a:rPr lang="ja-JP" altLang="en-US" sz="1200" dirty="0">
                <a:latin typeface="ＭＳ 明朝" panose="02020609040205080304" pitchFamily="17" charset="-128"/>
                <a:ea typeface="ＭＳ 明朝" panose="02020609040205080304" pitchFamily="17" charset="-128"/>
                <a:cs typeface="Times New Roman" pitchFamily="18" charset="0"/>
              </a:rPr>
              <a:t>年度の生活習慣病医療費の状況について、入院、外来、入外合計別に示したものです。</a:t>
            </a:r>
            <a:r>
              <a:rPr lang="ja-JP" altLang="ja-JP" sz="1200" dirty="0">
                <a:latin typeface="MS Mincho"/>
                <a:ea typeface="MS Mincho"/>
                <a:cs typeface="MS Mincho"/>
                <a:sym typeface="MS Mincho"/>
              </a:rPr>
              <a:t>上位</a:t>
            </a:r>
            <a:r>
              <a:rPr lang="en-US" altLang="ja-JP" sz="1200" dirty="0">
                <a:latin typeface="MS Mincho"/>
                <a:ea typeface="MS Mincho"/>
                <a:cs typeface="MS Mincho"/>
                <a:sym typeface="MS Mincho"/>
              </a:rPr>
              <a:t>5</a:t>
            </a:r>
            <a:r>
              <a:rPr lang="ja-JP" altLang="ja-JP" sz="1200" dirty="0">
                <a:latin typeface="MS Mincho"/>
                <a:ea typeface="MS Mincho"/>
                <a:cs typeface="MS Mincho"/>
                <a:sym typeface="MS Mincho"/>
              </a:rPr>
              <a:t>疾病をみると、がん、筋・骨格は入院・外来共通ですが、入院では、</a:t>
            </a:r>
            <a:r>
              <a:rPr lang="ja-JP" altLang="en-US" sz="1200" dirty="0">
                <a:latin typeface="MS Mincho"/>
                <a:ea typeface="MS Mincho"/>
                <a:cs typeface="MS Mincho"/>
                <a:sym typeface="MS Mincho"/>
              </a:rPr>
              <a:t>精神と脳梗塞と狭心症</a:t>
            </a:r>
            <a:r>
              <a:rPr lang="ja-JP" altLang="ja-JP" sz="1200" dirty="0">
                <a:latin typeface="MS Mincho"/>
                <a:ea typeface="MS Mincho"/>
                <a:cs typeface="MS Mincho"/>
                <a:sym typeface="MS Mincho"/>
              </a:rPr>
              <a:t>、外来では高血圧症</a:t>
            </a:r>
            <a:r>
              <a:rPr lang="ja-JP" altLang="en-US" sz="1200" dirty="0">
                <a:latin typeface="MS Mincho"/>
                <a:ea typeface="MS Mincho"/>
                <a:cs typeface="MS Mincho"/>
                <a:sym typeface="MS Mincho"/>
              </a:rPr>
              <a:t>と糖尿病と脂質異常症</a:t>
            </a:r>
            <a:r>
              <a:rPr lang="ja-JP" altLang="ja-JP" sz="1200" dirty="0">
                <a:latin typeface="MS Mincho"/>
                <a:ea typeface="MS Mincho"/>
                <a:cs typeface="MS Mincho"/>
                <a:sym typeface="MS Mincho"/>
              </a:rPr>
              <a:t>が上位となっています。</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pic>
        <p:nvPicPr>
          <p:cNvPr id="6" name="table86">
            <a:extLst>
              <a:ext uri="{FF2B5EF4-FFF2-40B4-BE49-F238E27FC236}">
                <a16:creationId xmlns:a16="http://schemas.microsoft.com/office/drawing/2014/main" id="{65219662-E704-4940-A338-74EEA3BFF2EF}"/>
              </a:ext>
            </a:extLst>
          </p:cNvPr>
          <p:cNvPicPr>
            <a:picLocks noChangeAspect="1"/>
          </p:cNvPicPr>
          <p:nvPr/>
        </p:nvPicPr>
        <p:blipFill>
          <a:blip r:embed="rId3"/>
          <a:stretch>
            <a:fillRect/>
          </a:stretch>
        </p:blipFill>
        <p:spPr>
          <a:xfrm>
            <a:off x="165100" y="1600016"/>
            <a:ext cx="5470847" cy="2823210"/>
          </a:xfrm>
          <a:prstGeom prst="rect">
            <a:avLst/>
          </a:prstGeom>
        </p:spPr>
      </p:pic>
      <p:pic>
        <p:nvPicPr>
          <p:cNvPr id="8" name="table87">
            <a:extLst>
              <a:ext uri="{FF2B5EF4-FFF2-40B4-BE49-F238E27FC236}">
                <a16:creationId xmlns:a16="http://schemas.microsoft.com/office/drawing/2014/main" id="{4743964C-181E-4CEF-A1FE-BE19CF5AC8EE}"/>
              </a:ext>
            </a:extLst>
          </p:cNvPr>
          <p:cNvPicPr>
            <a:picLocks noChangeAspect="1"/>
          </p:cNvPicPr>
          <p:nvPr/>
        </p:nvPicPr>
        <p:blipFill>
          <a:blip r:embed="rId4"/>
          <a:stretch>
            <a:fillRect/>
          </a:stretch>
        </p:blipFill>
        <p:spPr>
          <a:xfrm>
            <a:off x="165100" y="5210626"/>
            <a:ext cx="5470847" cy="2823210"/>
          </a:xfrm>
          <a:prstGeom prst="rect">
            <a:avLst/>
          </a:prstGeom>
        </p:spPr>
      </p:pic>
    </p:spTree>
    <p:extLst>
      <p:ext uri="{BB962C8B-B14F-4D97-AF65-F5344CB8AC3E}">
        <p14:creationId xmlns:p14="http://schemas.microsoft.com/office/powerpoint/2010/main" val="15277455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F409785-4CD5-F4AF-45E0-0025AA19F82A}"/>
              </a:ext>
            </a:extLst>
          </p:cNvPr>
          <p:cNvSpPr txBox="1">
            <a:spLocks noChangeAspect="1"/>
          </p:cNvSpPr>
          <p:nvPr/>
        </p:nvSpPr>
        <p:spPr>
          <a:xfrm>
            <a:off x="165100" y="938126"/>
            <a:ext cx="4371132" cy="276999"/>
          </a:xfrm>
          <a:prstGeom prst="rect">
            <a:avLst/>
          </a:prstGeom>
          <a:noFill/>
          <a:ln>
            <a:noFill/>
          </a:ln>
        </p:spPr>
        <p:txBody>
          <a:bodyPr wrap="square" lIns="0" rtlCol="0">
            <a:spAutoFit/>
          </a:bodyPr>
          <a:lstStyle/>
          <a:p>
            <a:r>
              <a:rPr kumimoji="1" lang="ja-JP" altLang="en-US" sz="1200" dirty="0">
                <a:latin typeface="ＭＳ 明朝" panose="02020609040205080304" pitchFamily="17" charset="-128"/>
                <a:ea typeface="ＭＳ 明朝" panose="02020609040205080304" pitchFamily="17" charset="-128"/>
              </a:rPr>
              <a:t>生活習慣病等疾病別医療費統計</a:t>
            </a:r>
            <a:r>
              <a:rPr kumimoji="1" lang="en-US" altLang="ja-JP" sz="1200" dirty="0">
                <a:latin typeface="ＭＳ 明朝" panose="02020609040205080304" pitchFamily="17" charset="-128"/>
                <a:ea typeface="ＭＳ 明朝" panose="02020609040205080304" pitchFamily="17" charset="-128"/>
              </a:rPr>
              <a:t>(</a:t>
            </a:r>
            <a:r>
              <a:rPr kumimoji="1" lang="ja-JP" altLang="en-US" sz="1200" dirty="0">
                <a:latin typeface="ＭＳ 明朝" panose="02020609040205080304" pitchFamily="17" charset="-128"/>
                <a:ea typeface="ＭＳ 明朝" panose="02020609040205080304" pitchFamily="17" charset="-128"/>
              </a:rPr>
              <a:t>入外</a:t>
            </a:r>
            <a:r>
              <a:rPr kumimoji="1" lang="ja-JP" altLang="en-US" sz="1200">
                <a:latin typeface="ＭＳ 明朝" panose="02020609040205080304" pitchFamily="17" charset="-128"/>
                <a:ea typeface="ＭＳ 明朝" panose="02020609040205080304" pitchFamily="17" charset="-128"/>
              </a:rPr>
              <a:t>合計</a:t>
            </a:r>
            <a:r>
              <a:rPr kumimoji="1" lang="en-US" altLang="ja-JP" sz="1200">
                <a:latin typeface="ＭＳ 明朝" panose="02020609040205080304" pitchFamily="17" charset="-128"/>
                <a:ea typeface="ＭＳ 明朝" panose="02020609040205080304" pitchFamily="17" charset="-128"/>
              </a:rPr>
              <a:t>)</a:t>
            </a:r>
            <a:r>
              <a:rPr lang="en-US" altLang="ja-JP" sz="1200">
                <a:latin typeface="ＭＳ 明朝" panose="02020609040205080304" pitchFamily="17" charset="-128"/>
                <a:ea typeface="ＭＳ 明朝" panose="02020609040205080304" pitchFamily="17" charset="-128"/>
              </a:rPr>
              <a:t>(</a:t>
            </a:r>
            <a:r>
              <a:rPr kumimoji="1" lang="ja-JP" altLang="en-US" sz="1200">
                <a:latin typeface="ＭＳ 明朝" panose="02020609040205080304" pitchFamily="17" charset="-128"/>
                <a:ea typeface="ＭＳ 明朝" panose="02020609040205080304" pitchFamily="17" charset="-128"/>
              </a:rPr>
              <a:t>令和</a:t>
            </a:r>
            <a:r>
              <a:rPr kumimoji="1" lang="en-US" altLang="ja-JP" sz="1200">
                <a:latin typeface="ＭＳ 明朝" panose="02020609040205080304" pitchFamily="17" charset="-128"/>
                <a:ea typeface="ＭＳ 明朝" panose="02020609040205080304" pitchFamily="17" charset="-128"/>
              </a:rPr>
              <a:t>4</a:t>
            </a:r>
            <a:r>
              <a:rPr kumimoji="1" lang="ja-JP" altLang="en-US" sz="1200">
                <a:latin typeface="ＭＳ 明朝" panose="02020609040205080304" pitchFamily="17" charset="-128"/>
                <a:ea typeface="ＭＳ 明朝" panose="02020609040205080304" pitchFamily="17" charset="-128"/>
              </a:rPr>
              <a:t>年度</a:t>
            </a:r>
            <a:r>
              <a:rPr lang="en-US" altLang="ja-JP" sz="1200">
                <a:latin typeface="ＭＳ 明朝" panose="02020609040205080304" pitchFamily="17" charset="-128"/>
                <a:ea typeface="ＭＳ 明朝" panose="02020609040205080304" pitchFamily="17" charset="-128"/>
              </a:rPr>
              <a:t>)</a:t>
            </a:r>
            <a:endParaRPr kumimoji="1" lang="ja-JP" altLang="en-US" sz="1200" dirty="0">
              <a:latin typeface="ＭＳ 明朝" panose="02020609040205080304" pitchFamily="17" charset="-128"/>
              <a:ea typeface="ＭＳ 明朝" panose="02020609040205080304" pitchFamily="17" charset="-128"/>
            </a:endParaRPr>
          </a:p>
        </p:txBody>
      </p:sp>
      <p:sp>
        <p:nvSpPr>
          <p:cNvPr id="2" name="スライド番号プレースホルダー 1"/>
          <p:cNvSpPr>
            <a:spLocks noGrp="1"/>
          </p:cNvSpPr>
          <p:nvPr>
            <p:ph type="sldNum" sz="quarter" idx="12"/>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mtClean="0">
                <a:latin typeface="ＭＳ 明朝" panose="02020609040205080304" pitchFamily="17" charset="-128"/>
                <a:ea typeface="ＭＳ 明朝" panose="02020609040205080304" pitchFamily="17" charset="-128"/>
              </a:rPr>
              <a:pPr/>
              <a:t>56</a:t>
            </a:fld>
            <a:endParaRPr kumimoji="1" lang="ja-JP" altLang="en-US" dirty="0">
              <a:latin typeface="ＭＳ 明朝" panose="02020609040205080304" pitchFamily="17" charset="-128"/>
              <a:ea typeface="ＭＳ 明朝" panose="02020609040205080304" pitchFamily="17" charset="-128"/>
            </a:endParaRPr>
          </a:p>
        </p:txBody>
      </p:sp>
      <p:sp>
        <p:nvSpPr>
          <p:cNvPr id="3" name="テキスト ボックス 2">
            <a:extLst>
              <a:ext uri="{FF2B5EF4-FFF2-40B4-BE49-F238E27FC236}">
                <a16:creationId xmlns:a16="http://schemas.microsoft.com/office/drawing/2014/main" id="{B15117CF-C005-E81E-76C3-E5EAF65BF8AC}"/>
              </a:ext>
            </a:extLst>
          </p:cNvPr>
          <p:cNvSpPr txBox="1">
            <a:spLocks noChangeAspect="1"/>
          </p:cNvSpPr>
          <p:nvPr/>
        </p:nvSpPr>
        <p:spPr>
          <a:xfrm>
            <a:off x="165099" y="4027428"/>
            <a:ext cx="5143163" cy="215444"/>
          </a:xfrm>
          <a:prstGeom prst="rect">
            <a:avLst/>
          </a:prstGeom>
          <a:noFill/>
          <a:ln>
            <a:noFill/>
          </a:ln>
        </p:spPr>
        <p:txBody>
          <a:bodyPr wrap="square" lIns="0" rIns="90000" rtlCol="0">
            <a:spAutoFit/>
          </a:bodyPr>
          <a:lstStyle/>
          <a:p>
            <a:pPr lvl="0" fontAlgn="base">
              <a:spcBef>
                <a:spcPct val="0"/>
              </a:spcBef>
              <a:spcAft>
                <a:spcPct val="0"/>
              </a:spcAft>
            </a:pPr>
            <a:r>
              <a:rPr lang="ja-JP" altLang="en-US" sz="800" dirty="0">
                <a:latin typeface="ＭＳ 明朝" panose="02020609040205080304" pitchFamily="17" charset="-128"/>
                <a:ea typeface="ＭＳ 明朝" panose="02020609040205080304" pitchFamily="17" charset="-128"/>
                <a:cs typeface="Times New Roman" pitchFamily="18" charset="0"/>
              </a:rPr>
              <a:t>出典</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国保データベース</a:t>
            </a:r>
            <a:r>
              <a:rPr lang="en-US" altLang="ja-JP" sz="800" dirty="0">
                <a:latin typeface="ＭＳ 明朝" panose="02020609040205080304" pitchFamily="17" charset="-128"/>
                <a:ea typeface="ＭＳ 明朝" panose="02020609040205080304" pitchFamily="17" charset="-128"/>
                <a:cs typeface="Times New Roman" pitchFamily="18" charset="0"/>
              </a:rPr>
              <a:t>(KDB)</a:t>
            </a:r>
            <a:r>
              <a:rPr lang="ja-JP" altLang="en-US" sz="800" dirty="0">
                <a:latin typeface="ＭＳ 明朝" panose="02020609040205080304" pitchFamily="17" charset="-128"/>
                <a:ea typeface="ＭＳ 明朝" panose="02020609040205080304" pitchFamily="17" charset="-128"/>
                <a:cs typeface="Times New Roman" pitchFamily="18" charset="0"/>
              </a:rPr>
              <a:t>システム</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疾病別医療費分析</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生活習慣病</a:t>
            </a:r>
            <a:r>
              <a:rPr lang="en-US" altLang="ja-JP" sz="800" dirty="0">
                <a:latin typeface="ＭＳ 明朝" panose="02020609040205080304" pitchFamily="17" charset="-128"/>
                <a:ea typeface="ＭＳ 明朝" panose="02020609040205080304" pitchFamily="17" charset="-128"/>
                <a:cs typeface="Times New Roman" pitchFamily="18" charset="0"/>
              </a:rPr>
              <a:t>)｣</a:t>
            </a:r>
          </a:p>
        </p:txBody>
      </p:sp>
      <p:pic>
        <p:nvPicPr>
          <p:cNvPr id="4" name="table88">
            <a:extLst>
              <a:ext uri="{FF2B5EF4-FFF2-40B4-BE49-F238E27FC236}">
                <a16:creationId xmlns:a16="http://schemas.microsoft.com/office/drawing/2014/main" id="{D7B2AE16-7D16-4556-AA71-1ECDA74C618C}"/>
              </a:ext>
            </a:extLst>
          </p:cNvPr>
          <p:cNvPicPr>
            <a:picLocks noChangeAspect="1"/>
          </p:cNvPicPr>
          <p:nvPr/>
        </p:nvPicPr>
        <p:blipFill>
          <a:blip r:embed="rId3"/>
          <a:stretch>
            <a:fillRect/>
          </a:stretch>
        </p:blipFill>
        <p:spPr>
          <a:xfrm>
            <a:off x="165100" y="1210310"/>
            <a:ext cx="5470847" cy="2823210"/>
          </a:xfrm>
          <a:prstGeom prst="rect">
            <a:avLst/>
          </a:prstGeom>
        </p:spPr>
      </p:pic>
    </p:spTree>
    <p:extLst>
      <p:ext uri="{BB962C8B-B14F-4D97-AF65-F5344CB8AC3E}">
        <p14:creationId xmlns:p14="http://schemas.microsoft.com/office/powerpoint/2010/main" val="34141849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mtClean="0">
                <a:latin typeface="ＭＳ 明朝" panose="02020609040205080304" pitchFamily="17" charset="-128"/>
                <a:ea typeface="ＭＳ 明朝" panose="02020609040205080304" pitchFamily="17" charset="-128"/>
              </a:rPr>
              <a:pPr/>
              <a:t>57</a:t>
            </a:fld>
            <a:endParaRPr kumimoji="1" lang="ja-JP" altLang="en-US" dirty="0">
              <a:latin typeface="ＭＳ 明朝" panose="02020609040205080304" pitchFamily="17" charset="-128"/>
              <a:ea typeface="ＭＳ 明朝" panose="02020609040205080304" pitchFamily="17" charset="-128"/>
            </a:endParaRPr>
          </a:p>
        </p:txBody>
      </p:sp>
      <p:sp>
        <p:nvSpPr>
          <p:cNvPr id="5" name="テキスト ボックス 4">
            <a:extLst>
              <a:ext uri="{FF2B5EF4-FFF2-40B4-BE49-F238E27FC236}">
                <a16:creationId xmlns:a16="http://schemas.microsoft.com/office/drawing/2014/main" id="{70EB6B94-6004-51EF-3611-82C0A27CEF88}"/>
              </a:ext>
            </a:extLst>
          </p:cNvPr>
          <p:cNvSpPr txBox="1">
            <a:spLocks noChangeAspect="1"/>
          </p:cNvSpPr>
          <p:nvPr/>
        </p:nvSpPr>
        <p:spPr>
          <a:xfrm>
            <a:off x="165100" y="1219205"/>
            <a:ext cx="2448272" cy="276999"/>
          </a:xfrm>
          <a:prstGeom prst="rect">
            <a:avLst/>
          </a:prstGeom>
          <a:noFill/>
          <a:ln>
            <a:noFill/>
          </a:ln>
        </p:spPr>
        <p:txBody>
          <a:bodyPr wrap="square" lIns="0" rtlCol="0">
            <a:spAutoFit/>
          </a:bodyPr>
          <a:lstStyle/>
          <a:p>
            <a:r>
              <a:rPr kumimoji="1" lang="ja-JP" altLang="en-US" sz="1200" dirty="0">
                <a:latin typeface="ＭＳ 明朝" panose="02020609040205080304" pitchFamily="17" charset="-128"/>
                <a:ea typeface="ＭＳ 明朝" panose="02020609040205080304" pitchFamily="17" charset="-128"/>
              </a:rPr>
              <a:t>生活習慣病</a:t>
            </a:r>
            <a:r>
              <a:rPr lang="ja-JP" altLang="en-US" sz="1200" dirty="0">
                <a:latin typeface="ＭＳ 明朝" panose="02020609040205080304" pitchFamily="17" charset="-128"/>
                <a:ea typeface="ＭＳ 明朝" panose="02020609040205080304" pitchFamily="17" charset="-128"/>
              </a:rPr>
              <a:t>全体のレセプト分析</a:t>
            </a:r>
            <a:endParaRPr kumimoji="1" lang="ja-JP" altLang="en-US" sz="1200" dirty="0">
              <a:latin typeface="ＭＳ 明朝" panose="02020609040205080304" pitchFamily="17" charset="-128"/>
              <a:ea typeface="ＭＳ 明朝" panose="02020609040205080304" pitchFamily="17" charset="-128"/>
            </a:endParaRPr>
          </a:p>
        </p:txBody>
      </p:sp>
      <p:sp>
        <p:nvSpPr>
          <p:cNvPr id="9" name="テキスト ボックス 8">
            <a:extLst>
              <a:ext uri="{FF2B5EF4-FFF2-40B4-BE49-F238E27FC236}">
                <a16:creationId xmlns:a16="http://schemas.microsoft.com/office/drawing/2014/main" id="{ADF96397-D520-0D1C-BD4D-95E26E117314}"/>
              </a:ext>
            </a:extLst>
          </p:cNvPr>
          <p:cNvSpPr txBox="1">
            <a:spLocks noChangeAspect="1"/>
          </p:cNvSpPr>
          <p:nvPr/>
        </p:nvSpPr>
        <p:spPr>
          <a:xfrm>
            <a:off x="165100" y="312869"/>
            <a:ext cx="6238800" cy="791107"/>
          </a:xfrm>
          <a:prstGeom prst="rect">
            <a:avLst/>
          </a:prstGeom>
          <a:noFill/>
          <a:ln>
            <a:noFill/>
          </a:ln>
        </p:spPr>
        <p:txBody>
          <a:bodyPr wrap="square" lIns="0" rIns="90000" rtlCol="0">
            <a:spAutoFit/>
          </a:bodyPr>
          <a:lstStyle/>
          <a:p>
            <a:pPr lvl="0" algn="just" fontAlgn="base">
              <a:lnSpc>
                <a:spcPct val="125000"/>
              </a:lnSpc>
              <a:spcBef>
                <a:spcPct val="0"/>
              </a:spcBef>
              <a:spcAft>
                <a:spcPct val="0"/>
              </a:spcAft>
            </a:pPr>
            <a:r>
              <a:rPr lang="en-US" altLang="ja-JP" sz="1400" dirty="0">
                <a:latin typeface="ＭＳ 明朝" panose="02020609040205080304" pitchFamily="17" charset="-128"/>
                <a:ea typeface="ＭＳ 明朝" panose="02020609040205080304" pitchFamily="17" charset="-128"/>
                <a:cs typeface="Times New Roman" pitchFamily="18" charset="0"/>
              </a:rPr>
              <a:t>(1)</a:t>
            </a:r>
            <a:r>
              <a:rPr lang="ja-JP" altLang="en-US" sz="1400" dirty="0">
                <a:latin typeface="ＭＳ 明朝" panose="02020609040205080304" pitchFamily="17" charset="-128"/>
                <a:ea typeface="ＭＳ 明朝" panose="02020609040205080304" pitchFamily="17" charset="-128"/>
                <a:cs typeface="Times New Roman" pitchFamily="18" charset="0"/>
              </a:rPr>
              <a:t>生活習慣病患者の状況</a:t>
            </a:r>
            <a:endParaRPr lang="en-US" altLang="ja-JP" sz="1400" dirty="0">
              <a:latin typeface="ＭＳ 明朝" panose="02020609040205080304" pitchFamily="17" charset="-128"/>
              <a:ea typeface="ＭＳ 明朝" panose="02020609040205080304" pitchFamily="17" charset="-128"/>
              <a:cs typeface="Times New Roman" pitchFamily="18" charset="0"/>
            </a:endParaRPr>
          </a:p>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以下は、生活習慣病患者のレセプトデータから、併存している疾患の状況を示したものです。</a:t>
            </a:r>
            <a:r>
              <a:rPr lang="ja-JP" altLang="ja-JP" sz="1200" dirty="0">
                <a:latin typeface="MS Mincho"/>
                <a:ea typeface="MS Mincho"/>
                <a:cs typeface="MS Mincho"/>
                <a:sym typeface="MS Mincho"/>
              </a:rPr>
              <a:t>高血圧症</a:t>
            </a:r>
            <a:r>
              <a:rPr lang="en-US" altLang="ja-JP" sz="1200" dirty="0">
                <a:latin typeface="MS Mincho"/>
                <a:ea typeface="MS Mincho"/>
                <a:cs typeface="MS Mincho"/>
                <a:sym typeface="MS Mincho"/>
              </a:rPr>
              <a:t>64.0</a:t>
            </a:r>
            <a:r>
              <a:rPr lang="ja-JP" altLang="ja-JP" sz="1200" dirty="0">
                <a:latin typeface="MS Mincho"/>
                <a:ea typeface="MS Mincho"/>
                <a:cs typeface="MS Mincho"/>
                <a:sym typeface="MS Mincho"/>
              </a:rPr>
              <a:t>%、脂質異常症</a:t>
            </a:r>
            <a:r>
              <a:rPr lang="en-US" altLang="ja-JP" sz="1200" dirty="0">
                <a:latin typeface="MS Mincho"/>
                <a:ea typeface="MS Mincho"/>
                <a:cs typeface="MS Mincho"/>
                <a:sym typeface="MS Mincho"/>
              </a:rPr>
              <a:t>51.5</a:t>
            </a:r>
            <a:r>
              <a:rPr lang="ja-JP" altLang="ja-JP" sz="1200" dirty="0">
                <a:latin typeface="MS Mincho"/>
                <a:ea typeface="MS Mincho"/>
                <a:cs typeface="MS Mincho"/>
                <a:sym typeface="MS Mincho"/>
              </a:rPr>
              <a:t>%、糖尿病</a:t>
            </a:r>
            <a:r>
              <a:rPr lang="en-US" altLang="ja-JP" sz="1200" dirty="0">
                <a:latin typeface="MS Mincho"/>
                <a:ea typeface="MS Mincho"/>
                <a:cs typeface="MS Mincho"/>
                <a:sym typeface="MS Mincho"/>
              </a:rPr>
              <a:t>29.1</a:t>
            </a:r>
            <a:r>
              <a:rPr lang="ja-JP" altLang="ja-JP" sz="1200" dirty="0">
                <a:latin typeface="MS Mincho"/>
                <a:ea typeface="MS Mincho"/>
                <a:cs typeface="MS Mincho"/>
                <a:sym typeface="MS Mincho"/>
              </a:rPr>
              <a:t>%が上位3疾病です。</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sp>
        <p:nvSpPr>
          <p:cNvPr id="4" name="テキスト ボックス 3">
            <a:extLst>
              <a:ext uri="{FF2B5EF4-FFF2-40B4-BE49-F238E27FC236}">
                <a16:creationId xmlns:a16="http://schemas.microsoft.com/office/drawing/2014/main" id="{560E09A9-6D30-68EC-9248-50C3B0A849BC}"/>
              </a:ext>
            </a:extLst>
          </p:cNvPr>
          <p:cNvSpPr txBox="1">
            <a:spLocks noChangeAspect="1"/>
          </p:cNvSpPr>
          <p:nvPr/>
        </p:nvSpPr>
        <p:spPr>
          <a:xfrm>
            <a:off x="165100" y="5155237"/>
            <a:ext cx="1872208" cy="276999"/>
          </a:xfrm>
          <a:prstGeom prst="rect">
            <a:avLst/>
          </a:prstGeom>
          <a:noFill/>
          <a:ln>
            <a:noFill/>
          </a:ln>
        </p:spPr>
        <p:txBody>
          <a:bodyPr wrap="square" lIns="0" rtlCol="0">
            <a:spAutoFit/>
          </a:bodyPr>
          <a:lstStyle/>
          <a:p>
            <a:r>
              <a:rPr kumimoji="1" lang="ja-JP" altLang="en-US" sz="1200" dirty="0">
                <a:latin typeface="ＭＳ 明朝" panose="02020609040205080304" pitchFamily="17" charset="-128"/>
                <a:ea typeface="ＭＳ 明朝" panose="02020609040205080304" pitchFamily="17" charset="-128"/>
              </a:rPr>
              <a:t>糖尿病</a:t>
            </a:r>
            <a:r>
              <a:rPr lang="ja-JP" altLang="en-US" sz="1200" dirty="0">
                <a:latin typeface="ＭＳ 明朝" panose="02020609040205080304" pitchFamily="17" charset="-128"/>
                <a:ea typeface="ＭＳ 明朝" panose="02020609040205080304" pitchFamily="17" charset="-128"/>
              </a:rPr>
              <a:t>のレセプト分析</a:t>
            </a:r>
            <a:endParaRPr kumimoji="1" lang="ja-JP" altLang="en-US" sz="1200" dirty="0">
              <a:latin typeface="ＭＳ 明朝" panose="02020609040205080304" pitchFamily="17" charset="-128"/>
              <a:ea typeface="ＭＳ 明朝" panose="02020609040205080304" pitchFamily="17" charset="-128"/>
            </a:endParaRPr>
          </a:p>
        </p:txBody>
      </p:sp>
      <p:sp>
        <p:nvSpPr>
          <p:cNvPr id="12" name="テキスト ボックス 11">
            <a:extLst>
              <a:ext uri="{FF2B5EF4-FFF2-40B4-BE49-F238E27FC236}">
                <a16:creationId xmlns:a16="http://schemas.microsoft.com/office/drawing/2014/main" id="{89D81915-DE21-8422-1D2F-551EE301F084}"/>
              </a:ext>
            </a:extLst>
          </p:cNvPr>
          <p:cNvSpPr txBox="1">
            <a:spLocks noChangeAspect="1"/>
          </p:cNvSpPr>
          <p:nvPr/>
        </p:nvSpPr>
        <p:spPr>
          <a:xfrm>
            <a:off x="165099" y="4743674"/>
            <a:ext cx="5143163" cy="215444"/>
          </a:xfrm>
          <a:prstGeom prst="rect">
            <a:avLst/>
          </a:prstGeom>
          <a:noFill/>
          <a:ln>
            <a:noFill/>
          </a:ln>
        </p:spPr>
        <p:txBody>
          <a:bodyPr wrap="square" lIns="0" rIns="90000" rtlCol="0">
            <a:spAutoFit/>
          </a:bodyPr>
          <a:lstStyle/>
          <a:p>
            <a:pPr lvl="0" fontAlgn="base">
              <a:spcBef>
                <a:spcPct val="0"/>
              </a:spcBef>
              <a:spcAft>
                <a:spcPct val="0"/>
              </a:spcAft>
            </a:pPr>
            <a:r>
              <a:rPr lang="ja-JP" altLang="en-US" sz="800">
                <a:latin typeface="ＭＳ 明朝" panose="02020609040205080304" pitchFamily="17" charset="-128"/>
                <a:ea typeface="ＭＳ 明朝" panose="02020609040205080304" pitchFamily="17" charset="-128"/>
                <a:cs typeface="Times New Roman" pitchFamily="18" charset="0"/>
              </a:rPr>
              <a:t>出典</a:t>
            </a:r>
            <a:r>
              <a:rPr lang="en-US" altLang="ja-JP" sz="800">
                <a:latin typeface="ＭＳ 明朝" panose="02020609040205080304" pitchFamily="17" charset="-128"/>
                <a:ea typeface="ＭＳ 明朝" panose="02020609040205080304" pitchFamily="17" charset="-128"/>
                <a:cs typeface="Times New Roman" pitchFamily="18" charset="0"/>
              </a:rPr>
              <a:t>:</a:t>
            </a:r>
            <a:r>
              <a:rPr lang="ja-JP" altLang="en-US" sz="800">
                <a:latin typeface="ＭＳ 明朝" panose="02020609040205080304" pitchFamily="17" charset="-128"/>
                <a:ea typeface="ＭＳ 明朝" panose="02020609040205080304" pitchFamily="17" charset="-128"/>
                <a:cs typeface="Times New Roman" pitchFamily="18" charset="0"/>
              </a:rPr>
              <a:t>国保データベース</a:t>
            </a:r>
            <a:r>
              <a:rPr lang="en-US" altLang="ja-JP" sz="800">
                <a:latin typeface="ＭＳ 明朝" panose="02020609040205080304" pitchFamily="17" charset="-128"/>
                <a:ea typeface="ＭＳ 明朝" panose="02020609040205080304" pitchFamily="17" charset="-128"/>
                <a:cs typeface="Times New Roman" pitchFamily="18" charset="0"/>
              </a:rPr>
              <a:t>(KDB)</a:t>
            </a:r>
            <a:r>
              <a:rPr lang="ja-JP" altLang="en-US" sz="800">
                <a:latin typeface="ＭＳ 明朝" panose="02020609040205080304" pitchFamily="17" charset="-128"/>
                <a:ea typeface="ＭＳ 明朝" panose="02020609040205080304" pitchFamily="17" charset="-128"/>
                <a:cs typeface="Times New Roman" pitchFamily="18" charset="0"/>
              </a:rPr>
              <a:t>システム</a:t>
            </a:r>
            <a:r>
              <a:rPr lang="en-US" altLang="ja-JP" sz="800">
                <a:latin typeface="ＭＳ 明朝" panose="02020609040205080304" pitchFamily="17" charset="-128"/>
                <a:ea typeface="ＭＳ 明朝" panose="02020609040205080304" pitchFamily="17" charset="-128"/>
                <a:cs typeface="Times New Roman" pitchFamily="18" charset="0"/>
              </a:rPr>
              <a:t>｢</a:t>
            </a:r>
            <a:r>
              <a:rPr lang="ja-JP" altLang="en-US" sz="800">
                <a:latin typeface="ＭＳ 明朝" panose="02020609040205080304" pitchFamily="17" charset="-128"/>
                <a:ea typeface="ＭＳ 明朝" panose="02020609040205080304" pitchFamily="17" charset="-128"/>
                <a:cs typeface="Times New Roman" pitchFamily="18" charset="0"/>
              </a:rPr>
              <a:t>生活習慣病全体のレセプト分析</a:t>
            </a:r>
            <a:r>
              <a:rPr lang="en-US" altLang="ja-JP" sz="800">
                <a:latin typeface="ＭＳ 明朝" panose="02020609040205080304" pitchFamily="17" charset="-128"/>
                <a:ea typeface="ＭＳ 明朝" panose="02020609040205080304" pitchFamily="17" charset="-128"/>
                <a:cs typeface="Times New Roman" pitchFamily="18" charset="0"/>
              </a:rPr>
              <a:t>｣(</a:t>
            </a:r>
            <a:r>
              <a:rPr lang="ja-JP" altLang="en-US" sz="800">
                <a:latin typeface="ＭＳ 明朝" panose="02020609040205080304" pitchFamily="17" charset="-128"/>
                <a:ea typeface="ＭＳ 明朝" panose="02020609040205080304" pitchFamily="17" charset="-128"/>
                <a:cs typeface="Times New Roman" pitchFamily="18" charset="0"/>
              </a:rPr>
              <a:t>令和</a:t>
            </a:r>
            <a:r>
              <a:rPr lang="en-US" altLang="ja-JP" sz="800">
                <a:latin typeface="ＭＳ 明朝" panose="02020609040205080304" pitchFamily="17" charset="-128"/>
                <a:ea typeface="ＭＳ 明朝" panose="02020609040205080304" pitchFamily="17" charset="-128"/>
                <a:cs typeface="Times New Roman" pitchFamily="18" charset="0"/>
              </a:rPr>
              <a:t>4</a:t>
            </a:r>
            <a:r>
              <a:rPr lang="ja-JP" altLang="en-US" sz="800">
                <a:latin typeface="ＭＳ 明朝" panose="02020609040205080304" pitchFamily="17" charset="-128"/>
                <a:ea typeface="ＭＳ 明朝" panose="02020609040205080304" pitchFamily="17" charset="-128"/>
                <a:cs typeface="Times New Roman" pitchFamily="18" charset="0"/>
              </a:rPr>
              <a:t>年</a:t>
            </a:r>
            <a:r>
              <a:rPr lang="en-US" altLang="ja-JP" sz="800">
                <a:latin typeface="ＭＳ 明朝" panose="02020609040205080304" pitchFamily="17" charset="-128"/>
                <a:ea typeface="ＭＳ 明朝" panose="02020609040205080304" pitchFamily="17" charset="-128"/>
                <a:cs typeface="Times New Roman" pitchFamily="18" charset="0"/>
              </a:rPr>
              <a:t>5</a:t>
            </a:r>
            <a:r>
              <a:rPr lang="ja-JP" altLang="en-US" sz="800">
                <a:latin typeface="ＭＳ 明朝" panose="02020609040205080304" pitchFamily="17" charset="-128"/>
                <a:ea typeface="ＭＳ 明朝" panose="02020609040205080304" pitchFamily="17" charset="-128"/>
                <a:cs typeface="Times New Roman" pitchFamily="18" charset="0"/>
              </a:rPr>
              <a:t>月診療分</a:t>
            </a:r>
            <a:r>
              <a:rPr lang="en-US" altLang="ja-JP" sz="800">
                <a:latin typeface="ＭＳ 明朝" panose="02020609040205080304" pitchFamily="17" charset="-128"/>
                <a:ea typeface="ＭＳ 明朝" panose="02020609040205080304" pitchFamily="17" charset="-128"/>
                <a:cs typeface="Times New Roman" pitchFamily="18" charset="0"/>
              </a:rPr>
              <a:t>)</a:t>
            </a:r>
            <a:endParaRPr lang="en-US" altLang="ja-JP" sz="800" dirty="0">
              <a:latin typeface="ＭＳ 明朝" panose="02020609040205080304" pitchFamily="17" charset="-128"/>
              <a:ea typeface="ＭＳ 明朝" panose="02020609040205080304" pitchFamily="17" charset="-128"/>
              <a:cs typeface="Times New Roman" pitchFamily="18" charset="0"/>
            </a:endParaRPr>
          </a:p>
        </p:txBody>
      </p:sp>
      <p:sp>
        <p:nvSpPr>
          <p:cNvPr id="13" name="テキスト ボックス 12">
            <a:extLst>
              <a:ext uri="{FF2B5EF4-FFF2-40B4-BE49-F238E27FC236}">
                <a16:creationId xmlns:a16="http://schemas.microsoft.com/office/drawing/2014/main" id="{23B61DF0-C6F5-A0B0-C30C-7B41FF690C90}"/>
              </a:ext>
            </a:extLst>
          </p:cNvPr>
          <p:cNvSpPr txBox="1">
            <a:spLocks noChangeAspect="1"/>
          </p:cNvSpPr>
          <p:nvPr/>
        </p:nvSpPr>
        <p:spPr>
          <a:xfrm>
            <a:off x="165099" y="8676456"/>
            <a:ext cx="5143163" cy="215444"/>
          </a:xfrm>
          <a:prstGeom prst="rect">
            <a:avLst/>
          </a:prstGeom>
          <a:noFill/>
          <a:ln>
            <a:noFill/>
          </a:ln>
        </p:spPr>
        <p:txBody>
          <a:bodyPr wrap="square" lIns="0" rIns="90000" rtlCol="0">
            <a:spAutoFit/>
          </a:bodyPr>
          <a:lstStyle/>
          <a:p>
            <a:pPr lvl="0" fontAlgn="base">
              <a:spcBef>
                <a:spcPct val="0"/>
              </a:spcBef>
              <a:spcAft>
                <a:spcPct val="0"/>
              </a:spcAft>
            </a:pPr>
            <a:r>
              <a:rPr lang="ja-JP" altLang="en-US" sz="800">
                <a:latin typeface="ＭＳ 明朝" panose="02020609040205080304" pitchFamily="17" charset="-128"/>
                <a:ea typeface="ＭＳ 明朝" panose="02020609040205080304" pitchFamily="17" charset="-128"/>
                <a:cs typeface="Times New Roman" pitchFamily="18" charset="0"/>
              </a:rPr>
              <a:t>出典</a:t>
            </a:r>
            <a:r>
              <a:rPr lang="en-US" altLang="ja-JP" sz="800">
                <a:latin typeface="ＭＳ 明朝" panose="02020609040205080304" pitchFamily="17" charset="-128"/>
                <a:ea typeface="ＭＳ 明朝" panose="02020609040205080304" pitchFamily="17" charset="-128"/>
                <a:cs typeface="Times New Roman" pitchFamily="18" charset="0"/>
              </a:rPr>
              <a:t>:</a:t>
            </a:r>
            <a:r>
              <a:rPr lang="ja-JP" altLang="en-US" sz="800">
                <a:latin typeface="ＭＳ 明朝" panose="02020609040205080304" pitchFamily="17" charset="-128"/>
                <a:ea typeface="ＭＳ 明朝" panose="02020609040205080304" pitchFamily="17" charset="-128"/>
                <a:cs typeface="Times New Roman" pitchFamily="18" charset="0"/>
              </a:rPr>
              <a:t>国保データベース</a:t>
            </a:r>
            <a:r>
              <a:rPr lang="en-US" altLang="ja-JP" sz="800">
                <a:latin typeface="ＭＳ 明朝" panose="02020609040205080304" pitchFamily="17" charset="-128"/>
                <a:ea typeface="ＭＳ 明朝" panose="02020609040205080304" pitchFamily="17" charset="-128"/>
                <a:cs typeface="Times New Roman" pitchFamily="18" charset="0"/>
              </a:rPr>
              <a:t>(KDB)</a:t>
            </a:r>
            <a:r>
              <a:rPr lang="ja-JP" altLang="en-US" sz="800">
                <a:latin typeface="ＭＳ 明朝" panose="02020609040205080304" pitchFamily="17" charset="-128"/>
                <a:ea typeface="ＭＳ 明朝" panose="02020609040205080304" pitchFamily="17" charset="-128"/>
                <a:cs typeface="Times New Roman" pitchFamily="18" charset="0"/>
              </a:rPr>
              <a:t>システム</a:t>
            </a:r>
            <a:r>
              <a:rPr lang="en-US" altLang="ja-JP" sz="800">
                <a:latin typeface="ＭＳ 明朝" panose="02020609040205080304" pitchFamily="17" charset="-128"/>
                <a:ea typeface="ＭＳ 明朝" panose="02020609040205080304" pitchFamily="17" charset="-128"/>
                <a:cs typeface="Times New Roman" pitchFamily="18" charset="0"/>
              </a:rPr>
              <a:t>｢</a:t>
            </a:r>
            <a:r>
              <a:rPr lang="ja-JP" altLang="en-US" sz="800">
                <a:latin typeface="ＭＳ 明朝" panose="02020609040205080304" pitchFamily="17" charset="-128"/>
                <a:ea typeface="ＭＳ 明朝" panose="02020609040205080304" pitchFamily="17" charset="-128"/>
                <a:cs typeface="Times New Roman" pitchFamily="18" charset="0"/>
              </a:rPr>
              <a:t>糖尿病のレセプト分析</a:t>
            </a:r>
            <a:r>
              <a:rPr lang="en-US" altLang="ja-JP" sz="800">
                <a:latin typeface="ＭＳ 明朝" panose="02020609040205080304" pitchFamily="17" charset="-128"/>
                <a:ea typeface="ＭＳ 明朝" panose="02020609040205080304" pitchFamily="17" charset="-128"/>
                <a:cs typeface="Times New Roman" pitchFamily="18" charset="0"/>
              </a:rPr>
              <a:t>｣(</a:t>
            </a:r>
            <a:r>
              <a:rPr lang="ja-JP" altLang="en-US" sz="800">
                <a:latin typeface="ＭＳ 明朝" panose="02020609040205080304" pitchFamily="17" charset="-128"/>
                <a:ea typeface="ＭＳ 明朝" panose="02020609040205080304" pitchFamily="17" charset="-128"/>
                <a:cs typeface="Times New Roman" pitchFamily="18" charset="0"/>
              </a:rPr>
              <a:t>令和</a:t>
            </a:r>
            <a:r>
              <a:rPr lang="en-US" altLang="ja-JP" sz="800">
                <a:latin typeface="ＭＳ 明朝" panose="02020609040205080304" pitchFamily="17" charset="-128"/>
                <a:ea typeface="ＭＳ 明朝" panose="02020609040205080304" pitchFamily="17" charset="-128"/>
                <a:cs typeface="Times New Roman" pitchFamily="18" charset="0"/>
              </a:rPr>
              <a:t>4</a:t>
            </a:r>
            <a:r>
              <a:rPr lang="ja-JP" altLang="en-US" sz="800">
                <a:latin typeface="ＭＳ 明朝" panose="02020609040205080304" pitchFamily="17" charset="-128"/>
                <a:ea typeface="ＭＳ 明朝" panose="02020609040205080304" pitchFamily="17" charset="-128"/>
                <a:cs typeface="Times New Roman" pitchFamily="18" charset="0"/>
              </a:rPr>
              <a:t>年</a:t>
            </a:r>
            <a:r>
              <a:rPr lang="en-US" altLang="ja-JP" sz="800">
                <a:latin typeface="ＭＳ 明朝" panose="02020609040205080304" pitchFamily="17" charset="-128"/>
                <a:ea typeface="ＭＳ 明朝" panose="02020609040205080304" pitchFamily="17" charset="-128"/>
                <a:cs typeface="Times New Roman" pitchFamily="18" charset="0"/>
              </a:rPr>
              <a:t>5</a:t>
            </a:r>
            <a:r>
              <a:rPr lang="ja-JP" altLang="en-US" sz="800">
                <a:latin typeface="ＭＳ 明朝" panose="02020609040205080304" pitchFamily="17" charset="-128"/>
                <a:ea typeface="ＭＳ 明朝" panose="02020609040205080304" pitchFamily="17" charset="-128"/>
                <a:cs typeface="Times New Roman" pitchFamily="18" charset="0"/>
              </a:rPr>
              <a:t>月診療分</a:t>
            </a:r>
            <a:r>
              <a:rPr lang="en-US" altLang="ja-JP" sz="800">
                <a:latin typeface="ＭＳ 明朝" panose="02020609040205080304" pitchFamily="17" charset="-128"/>
                <a:ea typeface="ＭＳ 明朝" panose="02020609040205080304" pitchFamily="17" charset="-128"/>
                <a:cs typeface="Times New Roman" pitchFamily="18" charset="0"/>
              </a:rPr>
              <a:t>)</a:t>
            </a:r>
            <a:endParaRPr lang="en-US" altLang="ja-JP" sz="800" dirty="0">
              <a:latin typeface="ＭＳ 明朝" panose="02020609040205080304" pitchFamily="17" charset="-128"/>
              <a:ea typeface="ＭＳ 明朝" panose="02020609040205080304" pitchFamily="17" charset="-128"/>
              <a:cs typeface="Times New Roman" pitchFamily="18" charset="0"/>
            </a:endParaRPr>
          </a:p>
        </p:txBody>
      </p:sp>
      <p:sp>
        <p:nvSpPr>
          <p:cNvPr id="14" name="テキスト ボックス 13">
            <a:extLst>
              <a:ext uri="{FF2B5EF4-FFF2-40B4-BE49-F238E27FC236}">
                <a16:creationId xmlns:a16="http://schemas.microsoft.com/office/drawing/2014/main" id="{027E8EEB-0532-2457-3378-E068C4279C89}"/>
              </a:ext>
            </a:extLst>
          </p:cNvPr>
          <p:cNvSpPr txBox="1">
            <a:spLocks/>
          </p:cNvSpPr>
          <p:nvPr/>
        </p:nvSpPr>
        <p:spPr>
          <a:xfrm>
            <a:off x="50800" y="5522"/>
            <a:ext cx="6242400" cy="338554"/>
          </a:xfrm>
          <a:prstGeom prst="rect">
            <a:avLst/>
          </a:prstGeom>
          <a:noFill/>
          <a:ln>
            <a:noFill/>
          </a:ln>
        </p:spPr>
        <p:txBody>
          <a:bodyPr wrap="square" lIns="0" rIns="90000" rtlCol="0">
            <a:spAutoFit/>
          </a:bodyPr>
          <a:lstStyle/>
          <a:p>
            <a:pPr lvl="0" fontAlgn="base">
              <a:spcBef>
                <a:spcPct val="0"/>
              </a:spcBef>
              <a:spcAft>
                <a:spcPct val="0"/>
              </a:spcAft>
            </a:pPr>
            <a:r>
              <a:rPr lang="en-US" altLang="ja-JP" sz="1600" b="1" dirty="0">
                <a:latin typeface="ＭＳ 明朝" panose="02020609040205080304" pitchFamily="17" charset="-128"/>
                <a:ea typeface="ＭＳ 明朝" panose="02020609040205080304" pitchFamily="17" charset="-128"/>
                <a:cs typeface="Times New Roman" pitchFamily="18" charset="0"/>
              </a:rPr>
              <a:t>2.</a:t>
            </a:r>
            <a:r>
              <a:rPr lang="ja-JP" altLang="en-US" sz="1600" b="1" dirty="0">
                <a:latin typeface="ＭＳ 明朝" panose="02020609040205080304" pitchFamily="17" charset="-128"/>
                <a:ea typeface="ＭＳ 明朝" panose="02020609040205080304" pitchFamily="17" charset="-128"/>
                <a:cs typeface="Times New Roman" pitchFamily="18" charset="0"/>
              </a:rPr>
              <a:t>生活習慣病に関する分析</a:t>
            </a:r>
            <a:endParaRPr lang="en-US" altLang="ja-JP" sz="1600" b="1" dirty="0">
              <a:latin typeface="ＭＳ 明朝" panose="02020609040205080304" pitchFamily="17" charset="-128"/>
              <a:ea typeface="ＭＳ 明朝" panose="02020609040205080304" pitchFamily="17" charset="-128"/>
              <a:cs typeface="Times New Roman" pitchFamily="18" charset="0"/>
            </a:endParaRPr>
          </a:p>
        </p:txBody>
      </p:sp>
      <p:pic>
        <p:nvPicPr>
          <p:cNvPr id="3" name="table89">
            <a:extLst>
              <a:ext uri="{FF2B5EF4-FFF2-40B4-BE49-F238E27FC236}">
                <a16:creationId xmlns:a16="http://schemas.microsoft.com/office/drawing/2014/main" id="{FCDB6F3D-AAB5-4D75-8D35-E447BA12C1CB}"/>
              </a:ext>
            </a:extLst>
          </p:cNvPr>
          <p:cNvPicPr>
            <a:picLocks/>
          </p:cNvPicPr>
          <p:nvPr/>
        </p:nvPicPr>
        <p:blipFill>
          <a:blip r:embed="rId3"/>
          <a:stretch>
            <a:fillRect/>
          </a:stretch>
        </p:blipFill>
        <p:spPr>
          <a:xfrm>
            <a:off x="165100" y="1483360"/>
            <a:ext cx="553720" cy="1612900"/>
          </a:xfrm>
          <a:prstGeom prst="rect">
            <a:avLst/>
          </a:prstGeom>
        </p:spPr>
      </p:pic>
      <p:pic>
        <p:nvPicPr>
          <p:cNvPr id="6" name="table90">
            <a:extLst>
              <a:ext uri="{FF2B5EF4-FFF2-40B4-BE49-F238E27FC236}">
                <a16:creationId xmlns:a16="http://schemas.microsoft.com/office/drawing/2014/main" id="{B4869233-72E4-4479-B1FD-63E9E0803B05}"/>
              </a:ext>
            </a:extLst>
          </p:cNvPr>
          <p:cNvPicPr>
            <a:picLocks/>
          </p:cNvPicPr>
          <p:nvPr/>
        </p:nvPicPr>
        <p:blipFill>
          <a:blip r:embed="rId4"/>
          <a:stretch>
            <a:fillRect/>
          </a:stretch>
        </p:blipFill>
        <p:spPr>
          <a:xfrm>
            <a:off x="706120" y="1483360"/>
            <a:ext cx="5524500" cy="1612900"/>
          </a:xfrm>
          <a:prstGeom prst="rect">
            <a:avLst/>
          </a:prstGeom>
        </p:spPr>
      </p:pic>
      <p:pic>
        <p:nvPicPr>
          <p:cNvPr id="7" name="table91">
            <a:extLst>
              <a:ext uri="{FF2B5EF4-FFF2-40B4-BE49-F238E27FC236}">
                <a16:creationId xmlns:a16="http://schemas.microsoft.com/office/drawing/2014/main" id="{3AABFF80-F0CE-46F4-A87C-B1A46814F365}"/>
              </a:ext>
            </a:extLst>
          </p:cNvPr>
          <p:cNvPicPr>
            <a:picLocks/>
          </p:cNvPicPr>
          <p:nvPr/>
        </p:nvPicPr>
        <p:blipFill>
          <a:blip r:embed="rId5"/>
          <a:stretch>
            <a:fillRect/>
          </a:stretch>
        </p:blipFill>
        <p:spPr>
          <a:xfrm>
            <a:off x="165100" y="3121660"/>
            <a:ext cx="553720" cy="1612900"/>
          </a:xfrm>
          <a:prstGeom prst="rect">
            <a:avLst/>
          </a:prstGeom>
        </p:spPr>
      </p:pic>
      <p:pic>
        <p:nvPicPr>
          <p:cNvPr id="8" name="table92">
            <a:extLst>
              <a:ext uri="{FF2B5EF4-FFF2-40B4-BE49-F238E27FC236}">
                <a16:creationId xmlns:a16="http://schemas.microsoft.com/office/drawing/2014/main" id="{C81F29F3-EE56-4E2E-9AA8-801F827D208F}"/>
              </a:ext>
            </a:extLst>
          </p:cNvPr>
          <p:cNvPicPr>
            <a:picLocks/>
          </p:cNvPicPr>
          <p:nvPr/>
        </p:nvPicPr>
        <p:blipFill>
          <a:blip r:embed="rId6"/>
          <a:stretch>
            <a:fillRect/>
          </a:stretch>
        </p:blipFill>
        <p:spPr>
          <a:xfrm>
            <a:off x="706120" y="3121660"/>
            <a:ext cx="4537710" cy="1612900"/>
          </a:xfrm>
          <a:prstGeom prst="rect">
            <a:avLst/>
          </a:prstGeom>
        </p:spPr>
      </p:pic>
      <p:pic>
        <p:nvPicPr>
          <p:cNvPr id="10" name="table93">
            <a:extLst>
              <a:ext uri="{FF2B5EF4-FFF2-40B4-BE49-F238E27FC236}">
                <a16:creationId xmlns:a16="http://schemas.microsoft.com/office/drawing/2014/main" id="{1719CA0A-36E4-4C1E-8474-032AA20AC783}"/>
              </a:ext>
            </a:extLst>
          </p:cNvPr>
          <p:cNvPicPr>
            <a:picLocks/>
          </p:cNvPicPr>
          <p:nvPr/>
        </p:nvPicPr>
        <p:blipFill>
          <a:blip r:embed="rId7"/>
          <a:stretch>
            <a:fillRect/>
          </a:stretch>
        </p:blipFill>
        <p:spPr>
          <a:xfrm>
            <a:off x="165100" y="5416550"/>
            <a:ext cx="553720" cy="1621790"/>
          </a:xfrm>
          <a:prstGeom prst="rect">
            <a:avLst/>
          </a:prstGeom>
        </p:spPr>
      </p:pic>
      <p:pic>
        <p:nvPicPr>
          <p:cNvPr id="11" name="table94">
            <a:extLst>
              <a:ext uri="{FF2B5EF4-FFF2-40B4-BE49-F238E27FC236}">
                <a16:creationId xmlns:a16="http://schemas.microsoft.com/office/drawing/2014/main" id="{8A95DC22-E59B-4B1A-B8A0-FE3B4FE4F03D}"/>
              </a:ext>
            </a:extLst>
          </p:cNvPr>
          <p:cNvPicPr>
            <a:picLocks/>
          </p:cNvPicPr>
          <p:nvPr/>
        </p:nvPicPr>
        <p:blipFill>
          <a:blip r:embed="rId8"/>
          <a:stretch>
            <a:fillRect/>
          </a:stretch>
        </p:blipFill>
        <p:spPr>
          <a:xfrm>
            <a:off x="706120" y="5416550"/>
            <a:ext cx="4826000" cy="1621790"/>
          </a:xfrm>
          <a:prstGeom prst="rect">
            <a:avLst/>
          </a:prstGeom>
        </p:spPr>
      </p:pic>
      <p:pic>
        <p:nvPicPr>
          <p:cNvPr id="15" name="table95">
            <a:extLst>
              <a:ext uri="{FF2B5EF4-FFF2-40B4-BE49-F238E27FC236}">
                <a16:creationId xmlns:a16="http://schemas.microsoft.com/office/drawing/2014/main" id="{5CDB9CD8-8BD8-4B6D-B954-149F3C7485CD}"/>
              </a:ext>
            </a:extLst>
          </p:cNvPr>
          <p:cNvPicPr>
            <a:picLocks/>
          </p:cNvPicPr>
          <p:nvPr/>
        </p:nvPicPr>
        <p:blipFill>
          <a:blip r:embed="rId9"/>
          <a:stretch>
            <a:fillRect/>
          </a:stretch>
        </p:blipFill>
        <p:spPr>
          <a:xfrm>
            <a:off x="165100" y="7063740"/>
            <a:ext cx="553720" cy="1621790"/>
          </a:xfrm>
          <a:prstGeom prst="rect">
            <a:avLst/>
          </a:prstGeom>
        </p:spPr>
      </p:pic>
      <p:pic>
        <p:nvPicPr>
          <p:cNvPr id="16" name="table96">
            <a:extLst>
              <a:ext uri="{FF2B5EF4-FFF2-40B4-BE49-F238E27FC236}">
                <a16:creationId xmlns:a16="http://schemas.microsoft.com/office/drawing/2014/main" id="{CA150211-A252-4031-B462-F0E4568CF76D}"/>
              </a:ext>
            </a:extLst>
          </p:cNvPr>
          <p:cNvPicPr>
            <a:picLocks/>
          </p:cNvPicPr>
          <p:nvPr/>
        </p:nvPicPr>
        <p:blipFill>
          <a:blip r:embed="rId10"/>
          <a:stretch>
            <a:fillRect/>
          </a:stretch>
        </p:blipFill>
        <p:spPr>
          <a:xfrm>
            <a:off x="706120" y="7063740"/>
            <a:ext cx="4537710" cy="1621790"/>
          </a:xfrm>
          <a:prstGeom prst="rect">
            <a:avLst/>
          </a:prstGeom>
        </p:spPr>
      </p:pic>
    </p:spTree>
    <p:extLst>
      <p:ext uri="{BB962C8B-B14F-4D97-AF65-F5344CB8AC3E}">
        <p14:creationId xmlns:p14="http://schemas.microsoft.com/office/powerpoint/2010/main" val="42878990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mtClean="0">
                <a:latin typeface="ＭＳ 明朝" panose="02020609040205080304" pitchFamily="17" charset="-128"/>
                <a:ea typeface="ＭＳ 明朝" panose="02020609040205080304" pitchFamily="17" charset="-128"/>
              </a:rPr>
              <a:pPr/>
              <a:t>58</a:t>
            </a:fld>
            <a:endParaRPr kumimoji="1" lang="ja-JP" altLang="en-US" dirty="0">
              <a:latin typeface="ＭＳ 明朝" panose="02020609040205080304" pitchFamily="17" charset="-128"/>
              <a:ea typeface="ＭＳ 明朝" panose="02020609040205080304" pitchFamily="17" charset="-128"/>
            </a:endParaRPr>
          </a:p>
        </p:txBody>
      </p:sp>
      <p:sp>
        <p:nvSpPr>
          <p:cNvPr id="9" name="テキスト ボックス 8">
            <a:extLst>
              <a:ext uri="{FF2B5EF4-FFF2-40B4-BE49-F238E27FC236}">
                <a16:creationId xmlns:a16="http://schemas.microsoft.com/office/drawing/2014/main" id="{89921FDD-CC53-E6B1-CAAC-F5C0FF7B5BCA}"/>
              </a:ext>
            </a:extLst>
          </p:cNvPr>
          <p:cNvSpPr txBox="1">
            <a:spLocks noChangeAspect="1"/>
          </p:cNvSpPr>
          <p:nvPr/>
        </p:nvSpPr>
        <p:spPr>
          <a:xfrm>
            <a:off x="161925" y="5155237"/>
            <a:ext cx="1872208" cy="276999"/>
          </a:xfrm>
          <a:prstGeom prst="rect">
            <a:avLst/>
          </a:prstGeom>
          <a:noFill/>
          <a:ln>
            <a:noFill/>
          </a:ln>
        </p:spPr>
        <p:txBody>
          <a:bodyPr wrap="square" lIns="0" rtlCol="0">
            <a:spAutoFit/>
          </a:bodyPr>
          <a:lstStyle/>
          <a:p>
            <a:r>
              <a:rPr lang="ja-JP" altLang="en-US" sz="1200" dirty="0">
                <a:latin typeface="ＭＳ 明朝" panose="02020609040205080304" pitchFamily="17" charset="-128"/>
                <a:ea typeface="ＭＳ 明朝" panose="02020609040205080304" pitchFamily="17" charset="-128"/>
              </a:rPr>
              <a:t>高血圧症の</a:t>
            </a:r>
            <a:r>
              <a:rPr kumimoji="1" lang="ja-JP" altLang="en-US" sz="1200" dirty="0">
                <a:latin typeface="ＭＳ 明朝" panose="02020609040205080304" pitchFamily="17" charset="-128"/>
                <a:ea typeface="ＭＳ 明朝" panose="02020609040205080304" pitchFamily="17" charset="-128"/>
              </a:rPr>
              <a:t>レセプト分析</a:t>
            </a:r>
          </a:p>
        </p:txBody>
      </p:sp>
      <p:sp>
        <p:nvSpPr>
          <p:cNvPr id="6" name="テキスト ボックス 5">
            <a:extLst>
              <a:ext uri="{FF2B5EF4-FFF2-40B4-BE49-F238E27FC236}">
                <a16:creationId xmlns:a16="http://schemas.microsoft.com/office/drawing/2014/main" id="{46A06029-46C3-3F7A-5A8C-AD15C53DD5CA}"/>
              </a:ext>
            </a:extLst>
          </p:cNvPr>
          <p:cNvSpPr txBox="1">
            <a:spLocks noChangeAspect="1"/>
          </p:cNvSpPr>
          <p:nvPr/>
        </p:nvSpPr>
        <p:spPr>
          <a:xfrm>
            <a:off x="161925" y="1222305"/>
            <a:ext cx="2322141" cy="276999"/>
          </a:xfrm>
          <a:prstGeom prst="rect">
            <a:avLst/>
          </a:prstGeom>
          <a:noFill/>
          <a:ln>
            <a:noFill/>
          </a:ln>
        </p:spPr>
        <p:txBody>
          <a:bodyPr wrap="square" lIns="0" rtlCol="0">
            <a:spAutoFit/>
          </a:bodyPr>
          <a:lstStyle/>
          <a:p>
            <a:r>
              <a:rPr lang="ja-JP" altLang="en-US" sz="1200" dirty="0">
                <a:latin typeface="ＭＳ 明朝" panose="02020609040205080304" pitchFamily="17" charset="-128"/>
                <a:ea typeface="ＭＳ 明朝" panose="02020609040205080304" pitchFamily="17" charset="-128"/>
              </a:rPr>
              <a:t>脂質異常症の</a:t>
            </a:r>
            <a:r>
              <a:rPr kumimoji="1" lang="ja-JP" altLang="en-US" sz="1200" dirty="0">
                <a:latin typeface="ＭＳ 明朝" panose="02020609040205080304" pitchFamily="17" charset="-128"/>
                <a:ea typeface="ＭＳ 明朝" panose="02020609040205080304" pitchFamily="17" charset="-128"/>
              </a:rPr>
              <a:t>レセプト分析</a:t>
            </a:r>
          </a:p>
        </p:txBody>
      </p:sp>
      <p:sp>
        <p:nvSpPr>
          <p:cNvPr id="12" name="テキスト ボックス 11">
            <a:extLst>
              <a:ext uri="{FF2B5EF4-FFF2-40B4-BE49-F238E27FC236}">
                <a16:creationId xmlns:a16="http://schemas.microsoft.com/office/drawing/2014/main" id="{CA67B035-EE3B-440E-2EC1-3D611CE75C69}"/>
              </a:ext>
            </a:extLst>
          </p:cNvPr>
          <p:cNvSpPr txBox="1">
            <a:spLocks noChangeAspect="1"/>
          </p:cNvSpPr>
          <p:nvPr/>
        </p:nvSpPr>
        <p:spPr>
          <a:xfrm>
            <a:off x="165099" y="8701474"/>
            <a:ext cx="5143163" cy="215444"/>
          </a:xfrm>
          <a:prstGeom prst="rect">
            <a:avLst/>
          </a:prstGeom>
          <a:noFill/>
          <a:ln>
            <a:noFill/>
          </a:ln>
        </p:spPr>
        <p:txBody>
          <a:bodyPr wrap="square" lIns="0" rIns="90000" rtlCol="0">
            <a:spAutoFit/>
          </a:bodyPr>
          <a:lstStyle/>
          <a:p>
            <a:pPr lvl="0" fontAlgn="base">
              <a:spcBef>
                <a:spcPct val="0"/>
              </a:spcBef>
              <a:spcAft>
                <a:spcPct val="0"/>
              </a:spcAft>
            </a:pPr>
            <a:r>
              <a:rPr lang="ja-JP" altLang="en-US" sz="800">
                <a:latin typeface="ＭＳ 明朝" panose="02020609040205080304" pitchFamily="17" charset="-128"/>
                <a:ea typeface="ＭＳ 明朝" panose="02020609040205080304" pitchFamily="17" charset="-128"/>
                <a:cs typeface="Times New Roman" pitchFamily="18" charset="0"/>
              </a:rPr>
              <a:t>出典</a:t>
            </a:r>
            <a:r>
              <a:rPr lang="en-US" altLang="ja-JP" sz="800">
                <a:latin typeface="ＭＳ 明朝" panose="02020609040205080304" pitchFamily="17" charset="-128"/>
                <a:ea typeface="ＭＳ 明朝" panose="02020609040205080304" pitchFamily="17" charset="-128"/>
                <a:cs typeface="Times New Roman" pitchFamily="18" charset="0"/>
              </a:rPr>
              <a:t>:</a:t>
            </a:r>
            <a:r>
              <a:rPr lang="ja-JP" altLang="en-US" sz="800">
                <a:latin typeface="ＭＳ 明朝" panose="02020609040205080304" pitchFamily="17" charset="-128"/>
                <a:ea typeface="ＭＳ 明朝" panose="02020609040205080304" pitchFamily="17" charset="-128"/>
                <a:cs typeface="Times New Roman" pitchFamily="18" charset="0"/>
              </a:rPr>
              <a:t>国保データベース</a:t>
            </a:r>
            <a:r>
              <a:rPr lang="en-US" altLang="ja-JP" sz="800">
                <a:latin typeface="ＭＳ 明朝" panose="02020609040205080304" pitchFamily="17" charset="-128"/>
                <a:ea typeface="ＭＳ 明朝" panose="02020609040205080304" pitchFamily="17" charset="-128"/>
                <a:cs typeface="Times New Roman" pitchFamily="18" charset="0"/>
              </a:rPr>
              <a:t>(KDB)</a:t>
            </a:r>
            <a:r>
              <a:rPr lang="ja-JP" altLang="en-US" sz="800">
                <a:latin typeface="ＭＳ 明朝" panose="02020609040205080304" pitchFamily="17" charset="-128"/>
                <a:ea typeface="ＭＳ 明朝" panose="02020609040205080304" pitchFamily="17" charset="-128"/>
                <a:cs typeface="Times New Roman" pitchFamily="18" charset="0"/>
              </a:rPr>
              <a:t>システム</a:t>
            </a:r>
            <a:r>
              <a:rPr lang="en-US" altLang="ja-JP" sz="800">
                <a:latin typeface="ＭＳ 明朝" panose="02020609040205080304" pitchFamily="17" charset="-128"/>
                <a:ea typeface="ＭＳ 明朝" panose="02020609040205080304" pitchFamily="17" charset="-128"/>
                <a:cs typeface="Times New Roman" pitchFamily="18" charset="0"/>
              </a:rPr>
              <a:t>｢</a:t>
            </a:r>
            <a:r>
              <a:rPr lang="ja-JP" altLang="en-US" sz="800">
                <a:latin typeface="ＭＳ 明朝" panose="02020609040205080304" pitchFamily="17" charset="-128"/>
                <a:ea typeface="ＭＳ 明朝" panose="02020609040205080304" pitchFamily="17" charset="-128"/>
                <a:cs typeface="Times New Roman" pitchFamily="18" charset="0"/>
              </a:rPr>
              <a:t>高血圧症のレセプト分析</a:t>
            </a:r>
            <a:r>
              <a:rPr lang="en-US" altLang="ja-JP" sz="800">
                <a:latin typeface="ＭＳ 明朝" panose="02020609040205080304" pitchFamily="17" charset="-128"/>
                <a:ea typeface="ＭＳ 明朝" panose="02020609040205080304" pitchFamily="17" charset="-128"/>
                <a:cs typeface="Times New Roman" pitchFamily="18" charset="0"/>
              </a:rPr>
              <a:t>｣(</a:t>
            </a:r>
            <a:r>
              <a:rPr lang="ja-JP" altLang="en-US" sz="800">
                <a:latin typeface="ＭＳ 明朝" panose="02020609040205080304" pitchFamily="17" charset="-128"/>
                <a:ea typeface="ＭＳ 明朝" panose="02020609040205080304" pitchFamily="17" charset="-128"/>
                <a:cs typeface="Times New Roman" pitchFamily="18" charset="0"/>
              </a:rPr>
              <a:t>令和</a:t>
            </a:r>
            <a:r>
              <a:rPr lang="en-US" altLang="ja-JP" sz="800">
                <a:latin typeface="ＭＳ 明朝" panose="02020609040205080304" pitchFamily="17" charset="-128"/>
                <a:ea typeface="ＭＳ 明朝" panose="02020609040205080304" pitchFamily="17" charset="-128"/>
                <a:cs typeface="Times New Roman" pitchFamily="18" charset="0"/>
              </a:rPr>
              <a:t>4</a:t>
            </a:r>
            <a:r>
              <a:rPr lang="ja-JP" altLang="en-US" sz="800">
                <a:latin typeface="ＭＳ 明朝" panose="02020609040205080304" pitchFamily="17" charset="-128"/>
                <a:ea typeface="ＭＳ 明朝" panose="02020609040205080304" pitchFamily="17" charset="-128"/>
                <a:cs typeface="Times New Roman" pitchFamily="18" charset="0"/>
              </a:rPr>
              <a:t>年</a:t>
            </a:r>
            <a:r>
              <a:rPr lang="en-US" altLang="ja-JP" sz="800">
                <a:latin typeface="ＭＳ 明朝" panose="02020609040205080304" pitchFamily="17" charset="-128"/>
                <a:ea typeface="ＭＳ 明朝" panose="02020609040205080304" pitchFamily="17" charset="-128"/>
                <a:cs typeface="Times New Roman" pitchFamily="18" charset="0"/>
              </a:rPr>
              <a:t>5</a:t>
            </a:r>
            <a:r>
              <a:rPr lang="ja-JP" altLang="en-US" sz="800">
                <a:latin typeface="ＭＳ 明朝" panose="02020609040205080304" pitchFamily="17" charset="-128"/>
                <a:ea typeface="ＭＳ 明朝" panose="02020609040205080304" pitchFamily="17" charset="-128"/>
                <a:cs typeface="Times New Roman" pitchFamily="18" charset="0"/>
              </a:rPr>
              <a:t>月診療分</a:t>
            </a:r>
            <a:r>
              <a:rPr lang="en-US" altLang="ja-JP" sz="800">
                <a:latin typeface="ＭＳ 明朝" panose="02020609040205080304" pitchFamily="17" charset="-128"/>
                <a:ea typeface="ＭＳ 明朝" panose="02020609040205080304" pitchFamily="17" charset="-128"/>
                <a:cs typeface="Times New Roman" pitchFamily="18" charset="0"/>
              </a:rPr>
              <a:t>)</a:t>
            </a:r>
            <a:endParaRPr lang="en-US" altLang="ja-JP" sz="800" dirty="0">
              <a:latin typeface="ＭＳ 明朝" panose="02020609040205080304" pitchFamily="17" charset="-128"/>
              <a:ea typeface="ＭＳ 明朝" panose="02020609040205080304" pitchFamily="17" charset="-128"/>
              <a:cs typeface="Times New Roman" pitchFamily="18" charset="0"/>
            </a:endParaRPr>
          </a:p>
        </p:txBody>
      </p:sp>
      <p:sp>
        <p:nvSpPr>
          <p:cNvPr id="13" name="テキスト ボックス 12">
            <a:extLst>
              <a:ext uri="{FF2B5EF4-FFF2-40B4-BE49-F238E27FC236}">
                <a16:creationId xmlns:a16="http://schemas.microsoft.com/office/drawing/2014/main" id="{18D64E0A-68F0-D869-4064-B11C9E19D5EA}"/>
              </a:ext>
            </a:extLst>
          </p:cNvPr>
          <p:cNvSpPr txBox="1">
            <a:spLocks noChangeAspect="1"/>
          </p:cNvSpPr>
          <p:nvPr/>
        </p:nvSpPr>
        <p:spPr>
          <a:xfrm>
            <a:off x="165099" y="4746838"/>
            <a:ext cx="5143163" cy="215444"/>
          </a:xfrm>
          <a:prstGeom prst="rect">
            <a:avLst/>
          </a:prstGeom>
          <a:noFill/>
          <a:ln>
            <a:noFill/>
          </a:ln>
        </p:spPr>
        <p:txBody>
          <a:bodyPr wrap="square" lIns="0" rIns="90000" rtlCol="0">
            <a:spAutoFit/>
          </a:bodyPr>
          <a:lstStyle/>
          <a:p>
            <a:pPr lvl="0" fontAlgn="base">
              <a:spcBef>
                <a:spcPct val="0"/>
              </a:spcBef>
              <a:spcAft>
                <a:spcPct val="0"/>
              </a:spcAft>
            </a:pPr>
            <a:r>
              <a:rPr lang="ja-JP" altLang="en-US" sz="800">
                <a:latin typeface="ＭＳ 明朝" panose="02020609040205080304" pitchFamily="17" charset="-128"/>
                <a:ea typeface="ＭＳ 明朝" panose="02020609040205080304" pitchFamily="17" charset="-128"/>
                <a:cs typeface="Times New Roman" pitchFamily="18" charset="0"/>
              </a:rPr>
              <a:t>出典</a:t>
            </a:r>
            <a:r>
              <a:rPr lang="en-US" altLang="ja-JP" sz="800">
                <a:latin typeface="ＭＳ 明朝" panose="02020609040205080304" pitchFamily="17" charset="-128"/>
                <a:ea typeface="ＭＳ 明朝" panose="02020609040205080304" pitchFamily="17" charset="-128"/>
                <a:cs typeface="Times New Roman" pitchFamily="18" charset="0"/>
              </a:rPr>
              <a:t>:</a:t>
            </a:r>
            <a:r>
              <a:rPr lang="ja-JP" altLang="en-US" sz="800">
                <a:latin typeface="ＭＳ 明朝" panose="02020609040205080304" pitchFamily="17" charset="-128"/>
                <a:ea typeface="ＭＳ 明朝" panose="02020609040205080304" pitchFamily="17" charset="-128"/>
                <a:cs typeface="Times New Roman" pitchFamily="18" charset="0"/>
              </a:rPr>
              <a:t>国保データベース</a:t>
            </a:r>
            <a:r>
              <a:rPr lang="en-US" altLang="ja-JP" sz="800">
                <a:latin typeface="ＭＳ 明朝" panose="02020609040205080304" pitchFamily="17" charset="-128"/>
                <a:ea typeface="ＭＳ 明朝" panose="02020609040205080304" pitchFamily="17" charset="-128"/>
                <a:cs typeface="Times New Roman" pitchFamily="18" charset="0"/>
              </a:rPr>
              <a:t>(KDB)</a:t>
            </a:r>
            <a:r>
              <a:rPr lang="ja-JP" altLang="en-US" sz="800">
                <a:latin typeface="ＭＳ 明朝" panose="02020609040205080304" pitchFamily="17" charset="-128"/>
                <a:ea typeface="ＭＳ 明朝" panose="02020609040205080304" pitchFamily="17" charset="-128"/>
                <a:cs typeface="Times New Roman" pitchFamily="18" charset="0"/>
              </a:rPr>
              <a:t>システム</a:t>
            </a:r>
            <a:r>
              <a:rPr lang="en-US" altLang="ja-JP" sz="800">
                <a:latin typeface="ＭＳ 明朝" panose="02020609040205080304" pitchFamily="17" charset="-128"/>
                <a:ea typeface="ＭＳ 明朝" panose="02020609040205080304" pitchFamily="17" charset="-128"/>
                <a:cs typeface="Times New Roman" pitchFamily="18" charset="0"/>
              </a:rPr>
              <a:t>｢</a:t>
            </a:r>
            <a:r>
              <a:rPr lang="ja-JP" altLang="en-US" sz="800">
                <a:latin typeface="ＭＳ 明朝" panose="02020609040205080304" pitchFamily="17" charset="-128"/>
                <a:ea typeface="ＭＳ 明朝" panose="02020609040205080304" pitchFamily="17" charset="-128"/>
                <a:cs typeface="Times New Roman" pitchFamily="18" charset="0"/>
              </a:rPr>
              <a:t>脂質異常症のレセプト分析</a:t>
            </a:r>
            <a:r>
              <a:rPr lang="en-US" altLang="ja-JP" sz="800">
                <a:latin typeface="ＭＳ 明朝" panose="02020609040205080304" pitchFamily="17" charset="-128"/>
                <a:ea typeface="ＭＳ 明朝" panose="02020609040205080304" pitchFamily="17" charset="-128"/>
                <a:cs typeface="Times New Roman" pitchFamily="18" charset="0"/>
              </a:rPr>
              <a:t>｣(</a:t>
            </a:r>
            <a:r>
              <a:rPr lang="ja-JP" altLang="en-US" sz="800">
                <a:latin typeface="ＭＳ 明朝" panose="02020609040205080304" pitchFamily="17" charset="-128"/>
                <a:ea typeface="ＭＳ 明朝" panose="02020609040205080304" pitchFamily="17" charset="-128"/>
                <a:cs typeface="Times New Roman" pitchFamily="18" charset="0"/>
              </a:rPr>
              <a:t>令和</a:t>
            </a:r>
            <a:r>
              <a:rPr lang="en-US" altLang="ja-JP" sz="800">
                <a:latin typeface="ＭＳ 明朝" panose="02020609040205080304" pitchFamily="17" charset="-128"/>
                <a:ea typeface="ＭＳ 明朝" panose="02020609040205080304" pitchFamily="17" charset="-128"/>
                <a:cs typeface="Times New Roman" pitchFamily="18" charset="0"/>
              </a:rPr>
              <a:t>4</a:t>
            </a:r>
            <a:r>
              <a:rPr lang="ja-JP" altLang="en-US" sz="800">
                <a:latin typeface="ＭＳ 明朝" panose="02020609040205080304" pitchFamily="17" charset="-128"/>
                <a:ea typeface="ＭＳ 明朝" panose="02020609040205080304" pitchFamily="17" charset="-128"/>
                <a:cs typeface="Times New Roman" pitchFamily="18" charset="0"/>
              </a:rPr>
              <a:t>年</a:t>
            </a:r>
            <a:r>
              <a:rPr lang="en-US" altLang="ja-JP" sz="800">
                <a:latin typeface="ＭＳ 明朝" panose="02020609040205080304" pitchFamily="17" charset="-128"/>
                <a:ea typeface="ＭＳ 明朝" panose="02020609040205080304" pitchFamily="17" charset="-128"/>
                <a:cs typeface="Times New Roman" pitchFamily="18" charset="0"/>
              </a:rPr>
              <a:t>5</a:t>
            </a:r>
            <a:r>
              <a:rPr lang="ja-JP" altLang="en-US" sz="800">
                <a:latin typeface="ＭＳ 明朝" panose="02020609040205080304" pitchFamily="17" charset="-128"/>
                <a:ea typeface="ＭＳ 明朝" panose="02020609040205080304" pitchFamily="17" charset="-128"/>
                <a:cs typeface="Times New Roman" pitchFamily="18" charset="0"/>
              </a:rPr>
              <a:t>月診療分</a:t>
            </a:r>
            <a:r>
              <a:rPr lang="en-US" altLang="ja-JP" sz="800">
                <a:latin typeface="ＭＳ 明朝" panose="02020609040205080304" pitchFamily="17" charset="-128"/>
                <a:ea typeface="ＭＳ 明朝" panose="02020609040205080304" pitchFamily="17" charset="-128"/>
                <a:cs typeface="Times New Roman" pitchFamily="18" charset="0"/>
              </a:rPr>
              <a:t>)</a:t>
            </a:r>
            <a:endParaRPr lang="en-US" altLang="ja-JP" sz="800" dirty="0">
              <a:latin typeface="ＭＳ 明朝" panose="02020609040205080304" pitchFamily="17" charset="-128"/>
              <a:ea typeface="ＭＳ 明朝" panose="02020609040205080304" pitchFamily="17" charset="-128"/>
              <a:cs typeface="Times New Roman" pitchFamily="18" charset="0"/>
            </a:endParaRPr>
          </a:p>
        </p:txBody>
      </p:sp>
      <p:pic>
        <p:nvPicPr>
          <p:cNvPr id="3" name="table97">
            <a:extLst>
              <a:ext uri="{FF2B5EF4-FFF2-40B4-BE49-F238E27FC236}">
                <a16:creationId xmlns:a16="http://schemas.microsoft.com/office/drawing/2014/main" id="{FED5148F-2CD3-4CBF-AC93-DDA58D5BC7A4}"/>
              </a:ext>
            </a:extLst>
          </p:cNvPr>
          <p:cNvPicPr>
            <a:picLocks/>
          </p:cNvPicPr>
          <p:nvPr/>
        </p:nvPicPr>
        <p:blipFill>
          <a:blip r:embed="rId3"/>
          <a:stretch>
            <a:fillRect/>
          </a:stretch>
        </p:blipFill>
        <p:spPr>
          <a:xfrm>
            <a:off x="165100" y="1483360"/>
            <a:ext cx="553720" cy="1612900"/>
          </a:xfrm>
          <a:prstGeom prst="rect">
            <a:avLst/>
          </a:prstGeom>
        </p:spPr>
      </p:pic>
      <p:pic>
        <p:nvPicPr>
          <p:cNvPr id="4" name="table98">
            <a:extLst>
              <a:ext uri="{FF2B5EF4-FFF2-40B4-BE49-F238E27FC236}">
                <a16:creationId xmlns:a16="http://schemas.microsoft.com/office/drawing/2014/main" id="{0128F572-2FEB-4231-A2F1-8D3BDC1C1B66}"/>
              </a:ext>
            </a:extLst>
          </p:cNvPr>
          <p:cNvPicPr>
            <a:picLocks/>
          </p:cNvPicPr>
          <p:nvPr/>
        </p:nvPicPr>
        <p:blipFill>
          <a:blip r:embed="rId4"/>
          <a:stretch>
            <a:fillRect/>
          </a:stretch>
        </p:blipFill>
        <p:spPr>
          <a:xfrm>
            <a:off x="706120" y="1483360"/>
            <a:ext cx="4829810" cy="1612900"/>
          </a:xfrm>
          <a:prstGeom prst="rect">
            <a:avLst/>
          </a:prstGeom>
        </p:spPr>
      </p:pic>
      <p:pic>
        <p:nvPicPr>
          <p:cNvPr id="5" name="table99">
            <a:extLst>
              <a:ext uri="{FF2B5EF4-FFF2-40B4-BE49-F238E27FC236}">
                <a16:creationId xmlns:a16="http://schemas.microsoft.com/office/drawing/2014/main" id="{2F0A41A3-51C2-4F51-8628-23E653E6A0B8}"/>
              </a:ext>
            </a:extLst>
          </p:cNvPr>
          <p:cNvPicPr>
            <a:picLocks/>
          </p:cNvPicPr>
          <p:nvPr/>
        </p:nvPicPr>
        <p:blipFill>
          <a:blip r:embed="rId5"/>
          <a:stretch>
            <a:fillRect/>
          </a:stretch>
        </p:blipFill>
        <p:spPr>
          <a:xfrm>
            <a:off x="165100" y="3130550"/>
            <a:ext cx="553720" cy="1612900"/>
          </a:xfrm>
          <a:prstGeom prst="rect">
            <a:avLst/>
          </a:prstGeom>
        </p:spPr>
      </p:pic>
      <p:pic>
        <p:nvPicPr>
          <p:cNvPr id="7" name="table100">
            <a:extLst>
              <a:ext uri="{FF2B5EF4-FFF2-40B4-BE49-F238E27FC236}">
                <a16:creationId xmlns:a16="http://schemas.microsoft.com/office/drawing/2014/main" id="{76D224DB-1D00-4B2D-AD8A-363519C58CBC}"/>
              </a:ext>
            </a:extLst>
          </p:cNvPr>
          <p:cNvPicPr>
            <a:picLocks/>
          </p:cNvPicPr>
          <p:nvPr/>
        </p:nvPicPr>
        <p:blipFill>
          <a:blip r:embed="rId6"/>
          <a:stretch>
            <a:fillRect/>
          </a:stretch>
        </p:blipFill>
        <p:spPr>
          <a:xfrm>
            <a:off x="706120" y="3130550"/>
            <a:ext cx="4495800" cy="1612900"/>
          </a:xfrm>
          <a:prstGeom prst="rect">
            <a:avLst/>
          </a:prstGeom>
        </p:spPr>
      </p:pic>
      <p:pic>
        <p:nvPicPr>
          <p:cNvPr id="8" name="table101">
            <a:extLst>
              <a:ext uri="{FF2B5EF4-FFF2-40B4-BE49-F238E27FC236}">
                <a16:creationId xmlns:a16="http://schemas.microsoft.com/office/drawing/2014/main" id="{F699CEEE-A77A-4C66-964F-1332B10E37A1}"/>
              </a:ext>
            </a:extLst>
          </p:cNvPr>
          <p:cNvPicPr>
            <a:picLocks/>
          </p:cNvPicPr>
          <p:nvPr/>
        </p:nvPicPr>
        <p:blipFill>
          <a:blip r:embed="rId7"/>
          <a:stretch>
            <a:fillRect/>
          </a:stretch>
        </p:blipFill>
        <p:spPr>
          <a:xfrm>
            <a:off x="165100" y="5431790"/>
            <a:ext cx="553720" cy="1612900"/>
          </a:xfrm>
          <a:prstGeom prst="rect">
            <a:avLst/>
          </a:prstGeom>
        </p:spPr>
      </p:pic>
      <p:pic>
        <p:nvPicPr>
          <p:cNvPr id="10" name="table102">
            <a:extLst>
              <a:ext uri="{FF2B5EF4-FFF2-40B4-BE49-F238E27FC236}">
                <a16:creationId xmlns:a16="http://schemas.microsoft.com/office/drawing/2014/main" id="{3C5E4403-A429-4EBF-9E5E-B24D8D17A88D}"/>
              </a:ext>
            </a:extLst>
          </p:cNvPr>
          <p:cNvPicPr>
            <a:picLocks/>
          </p:cNvPicPr>
          <p:nvPr/>
        </p:nvPicPr>
        <p:blipFill>
          <a:blip r:embed="rId8"/>
          <a:stretch>
            <a:fillRect/>
          </a:stretch>
        </p:blipFill>
        <p:spPr>
          <a:xfrm>
            <a:off x="706120" y="5431790"/>
            <a:ext cx="4829810" cy="1612900"/>
          </a:xfrm>
          <a:prstGeom prst="rect">
            <a:avLst/>
          </a:prstGeom>
        </p:spPr>
      </p:pic>
      <p:pic>
        <p:nvPicPr>
          <p:cNvPr id="11" name="table103">
            <a:extLst>
              <a:ext uri="{FF2B5EF4-FFF2-40B4-BE49-F238E27FC236}">
                <a16:creationId xmlns:a16="http://schemas.microsoft.com/office/drawing/2014/main" id="{9FB77EEE-0AEE-4383-A87A-DEF1625519DE}"/>
              </a:ext>
            </a:extLst>
          </p:cNvPr>
          <p:cNvPicPr>
            <a:picLocks/>
          </p:cNvPicPr>
          <p:nvPr/>
        </p:nvPicPr>
        <p:blipFill>
          <a:blip r:embed="rId9"/>
          <a:stretch>
            <a:fillRect/>
          </a:stretch>
        </p:blipFill>
        <p:spPr>
          <a:xfrm>
            <a:off x="165100" y="7063740"/>
            <a:ext cx="553720" cy="1612900"/>
          </a:xfrm>
          <a:prstGeom prst="rect">
            <a:avLst/>
          </a:prstGeom>
        </p:spPr>
      </p:pic>
      <p:pic>
        <p:nvPicPr>
          <p:cNvPr id="14" name="table104">
            <a:extLst>
              <a:ext uri="{FF2B5EF4-FFF2-40B4-BE49-F238E27FC236}">
                <a16:creationId xmlns:a16="http://schemas.microsoft.com/office/drawing/2014/main" id="{A9119094-D66E-4793-B21D-4162C4A473CB}"/>
              </a:ext>
            </a:extLst>
          </p:cNvPr>
          <p:cNvPicPr>
            <a:picLocks/>
          </p:cNvPicPr>
          <p:nvPr/>
        </p:nvPicPr>
        <p:blipFill>
          <a:blip r:embed="rId10"/>
          <a:stretch>
            <a:fillRect/>
          </a:stretch>
        </p:blipFill>
        <p:spPr>
          <a:xfrm>
            <a:off x="706120" y="7063740"/>
            <a:ext cx="4544060" cy="1612900"/>
          </a:xfrm>
          <a:prstGeom prst="rect">
            <a:avLst/>
          </a:prstGeom>
        </p:spPr>
      </p:pic>
    </p:spTree>
    <p:extLst>
      <p:ext uri="{BB962C8B-B14F-4D97-AF65-F5344CB8AC3E}">
        <p14:creationId xmlns:p14="http://schemas.microsoft.com/office/powerpoint/2010/main" val="611904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_大_3">
            <a:extLst>
              <a:ext uri="{FF2B5EF4-FFF2-40B4-BE49-F238E27FC236}">
                <a16:creationId xmlns:a16="http://schemas.microsoft.com/office/drawing/2014/main" id="{2F24F9C8-DE8D-3BC9-CA8F-E045D4EEAA58}"/>
              </a:ext>
            </a:extLst>
          </p:cNvPr>
          <p:cNvSpPr txBox="1">
            <a:spLocks noChangeAspect="1"/>
          </p:cNvSpPr>
          <p:nvPr/>
        </p:nvSpPr>
        <p:spPr>
          <a:xfrm>
            <a:off x="-1" y="-4836"/>
            <a:ext cx="6483927" cy="389392"/>
          </a:xfrm>
          <a:prstGeom prst="rect">
            <a:avLst/>
          </a:prstGeom>
          <a:solidFill>
            <a:srgbClr val="D9D9D9"/>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p>
            <a:pPr>
              <a:spcBef>
                <a:spcPct val="0"/>
              </a:spcBef>
              <a:defRPr/>
            </a:pPr>
            <a:r>
              <a:rPr kumimoji="0" lang="ja-JP" altLang="en-US" b="1" kern="0" dirty="0">
                <a:solidFill>
                  <a:schemeClr val="tx1"/>
                </a:solidFill>
                <a:latin typeface="ＭＳ 明朝" panose="02020609040205080304" pitchFamily="17" charset="-128"/>
                <a:ea typeface="ＭＳ 明朝" panose="02020609040205080304" pitchFamily="17" charset="-128"/>
              </a:rPr>
              <a:t>第</a:t>
            </a:r>
            <a:r>
              <a:rPr kumimoji="0" lang="en-US" altLang="ja-JP" b="1" kern="0" dirty="0">
                <a:solidFill>
                  <a:schemeClr val="tx1"/>
                </a:solidFill>
                <a:latin typeface="ＭＳ 明朝" panose="02020609040205080304" pitchFamily="17" charset="-128"/>
                <a:ea typeface="ＭＳ 明朝" panose="02020609040205080304" pitchFamily="17" charset="-128"/>
              </a:rPr>
              <a:t>1</a:t>
            </a:r>
            <a:r>
              <a:rPr kumimoji="0" lang="ja-JP" altLang="en-US" b="1" kern="0" dirty="0">
                <a:solidFill>
                  <a:schemeClr val="tx1"/>
                </a:solidFill>
                <a:latin typeface="ＭＳ 明朝" panose="02020609040205080304" pitchFamily="17" charset="-128"/>
                <a:ea typeface="ＭＳ 明朝" panose="02020609040205080304" pitchFamily="17" charset="-128"/>
              </a:rPr>
              <a:t>章　計画策定について</a:t>
            </a:r>
          </a:p>
        </p:txBody>
      </p:sp>
      <p:sp>
        <p:nvSpPr>
          <p:cNvPr id="16" name="テキスト ボックス 15">
            <a:extLst>
              <a:ext uri="{FF2B5EF4-FFF2-40B4-BE49-F238E27FC236}">
                <a16:creationId xmlns:a16="http://schemas.microsoft.com/office/drawing/2014/main" id="{A31499A0-2C35-F670-DB20-5B985A78870A}"/>
              </a:ext>
            </a:extLst>
          </p:cNvPr>
          <p:cNvSpPr txBox="1">
            <a:spLocks noChangeAspect="1"/>
          </p:cNvSpPr>
          <p:nvPr/>
        </p:nvSpPr>
        <p:spPr>
          <a:xfrm>
            <a:off x="72415" y="407500"/>
            <a:ext cx="6120000" cy="338554"/>
          </a:xfrm>
          <a:prstGeom prst="rect">
            <a:avLst/>
          </a:prstGeom>
          <a:noFill/>
          <a:ln>
            <a:noFill/>
          </a:ln>
        </p:spPr>
        <p:txBody>
          <a:bodyPr wrap="square" lIns="0" rtlCol="0">
            <a:spAutoFit/>
          </a:bodyPr>
          <a:lstStyle/>
          <a:p>
            <a:pPr>
              <a:defRPr/>
            </a:pPr>
            <a:r>
              <a:rPr kumimoji="0" lang="en-US" altLang="ja-JP" sz="1600" b="1" kern="0" dirty="0">
                <a:solidFill>
                  <a:sysClr val="windowText" lastClr="000000"/>
                </a:solidFill>
                <a:latin typeface="ＭＳ 明朝" panose="02020609040205080304" pitchFamily="17" charset="-128"/>
                <a:ea typeface="ＭＳ 明朝" panose="02020609040205080304" pitchFamily="17" charset="-128"/>
              </a:rPr>
              <a:t>1.</a:t>
            </a:r>
            <a:r>
              <a:rPr kumimoji="0" lang="ja-JP" altLang="en-US" sz="1600" b="1" kern="0" dirty="0">
                <a:solidFill>
                  <a:sysClr val="windowText" lastClr="000000"/>
                </a:solidFill>
                <a:latin typeface="ＭＳ 明朝" panose="02020609040205080304" pitchFamily="17" charset="-128"/>
                <a:ea typeface="ＭＳ 明朝" panose="02020609040205080304" pitchFamily="17" charset="-128"/>
              </a:rPr>
              <a:t>計画の趣旨</a:t>
            </a:r>
            <a:endParaRPr lang="en-US" altLang="ja-JP" sz="1600" b="1" kern="0" dirty="0">
              <a:solidFill>
                <a:sysClr val="windowText" lastClr="000000"/>
              </a:solidFill>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827E1A87-9067-B7F0-5D8B-CC1BBDE00F38}"/>
              </a:ext>
            </a:extLst>
          </p:cNvPr>
          <p:cNvSpPr>
            <a:spLocks noGrp="1"/>
          </p:cNvSpPr>
          <p:nvPr>
            <p:ph type="sldNum" sz="quarter" idx="4"/>
          </p:nvPr>
        </p:nvSpPr>
        <p:spPr/>
        <p:txBody>
          <a:bodyPr/>
          <a:lstStyle/>
          <a:p>
            <a:fld id="{420EA04B-0610-44E1-BBA9-CB539F9A7CEB}" type="slidenum">
              <a:rPr lang="ja-JP" altLang="en-US" smtClean="0"/>
              <a:pPr/>
              <a:t>5</a:t>
            </a:fld>
            <a:endParaRPr lang="ja-JP" altLang="en-US" dirty="0"/>
          </a:p>
        </p:txBody>
      </p:sp>
      <p:sp>
        <p:nvSpPr>
          <p:cNvPr id="3" name="タイトル 1">
            <a:extLst>
              <a:ext uri="{FF2B5EF4-FFF2-40B4-BE49-F238E27FC236}">
                <a16:creationId xmlns:a16="http://schemas.microsoft.com/office/drawing/2014/main" id="{361CA304-0404-80EA-49CC-D87DBF00FDFD}"/>
              </a:ext>
            </a:extLst>
          </p:cNvPr>
          <p:cNvSpPr txBox="1">
            <a:spLocks noChangeAspect="1"/>
          </p:cNvSpPr>
          <p:nvPr/>
        </p:nvSpPr>
        <p:spPr>
          <a:xfrm>
            <a:off x="170434" y="698280"/>
            <a:ext cx="6237893" cy="372970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43201" rIns="90000" bIns="43201" rtlCol="0" anchor="t">
            <a:noAutofit/>
          </a:bodyPr>
          <a:lstStyle/>
          <a:p>
            <a:pPr algn="just">
              <a:lnSpc>
                <a:spcPct val="125000"/>
              </a:lnSpc>
              <a:spcBef>
                <a:spcPct val="0"/>
              </a:spcBef>
              <a:defRPr/>
            </a:pPr>
            <a:r>
              <a:rPr kumimoji="0" lang="en-US" altLang="ja-JP" sz="1400" kern="0" dirty="0">
                <a:solidFill>
                  <a:schemeClr val="tx1"/>
                </a:solidFill>
                <a:latin typeface="ＭＳ 明朝" panose="02020609040205080304" pitchFamily="17" charset="-128"/>
                <a:ea typeface="ＭＳ 明朝" panose="02020609040205080304" pitchFamily="17" charset="-128"/>
              </a:rPr>
              <a:t>(1)</a:t>
            </a:r>
            <a:r>
              <a:rPr kumimoji="0" lang="ja-JP" altLang="en-US" sz="1400" kern="0" dirty="0">
                <a:solidFill>
                  <a:schemeClr val="tx1"/>
                </a:solidFill>
                <a:latin typeface="ＭＳ 明朝" panose="02020609040205080304" pitchFamily="17" charset="-128"/>
                <a:ea typeface="ＭＳ 明朝" panose="02020609040205080304" pitchFamily="17" charset="-128"/>
              </a:rPr>
              <a:t>背景</a:t>
            </a:r>
            <a:endParaRPr kumimoji="0" lang="en-US" altLang="ja-JP" sz="1400" kern="0" dirty="0">
              <a:solidFill>
                <a:schemeClr val="tx1"/>
              </a:solidFill>
              <a:latin typeface="ＭＳ 明朝" panose="02020609040205080304" pitchFamily="17" charset="-128"/>
              <a:ea typeface="ＭＳ 明朝" panose="02020609040205080304" pitchFamily="17" charset="-128"/>
            </a:endParaRPr>
          </a:p>
          <a:p>
            <a:pPr algn="just">
              <a:lnSpc>
                <a:spcPct val="125000"/>
              </a:lnSpc>
              <a:spcBef>
                <a:spcPct val="0"/>
              </a:spcBef>
              <a:defRPr/>
            </a:pPr>
            <a:r>
              <a:rPr kumimoji="0" lang="ja-JP" altLang="en-US" sz="1200" kern="0" dirty="0">
                <a:solidFill>
                  <a:schemeClr val="tx1"/>
                </a:solidFill>
                <a:latin typeface="ＭＳ 明朝" panose="02020609040205080304" pitchFamily="17" charset="-128"/>
                <a:ea typeface="ＭＳ 明朝" panose="02020609040205080304" pitchFamily="17" charset="-128"/>
              </a:rPr>
              <a:t>　平成</a:t>
            </a:r>
            <a:r>
              <a:rPr kumimoji="0" lang="en-US" altLang="ja-JP" sz="1200" kern="0" dirty="0">
                <a:solidFill>
                  <a:schemeClr val="tx1"/>
                </a:solidFill>
                <a:latin typeface="ＭＳ 明朝" panose="02020609040205080304" pitchFamily="17" charset="-128"/>
                <a:ea typeface="ＭＳ 明朝" panose="02020609040205080304" pitchFamily="17" charset="-128"/>
              </a:rPr>
              <a:t>25</a:t>
            </a:r>
            <a:r>
              <a:rPr kumimoji="0" lang="ja-JP" altLang="en-US" sz="1200" kern="0" dirty="0">
                <a:solidFill>
                  <a:schemeClr val="tx1"/>
                </a:solidFill>
                <a:latin typeface="ＭＳ 明朝" panose="02020609040205080304" pitchFamily="17" charset="-128"/>
                <a:ea typeface="ＭＳ 明朝" panose="02020609040205080304" pitchFamily="17" charset="-128"/>
              </a:rPr>
              <a:t>年</a:t>
            </a:r>
            <a:r>
              <a:rPr kumimoji="0" lang="en-US" altLang="ja-JP" sz="1200" kern="0" dirty="0">
                <a:solidFill>
                  <a:schemeClr val="tx1"/>
                </a:solidFill>
                <a:latin typeface="ＭＳ 明朝" panose="02020609040205080304" pitchFamily="17" charset="-128"/>
                <a:ea typeface="ＭＳ 明朝" panose="02020609040205080304" pitchFamily="17" charset="-128"/>
              </a:rPr>
              <a:t>6</a:t>
            </a:r>
            <a:r>
              <a:rPr kumimoji="0" lang="ja-JP" altLang="en-US" sz="1200" kern="0" dirty="0">
                <a:solidFill>
                  <a:schemeClr val="tx1"/>
                </a:solidFill>
                <a:latin typeface="ＭＳ 明朝" panose="02020609040205080304" pitchFamily="17" charset="-128"/>
                <a:ea typeface="ＭＳ 明朝" panose="02020609040205080304" pitchFamily="17" charset="-128"/>
              </a:rPr>
              <a:t>月に閣議決定された</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日本再興戦略</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において、</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全ての健康保険組合に対し、レセプト等のデータ分析、それに基づく加入者の健康保持増進のための事業計画として</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データヘルス計画</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の作成･公表、事業実施、評価等の取組を求めるとともに、市町村国保が同様の取組を行うことを推進する。</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と掲げられました。</a:t>
            </a:r>
            <a:r>
              <a:rPr lang="ja-JP" altLang="en-US" sz="1200" dirty="0">
                <a:solidFill>
                  <a:schemeClr val="tx1"/>
                </a:solidFill>
                <a:latin typeface="ＭＳ 明朝" panose="02020609040205080304" pitchFamily="17" charset="-128"/>
                <a:ea typeface="ＭＳ 明朝" panose="02020609040205080304" pitchFamily="17" charset="-128"/>
              </a:rPr>
              <a:t>また</a:t>
            </a:r>
            <a:r>
              <a:rPr lang="ja-JP" altLang="en-US" sz="1200" dirty="0">
                <a:solidFill>
                  <a:schemeClr val="tx1"/>
                </a:solidFill>
                <a:effectLst/>
                <a:latin typeface="ＭＳ 明朝" panose="02020609040205080304" pitchFamily="17" charset="-128"/>
                <a:ea typeface="ＭＳ 明朝" panose="02020609040205080304" pitchFamily="17" charset="-128"/>
              </a:rPr>
              <a:t>これを受け、</a:t>
            </a:r>
            <a:r>
              <a:rPr lang="en-US" altLang="ja-JP" sz="1200" dirty="0">
                <a:solidFill>
                  <a:schemeClr val="tx1"/>
                </a:solidFill>
                <a:effectLst/>
                <a:latin typeface="ＭＳ 明朝" panose="02020609040205080304" pitchFamily="17" charset="-128"/>
                <a:ea typeface="ＭＳ 明朝" panose="02020609040205080304" pitchFamily="17" charset="-128"/>
              </a:rPr>
              <a:t>｢</a:t>
            </a:r>
            <a:r>
              <a:rPr lang="ja-JP" altLang="en-US" sz="1200" dirty="0">
                <a:solidFill>
                  <a:schemeClr val="tx1"/>
                </a:solidFill>
                <a:effectLst/>
                <a:latin typeface="ＭＳ 明朝" panose="02020609040205080304" pitchFamily="17" charset="-128"/>
                <a:ea typeface="ＭＳ 明朝" panose="02020609040205080304" pitchFamily="17" charset="-128"/>
              </a:rPr>
              <a:t>国民健康保険法に基づく保健事業の実施等に関する指針</a:t>
            </a:r>
            <a:r>
              <a:rPr lang="en-US" altLang="ja-JP" sz="1200" dirty="0">
                <a:solidFill>
                  <a:schemeClr val="tx1"/>
                </a:solidFill>
                <a:effectLst/>
                <a:latin typeface="ＭＳ 明朝" panose="02020609040205080304" pitchFamily="17" charset="-128"/>
                <a:ea typeface="ＭＳ 明朝" panose="02020609040205080304" pitchFamily="17" charset="-128"/>
              </a:rPr>
              <a:t>｣</a:t>
            </a:r>
            <a:r>
              <a:rPr lang="ja-JP" altLang="en-US" sz="1200" dirty="0">
                <a:solidFill>
                  <a:schemeClr val="tx1"/>
                </a:solidFill>
                <a:effectLst/>
                <a:latin typeface="ＭＳ 明朝" panose="02020609040205080304" pitchFamily="17" charset="-128"/>
                <a:ea typeface="ＭＳ 明朝" panose="02020609040205080304" pitchFamily="17" charset="-128"/>
              </a:rPr>
              <a:t>の一部が改正され、</a:t>
            </a:r>
            <a:r>
              <a:rPr lang="en-US" altLang="ja-JP" sz="1200" dirty="0">
                <a:solidFill>
                  <a:schemeClr val="tx1"/>
                </a:solidFill>
                <a:effectLst/>
                <a:latin typeface="ＭＳ 明朝" panose="02020609040205080304" pitchFamily="17" charset="-128"/>
                <a:ea typeface="ＭＳ 明朝" panose="02020609040205080304" pitchFamily="17" charset="-128"/>
              </a:rPr>
              <a:t>｢</a:t>
            </a:r>
            <a:r>
              <a:rPr lang="ja-JP" altLang="en-US" sz="1200" dirty="0">
                <a:solidFill>
                  <a:schemeClr val="tx1"/>
                </a:solidFill>
                <a:effectLst/>
                <a:latin typeface="ＭＳ 明朝" panose="02020609040205080304" pitchFamily="17" charset="-128"/>
                <a:ea typeface="ＭＳ 明朝" panose="02020609040205080304" pitchFamily="17" charset="-128"/>
              </a:rPr>
              <a:t>市町村及び組合は</a:t>
            </a:r>
            <a:r>
              <a:rPr lang="en-US" altLang="ja-JP" sz="1200" dirty="0">
                <a:solidFill>
                  <a:schemeClr val="tx1"/>
                </a:solidFill>
                <a:effectLst/>
                <a:latin typeface="ＭＳ 明朝" panose="02020609040205080304" pitchFamily="17" charset="-128"/>
                <a:ea typeface="ＭＳ 明朝" panose="02020609040205080304" pitchFamily="17" charset="-128"/>
              </a:rPr>
              <a:t>(</a:t>
            </a:r>
            <a:r>
              <a:rPr lang="ja-JP" altLang="en-US" sz="1200" dirty="0">
                <a:solidFill>
                  <a:schemeClr val="tx1"/>
                </a:solidFill>
                <a:effectLst/>
                <a:latin typeface="ＭＳ 明朝" panose="02020609040205080304" pitchFamily="17" charset="-128"/>
                <a:ea typeface="ＭＳ 明朝" panose="02020609040205080304" pitchFamily="17" charset="-128"/>
              </a:rPr>
              <a:t>中略</a:t>
            </a:r>
            <a:r>
              <a:rPr lang="en-US" altLang="ja-JP" sz="1200" dirty="0">
                <a:solidFill>
                  <a:schemeClr val="tx1"/>
                </a:solidFill>
                <a:effectLst/>
                <a:latin typeface="ＭＳ 明朝" panose="02020609040205080304" pitchFamily="17" charset="-128"/>
                <a:ea typeface="ＭＳ 明朝" panose="02020609040205080304" pitchFamily="17" charset="-128"/>
              </a:rPr>
              <a:t>)</a:t>
            </a:r>
            <a:r>
              <a:rPr lang="ja-JP" altLang="en-US" sz="1200" dirty="0">
                <a:solidFill>
                  <a:schemeClr val="tx1"/>
                </a:solidFill>
                <a:effectLst/>
                <a:latin typeface="ＭＳ 明朝" panose="02020609040205080304" pitchFamily="17" charset="-128"/>
                <a:ea typeface="ＭＳ 明朝" panose="02020609040205080304" pitchFamily="17" charset="-128"/>
              </a:rPr>
              <a:t>健康･医療情報を活用して</a:t>
            </a:r>
            <a:r>
              <a:rPr lang="en-US" altLang="ja-JP" sz="1200" dirty="0">
                <a:solidFill>
                  <a:schemeClr val="tx1"/>
                </a:solidFill>
                <a:effectLst/>
                <a:latin typeface="ＭＳ 明朝" panose="02020609040205080304" pitchFamily="17" charset="-128"/>
                <a:ea typeface="ＭＳ 明朝" panose="02020609040205080304" pitchFamily="17" charset="-128"/>
              </a:rPr>
              <a:t>PDCA</a:t>
            </a:r>
            <a:r>
              <a:rPr lang="ja-JP" altLang="en-US" sz="1200" dirty="0">
                <a:solidFill>
                  <a:schemeClr val="tx1"/>
                </a:solidFill>
                <a:effectLst/>
                <a:latin typeface="ＭＳ 明朝" panose="02020609040205080304" pitchFamily="17" charset="-128"/>
                <a:ea typeface="ＭＳ 明朝" panose="02020609040205080304" pitchFamily="17" charset="-128"/>
              </a:rPr>
              <a:t>サイクルに沿った効果的かつ効率的な保健事業の実施を図るための保健事業の実施計画を策定した上で、保健事業の実施及び評価を行うこと。</a:t>
            </a:r>
            <a:r>
              <a:rPr lang="en-US" altLang="ja-JP" sz="1200" dirty="0">
                <a:solidFill>
                  <a:schemeClr val="tx1"/>
                </a:solidFill>
                <a:effectLst/>
                <a:latin typeface="ＭＳ 明朝" panose="02020609040205080304" pitchFamily="17" charset="-128"/>
                <a:ea typeface="ＭＳ 明朝" panose="02020609040205080304" pitchFamily="17" charset="-128"/>
              </a:rPr>
              <a:t>｣</a:t>
            </a:r>
            <a:r>
              <a:rPr lang="ja-JP" altLang="en-US" sz="1200" dirty="0">
                <a:solidFill>
                  <a:schemeClr val="tx1"/>
                </a:solidFill>
                <a:effectLst/>
                <a:latin typeface="ＭＳ 明朝" panose="02020609040205080304" pitchFamily="17" charset="-128"/>
                <a:ea typeface="ＭＳ 明朝" panose="02020609040205080304" pitchFamily="17" charset="-128"/>
              </a:rPr>
              <a:t>と定められました。その後、平成</a:t>
            </a:r>
            <a:r>
              <a:rPr lang="en-US" altLang="ja-JP" sz="1200" dirty="0">
                <a:solidFill>
                  <a:schemeClr val="tx1"/>
                </a:solidFill>
                <a:effectLst/>
                <a:latin typeface="ＭＳ 明朝" panose="02020609040205080304" pitchFamily="17" charset="-128"/>
                <a:ea typeface="ＭＳ 明朝" panose="02020609040205080304" pitchFamily="17" charset="-128"/>
              </a:rPr>
              <a:t>30</a:t>
            </a:r>
            <a:r>
              <a:rPr lang="ja-JP" altLang="en-US" sz="1200" dirty="0">
                <a:solidFill>
                  <a:schemeClr val="tx1"/>
                </a:solidFill>
                <a:effectLst/>
                <a:latin typeface="ＭＳ 明朝" panose="02020609040205080304" pitchFamily="17" charset="-128"/>
                <a:ea typeface="ＭＳ 明朝" panose="02020609040205080304" pitchFamily="17" charset="-128"/>
              </a:rPr>
              <a:t>年</a:t>
            </a:r>
            <a:r>
              <a:rPr lang="en-US" altLang="ja-JP" sz="1200" dirty="0">
                <a:solidFill>
                  <a:schemeClr val="tx1"/>
                </a:solidFill>
                <a:effectLst/>
                <a:latin typeface="ＭＳ 明朝" panose="02020609040205080304" pitchFamily="17" charset="-128"/>
                <a:ea typeface="ＭＳ 明朝" panose="02020609040205080304" pitchFamily="17" charset="-128"/>
              </a:rPr>
              <a:t>4</a:t>
            </a:r>
            <a:r>
              <a:rPr lang="ja-JP" altLang="en-US" sz="1200" dirty="0">
                <a:solidFill>
                  <a:schemeClr val="tx1"/>
                </a:solidFill>
                <a:effectLst/>
                <a:latin typeface="ＭＳ 明朝" panose="02020609040205080304" pitchFamily="17" charset="-128"/>
                <a:ea typeface="ＭＳ 明朝" panose="02020609040205080304" pitchFamily="17" charset="-128"/>
              </a:rPr>
              <a:t>月から都道府県が財政運営の責任主体として共同保険者となり、また、令和</a:t>
            </a:r>
            <a:r>
              <a:rPr lang="en-US" altLang="ja-JP" sz="1200" dirty="0">
                <a:solidFill>
                  <a:schemeClr val="tx1"/>
                </a:solidFill>
                <a:effectLst/>
                <a:latin typeface="ＭＳ 明朝" panose="02020609040205080304" pitchFamily="17" charset="-128"/>
                <a:ea typeface="ＭＳ 明朝" panose="02020609040205080304" pitchFamily="17" charset="-128"/>
              </a:rPr>
              <a:t>2</a:t>
            </a:r>
            <a:r>
              <a:rPr lang="ja-JP" altLang="en-US" sz="1200" dirty="0">
                <a:solidFill>
                  <a:schemeClr val="tx1"/>
                </a:solidFill>
                <a:effectLst/>
                <a:latin typeface="ＭＳ 明朝" panose="02020609040205080304" pitchFamily="17" charset="-128"/>
                <a:ea typeface="ＭＳ 明朝" panose="02020609040205080304" pitchFamily="17" charset="-128"/>
              </a:rPr>
              <a:t>年</a:t>
            </a:r>
            <a:r>
              <a:rPr lang="en-US" altLang="ja-JP" sz="1200" dirty="0">
                <a:solidFill>
                  <a:schemeClr val="tx1"/>
                </a:solidFill>
                <a:effectLst/>
                <a:latin typeface="ＭＳ 明朝" panose="02020609040205080304" pitchFamily="17" charset="-128"/>
                <a:ea typeface="ＭＳ 明朝" panose="02020609040205080304" pitchFamily="17" charset="-128"/>
              </a:rPr>
              <a:t>7</a:t>
            </a:r>
            <a:r>
              <a:rPr lang="ja-JP" altLang="en-US" sz="1200" dirty="0">
                <a:solidFill>
                  <a:schemeClr val="tx1"/>
                </a:solidFill>
                <a:effectLst/>
                <a:latin typeface="ＭＳ 明朝" panose="02020609040205080304" pitchFamily="17" charset="-128"/>
                <a:ea typeface="ＭＳ 明朝" panose="02020609040205080304" pitchFamily="17" charset="-128"/>
              </a:rPr>
              <a:t>月に閣議決定された</a:t>
            </a:r>
            <a:r>
              <a:rPr lang="en-US" altLang="ja-JP" sz="1200" dirty="0">
                <a:solidFill>
                  <a:schemeClr val="tx1"/>
                </a:solidFill>
                <a:effectLst/>
                <a:latin typeface="ＭＳ 明朝" panose="02020609040205080304" pitchFamily="17" charset="-128"/>
                <a:ea typeface="ＭＳ 明朝" panose="02020609040205080304" pitchFamily="17" charset="-128"/>
              </a:rPr>
              <a:t>｢</a:t>
            </a:r>
            <a:r>
              <a:rPr lang="ja-JP" altLang="en-US" sz="1200" dirty="0">
                <a:solidFill>
                  <a:schemeClr val="tx1"/>
                </a:solidFill>
                <a:effectLst/>
                <a:latin typeface="ＭＳ 明朝" panose="02020609040205080304" pitchFamily="17" charset="-128"/>
                <a:ea typeface="ＭＳ 明朝" panose="02020609040205080304" pitchFamily="17" charset="-128"/>
              </a:rPr>
              <a:t>経済財政運営と改革の基本方針</a:t>
            </a:r>
            <a:r>
              <a:rPr lang="en-US" altLang="ja-JP" sz="1200" dirty="0">
                <a:solidFill>
                  <a:schemeClr val="tx1"/>
                </a:solidFill>
                <a:effectLst/>
                <a:latin typeface="ＭＳ 明朝" panose="02020609040205080304" pitchFamily="17" charset="-128"/>
                <a:ea typeface="ＭＳ 明朝" panose="02020609040205080304" pitchFamily="17" charset="-128"/>
              </a:rPr>
              <a:t>2020(</a:t>
            </a:r>
            <a:r>
              <a:rPr lang="ja-JP" altLang="en-US" sz="1200" dirty="0">
                <a:solidFill>
                  <a:schemeClr val="tx1"/>
                </a:solidFill>
                <a:effectLst/>
                <a:latin typeface="ＭＳ 明朝" panose="02020609040205080304" pitchFamily="17" charset="-128"/>
                <a:ea typeface="ＭＳ 明朝" panose="02020609040205080304" pitchFamily="17" charset="-128"/>
              </a:rPr>
              <a:t>骨太方針</a:t>
            </a:r>
            <a:r>
              <a:rPr lang="en-US" altLang="ja-JP" sz="1200" dirty="0">
                <a:solidFill>
                  <a:schemeClr val="tx1"/>
                </a:solidFill>
                <a:effectLst/>
                <a:latin typeface="ＭＳ 明朝" panose="02020609040205080304" pitchFamily="17" charset="-128"/>
                <a:ea typeface="ＭＳ 明朝" panose="02020609040205080304" pitchFamily="17" charset="-128"/>
              </a:rPr>
              <a:t>2020)｣</a:t>
            </a:r>
            <a:r>
              <a:rPr lang="ja-JP" altLang="en-US" sz="1200" dirty="0">
                <a:solidFill>
                  <a:schemeClr val="tx1"/>
                </a:solidFill>
                <a:effectLst/>
                <a:latin typeface="ＭＳ 明朝" panose="02020609040205080304" pitchFamily="17" charset="-128"/>
                <a:ea typeface="ＭＳ 明朝" panose="02020609040205080304" pitchFamily="17" charset="-128"/>
              </a:rPr>
              <a:t>において、データヘルス計画の標準化等の取り組みの推進が掲げられ、令和</a:t>
            </a:r>
            <a:r>
              <a:rPr lang="en-US" altLang="ja-JP" sz="1200" dirty="0">
                <a:solidFill>
                  <a:schemeClr val="tx1"/>
                </a:solidFill>
                <a:effectLst/>
                <a:latin typeface="ＭＳ 明朝" panose="02020609040205080304" pitchFamily="17" charset="-128"/>
                <a:ea typeface="ＭＳ 明朝" panose="02020609040205080304" pitchFamily="17" charset="-128"/>
              </a:rPr>
              <a:t>4</a:t>
            </a:r>
            <a:r>
              <a:rPr lang="ja-JP" altLang="en-US" sz="1200" dirty="0">
                <a:solidFill>
                  <a:schemeClr val="tx1"/>
                </a:solidFill>
                <a:effectLst/>
                <a:latin typeface="ＭＳ 明朝" panose="02020609040205080304" pitchFamily="17" charset="-128"/>
                <a:ea typeface="ＭＳ 明朝" panose="02020609040205080304" pitchFamily="17" charset="-128"/>
              </a:rPr>
              <a:t>年</a:t>
            </a:r>
            <a:r>
              <a:rPr lang="en-US" altLang="ja-JP" sz="1200" dirty="0">
                <a:solidFill>
                  <a:schemeClr val="tx1"/>
                </a:solidFill>
                <a:effectLst/>
                <a:latin typeface="ＭＳ 明朝" panose="02020609040205080304" pitchFamily="17" charset="-128"/>
                <a:ea typeface="ＭＳ 明朝" panose="02020609040205080304" pitchFamily="17" charset="-128"/>
              </a:rPr>
              <a:t>12</a:t>
            </a:r>
            <a:r>
              <a:rPr lang="ja-JP" altLang="en-US" sz="1200" dirty="0">
                <a:solidFill>
                  <a:schemeClr val="tx1"/>
                </a:solidFill>
                <a:effectLst/>
                <a:latin typeface="ＭＳ 明朝" panose="02020609040205080304" pitchFamily="17" charset="-128"/>
                <a:ea typeface="ＭＳ 明朝" panose="02020609040205080304" pitchFamily="17" charset="-128"/>
              </a:rPr>
              <a:t>月の経済財政諮問会議における</a:t>
            </a:r>
            <a:r>
              <a:rPr lang="en-US" altLang="ja-JP" sz="1200" dirty="0">
                <a:solidFill>
                  <a:schemeClr val="tx1"/>
                </a:solidFill>
                <a:effectLst/>
                <a:latin typeface="ＭＳ 明朝" panose="02020609040205080304" pitchFamily="17" charset="-128"/>
                <a:ea typeface="ＭＳ 明朝" panose="02020609040205080304" pitchFamily="17" charset="-128"/>
              </a:rPr>
              <a:t>｢</a:t>
            </a:r>
            <a:r>
              <a:rPr lang="ja-JP" altLang="en-US" sz="1200" dirty="0">
                <a:solidFill>
                  <a:schemeClr val="tx1"/>
                </a:solidFill>
                <a:effectLst/>
                <a:latin typeface="ＭＳ 明朝" panose="02020609040205080304" pitchFamily="17" charset="-128"/>
                <a:ea typeface="ＭＳ 明朝" panose="02020609040205080304" pitchFamily="17" charset="-128"/>
              </a:rPr>
              <a:t>新経済･財政再生計画 改革工程表</a:t>
            </a:r>
            <a:r>
              <a:rPr lang="en-US" altLang="ja-JP" sz="1200" dirty="0">
                <a:solidFill>
                  <a:schemeClr val="tx1"/>
                </a:solidFill>
                <a:effectLst/>
                <a:latin typeface="ＭＳ 明朝" panose="02020609040205080304" pitchFamily="17" charset="-128"/>
                <a:ea typeface="ＭＳ 明朝" panose="02020609040205080304" pitchFamily="17" charset="-128"/>
              </a:rPr>
              <a:t>2022｣</a:t>
            </a:r>
            <a:r>
              <a:rPr lang="ja-JP" altLang="en-US" sz="1200" dirty="0">
                <a:solidFill>
                  <a:schemeClr val="tx1"/>
                </a:solidFill>
                <a:effectLst/>
                <a:latin typeface="ＭＳ 明朝" panose="02020609040205080304" pitchFamily="17" charset="-128"/>
                <a:ea typeface="ＭＳ 明朝" panose="02020609040205080304" pitchFamily="17" charset="-128"/>
              </a:rPr>
              <a:t>においては、データヘルス計画の標準化の進展にあたり、保険者共通の評価指標やアウトカムベースでの適切な</a:t>
            </a:r>
            <a:r>
              <a:rPr lang="en-US" altLang="ja-JP" sz="1200" dirty="0">
                <a:solidFill>
                  <a:schemeClr val="tx1"/>
                </a:solidFill>
                <a:effectLst/>
                <a:latin typeface="ＭＳ 明朝" panose="02020609040205080304" pitchFamily="17" charset="-128"/>
                <a:ea typeface="ＭＳ 明朝" panose="02020609040205080304" pitchFamily="17" charset="-128"/>
              </a:rPr>
              <a:t>KPI</a:t>
            </a:r>
            <a:r>
              <a:rPr lang="en-US" altLang="ja-JP" sz="1200" baseline="30000" dirty="0">
                <a:solidFill>
                  <a:schemeClr val="tx1"/>
                </a:solidFill>
                <a:effectLst/>
                <a:latin typeface="ＭＳ 明朝" panose="02020609040205080304" pitchFamily="17" charset="-128"/>
                <a:ea typeface="ＭＳ 明朝" panose="02020609040205080304" pitchFamily="17" charset="-128"/>
              </a:rPr>
              <a:t>※</a:t>
            </a:r>
            <a:r>
              <a:rPr lang="ja-JP" altLang="en-US" sz="1200" dirty="0">
                <a:solidFill>
                  <a:schemeClr val="tx1"/>
                </a:solidFill>
                <a:effectLst/>
                <a:latin typeface="ＭＳ 明朝" panose="02020609040205080304" pitchFamily="17" charset="-128"/>
                <a:ea typeface="ＭＳ 明朝" panose="02020609040205080304" pitchFamily="17" charset="-128"/>
              </a:rPr>
              <a:t>の設定を推進するとの方針が示されました。このように、全ての保険者にデータヘルス計画の策定が求められ、効果的･効率的な保健事業の実施に向けて、標準化の取り組みの推進や評価指標の設定の推進が進められています。</a:t>
            </a:r>
            <a:endParaRPr lang="en-US" altLang="ja-JP" sz="1200" dirty="0">
              <a:solidFill>
                <a:schemeClr val="tx1"/>
              </a:solidFill>
              <a:effectLst/>
              <a:latin typeface="ＭＳ 明朝" panose="02020609040205080304" pitchFamily="17" charset="-128"/>
              <a:ea typeface="ＭＳ 明朝" panose="02020609040205080304" pitchFamily="17" charset="-128"/>
            </a:endParaRPr>
          </a:p>
          <a:p>
            <a:pPr algn="just">
              <a:lnSpc>
                <a:spcPct val="125000"/>
              </a:lnSpc>
              <a:spcBef>
                <a:spcPct val="0"/>
              </a:spcBef>
              <a:defRPr/>
            </a:pPr>
            <a:r>
              <a:rPr lang="ja-JP" altLang="en-US" sz="1200" dirty="0">
                <a:solidFill>
                  <a:schemeClr val="tx1"/>
                </a:solidFill>
                <a:latin typeface="ＭＳ 明朝" panose="02020609040205080304" pitchFamily="17" charset="-128"/>
                <a:ea typeface="ＭＳ 明朝" panose="02020609040205080304" pitchFamily="17" charset="-128"/>
              </a:rPr>
              <a:t>　</a:t>
            </a:r>
            <a:r>
              <a:rPr lang="ja-JP" altLang="en-US" sz="1200" dirty="0">
                <a:solidFill>
                  <a:schemeClr val="tx1"/>
                </a:solidFill>
                <a:effectLst/>
                <a:latin typeface="ＭＳ 明朝" panose="02020609040205080304" pitchFamily="17" charset="-128"/>
                <a:ea typeface="ＭＳ 明朝" panose="02020609040205080304" pitchFamily="17" charset="-128"/>
              </a:rPr>
              <a:t>市町村国保においては、幅広い年代の被保険者が存在するため、これらの年代の身体的な状況等に応じた健康課題を的確に捉え、課題に応じた保健事業を実施することにより、健康の保持増進、生活の質</a:t>
            </a:r>
            <a:r>
              <a:rPr lang="en-US" altLang="ja-JP" sz="1200" dirty="0">
                <a:solidFill>
                  <a:schemeClr val="tx1"/>
                </a:solidFill>
                <a:effectLst/>
                <a:latin typeface="ＭＳ 明朝" panose="02020609040205080304" pitchFamily="17" charset="-128"/>
                <a:ea typeface="ＭＳ 明朝" panose="02020609040205080304" pitchFamily="17" charset="-128"/>
              </a:rPr>
              <a:t>(QOL)</a:t>
            </a:r>
            <a:r>
              <a:rPr lang="ja-JP" altLang="en-US" sz="1200" dirty="0">
                <a:solidFill>
                  <a:schemeClr val="tx1"/>
                </a:solidFill>
                <a:effectLst/>
                <a:latin typeface="ＭＳ 明朝" panose="02020609040205080304" pitchFamily="17" charset="-128"/>
                <a:ea typeface="ＭＳ 明朝" panose="02020609040205080304" pitchFamily="17" charset="-128"/>
              </a:rPr>
              <a:t>の維持及び向上が図られ、結果として、医療費の適正化に資すると考えられます。本計画は、第</a:t>
            </a:r>
            <a:r>
              <a:rPr lang="en-US" altLang="ja-JP" sz="1200" dirty="0">
                <a:solidFill>
                  <a:schemeClr val="tx1"/>
                </a:solidFill>
                <a:effectLst/>
                <a:latin typeface="ＭＳ 明朝" panose="02020609040205080304" pitchFamily="17" charset="-128"/>
                <a:ea typeface="ＭＳ 明朝" panose="02020609040205080304" pitchFamily="17" charset="-128"/>
              </a:rPr>
              <a:t>1</a:t>
            </a:r>
            <a:r>
              <a:rPr lang="ja-JP" altLang="en-US" sz="1200" dirty="0">
                <a:solidFill>
                  <a:schemeClr val="tx1"/>
                </a:solidFill>
                <a:effectLst/>
                <a:latin typeface="ＭＳ 明朝" panose="02020609040205080304" pitchFamily="17" charset="-128"/>
                <a:ea typeface="ＭＳ 明朝" panose="02020609040205080304" pitchFamily="17" charset="-128"/>
              </a:rPr>
              <a:t>期及び</a:t>
            </a:r>
            <a:r>
              <a:rPr lang="ja-JP" altLang="en-US" sz="1200" dirty="0">
                <a:solidFill>
                  <a:schemeClr val="tx1"/>
                </a:solidFill>
                <a:latin typeface="ＭＳ 明朝" panose="02020609040205080304" pitchFamily="17" charset="-128"/>
                <a:ea typeface="ＭＳ 明朝" panose="02020609040205080304" pitchFamily="17" charset="-128"/>
              </a:rPr>
              <a:t>第</a:t>
            </a:r>
            <a:r>
              <a:rPr lang="en-US" altLang="ja-JP" sz="1200" dirty="0">
                <a:solidFill>
                  <a:schemeClr val="tx1"/>
                </a:solidFill>
                <a:latin typeface="ＭＳ 明朝" panose="02020609040205080304" pitchFamily="17" charset="-128"/>
                <a:ea typeface="ＭＳ 明朝" panose="02020609040205080304" pitchFamily="17" charset="-128"/>
              </a:rPr>
              <a:t>2</a:t>
            </a:r>
            <a:r>
              <a:rPr lang="ja-JP" altLang="en-US" sz="1200" dirty="0">
                <a:solidFill>
                  <a:schemeClr val="tx1"/>
                </a:solidFill>
                <a:latin typeface="ＭＳ 明朝" panose="02020609040205080304" pitchFamily="17" charset="-128"/>
                <a:ea typeface="ＭＳ 明朝" panose="02020609040205080304" pitchFamily="17" charset="-128"/>
              </a:rPr>
              <a:t>期</a:t>
            </a:r>
            <a:r>
              <a:rPr lang="ja-JP" altLang="en-US" sz="1200" dirty="0">
                <a:solidFill>
                  <a:schemeClr val="tx1"/>
                </a:solidFill>
                <a:effectLst/>
                <a:latin typeface="ＭＳ 明朝" panose="02020609040205080304" pitchFamily="17" charset="-128"/>
                <a:ea typeface="ＭＳ 明朝" panose="02020609040205080304" pitchFamily="17" charset="-128"/>
              </a:rPr>
              <a:t>計画における実施結果等を踏まえ、</a:t>
            </a:r>
            <a:r>
              <a:rPr lang="en-US" altLang="ja-JP" sz="1200" dirty="0">
                <a:solidFill>
                  <a:schemeClr val="tx1"/>
                </a:solidFill>
                <a:latin typeface="ＭＳ 明朝" panose="02020609040205080304" pitchFamily="17" charset="-128"/>
                <a:ea typeface="ＭＳ 明朝" panose="02020609040205080304" pitchFamily="17" charset="-128"/>
              </a:rPr>
              <a:t>PDCA</a:t>
            </a:r>
            <a:r>
              <a:rPr lang="ja-JP" altLang="en-US" sz="1200" dirty="0">
                <a:solidFill>
                  <a:schemeClr val="tx1"/>
                </a:solidFill>
                <a:latin typeface="ＭＳ 明朝" panose="02020609040205080304" pitchFamily="17" charset="-128"/>
                <a:ea typeface="ＭＳ 明朝" panose="02020609040205080304" pitchFamily="17" charset="-128"/>
              </a:rPr>
              <a:t>サイクルに沿った保健事業の展開、達成すべき目標やその指標等を定めたものです。計画の推進に当たっては、医療介護分野における</a:t>
            </a:r>
            <a:r>
              <a:rPr lang="ja-JP" altLang="en-US" sz="1200" dirty="0">
                <a:solidFill>
                  <a:schemeClr val="tx1"/>
                </a:solidFill>
                <a:effectLst/>
                <a:latin typeface="ＭＳ 明朝" panose="02020609040205080304" pitchFamily="17" charset="-128"/>
                <a:ea typeface="ＭＳ 明朝" panose="02020609040205080304" pitchFamily="17" charset="-128"/>
              </a:rPr>
              <a:t>連携を強化し、</a:t>
            </a:r>
            <a:r>
              <a:rPr lang="ja-JP" altLang="en-US" sz="1200" dirty="0">
                <a:solidFill>
                  <a:schemeClr val="tx1"/>
                </a:solidFill>
                <a:latin typeface="ＭＳ 明朝" panose="02020609040205080304" pitchFamily="17" charset="-128"/>
                <a:ea typeface="ＭＳ 明朝" panose="02020609040205080304" pitchFamily="17" charset="-128"/>
              </a:rPr>
              <a:t>地域の実情に根差したきめ細かな支援の実現を目指し、地域で一体となって被保険者を支える地域包括ケアの充実･強化に努めるものとします。</a:t>
            </a:r>
            <a:endParaRPr lang="en-US" altLang="ja-JP" sz="1200" dirty="0">
              <a:solidFill>
                <a:schemeClr val="tx1"/>
              </a:solidFill>
              <a:latin typeface="ＭＳ 明朝" panose="02020609040205080304" pitchFamily="17" charset="-128"/>
              <a:ea typeface="ＭＳ 明朝" panose="02020609040205080304" pitchFamily="17" charset="-128"/>
            </a:endParaRPr>
          </a:p>
          <a:p>
            <a:pPr algn="just">
              <a:lnSpc>
                <a:spcPct val="125000"/>
              </a:lnSpc>
              <a:spcBef>
                <a:spcPct val="0"/>
              </a:spcBef>
              <a:defRPr/>
            </a:pPr>
            <a:r>
              <a:rPr lang="en-US" altLang="ja-JP" sz="800" dirty="0">
                <a:solidFill>
                  <a:schemeClr val="tx1"/>
                </a:solidFill>
                <a:latin typeface="ＭＳ 明朝" panose="02020609040205080304" pitchFamily="17" charset="-128"/>
                <a:ea typeface="ＭＳ 明朝" panose="02020609040205080304" pitchFamily="17" charset="-128"/>
              </a:rPr>
              <a:t>※KPI…Key</a:t>
            </a:r>
            <a:r>
              <a:rPr lang="ja-JP" altLang="en-US" sz="800" dirty="0">
                <a:solidFill>
                  <a:schemeClr val="tx1"/>
                </a:solidFill>
                <a:latin typeface="ＭＳ 明朝" panose="02020609040205080304" pitchFamily="17" charset="-128"/>
                <a:ea typeface="ＭＳ 明朝" panose="02020609040205080304" pitchFamily="17" charset="-128"/>
              </a:rPr>
              <a:t> </a:t>
            </a:r>
            <a:r>
              <a:rPr lang="en-US" altLang="ja-JP" sz="800" dirty="0">
                <a:solidFill>
                  <a:schemeClr val="tx1"/>
                </a:solidFill>
                <a:latin typeface="ＭＳ 明朝" panose="02020609040205080304" pitchFamily="17" charset="-128"/>
                <a:ea typeface="ＭＳ 明朝" panose="02020609040205080304" pitchFamily="17" charset="-128"/>
              </a:rPr>
              <a:t>Performance</a:t>
            </a:r>
            <a:r>
              <a:rPr lang="ja-JP" altLang="en-US" sz="800" dirty="0">
                <a:solidFill>
                  <a:schemeClr val="tx1"/>
                </a:solidFill>
                <a:latin typeface="ＭＳ 明朝" panose="02020609040205080304" pitchFamily="17" charset="-128"/>
                <a:ea typeface="ＭＳ 明朝" panose="02020609040205080304" pitchFamily="17" charset="-128"/>
              </a:rPr>
              <a:t> </a:t>
            </a:r>
            <a:r>
              <a:rPr lang="en-US" altLang="ja-JP" sz="800" dirty="0">
                <a:solidFill>
                  <a:schemeClr val="tx1"/>
                </a:solidFill>
                <a:latin typeface="ＭＳ 明朝" panose="02020609040205080304" pitchFamily="17" charset="-128"/>
                <a:ea typeface="ＭＳ 明朝" panose="02020609040205080304" pitchFamily="17" charset="-128"/>
              </a:rPr>
              <a:t>Indicator</a:t>
            </a:r>
            <a:r>
              <a:rPr lang="ja-JP" altLang="en-US" sz="800" dirty="0">
                <a:solidFill>
                  <a:schemeClr val="tx1"/>
                </a:solidFill>
                <a:latin typeface="ＭＳ 明朝" panose="02020609040205080304" pitchFamily="17" charset="-128"/>
                <a:ea typeface="ＭＳ 明朝" panose="02020609040205080304" pitchFamily="17" charset="-128"/>
              </a:rPr>
              <a:t>の略称。重要業績評価指標。</a:t>
            </a:r>
            <a:endParaRPr lang="en-US" altLang="ja-JP" sz="800" dirty="0">
              <a:solidFill>
                <a:schemeClr val="tx1"/>
              </a:solidFill>
              <a:effectLst/>
              <a:latin typeface="ＭＳ 明朝" panose="02020609040205080304" pitchFamily="17" charset="-128"/>
              <a:ea typeface="ＭＳ 明朝" panose="02020609040205080304" pitchFamily="17" charset="-128"/>
            </a:endParaRPr>
          </a:p>
        </p:txBody>
      </p:sp>
      <p:sp>
        <p:nvSpPr>
          <p:cNvPr id="4" name="タイトル 1">
            <a:extLst>
              <a:ext uri="{FF2B5EF4-FFF2-40B4-BE49-F238E27FC236}">
                <a16:creationId xmlns:a16="http://schemas.microsoft.com/office/drawing/2014/main" id="{0D13016E-61D7-6FAC-178A-972971803B2E}"/>
              </a:ext>
            </a:extLst>
          </p:cNvPr>
          <p:cNvSpPr txBox="1">
            <a:spLocks noChangeAspect="1"/>
          </p:cNvSpPr>
          <p:nvPr/>
        </p:nvSpPr>
        <p:spPr>
          <a:xfrm>
            <a:off x="170433" y="6444208"/>
            <a:ext cx="6237893" cy="266429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43201" rIns="90000" bIns="43201" rtlCol="0" anchor="t">
            <a:noAutofit/>
          </a:bodyPr>
          <a:lstStyle/>
          <a:p>
            <a:pPr algn="just">
              <a:lnSpc>
                <a:spcPct val="125000"/>
              </a:lnSpc>
              <a:spcBef>
                <a:spcPct val="0"/>
              </a:spcBef>
              <a:defRPr/>
            </a:pPr>
            <a:r>
              <a:rPr kumimoji="0" lang="en-US" altLang="ja-JP" sz="1400" kern="0" dirty="0">
                <a:solidFill>
                  <a:schemeClr val="tx1"/>
                </a:solidFill>
                <a:latin typeface="ＭＳ 明朝" panose="02020609040205080304" pitchFamily="17" charset="-128"/>
                <a:ea typeface="ＭＳ 明朝" panose="02020609040205080304" pitchFamily="17" charset="-128"/>
              </a:rPr>
              <a:t>(2)</a:t>
            </a:r>
            <a:r>
              <a:rPr kumimoji="0" lang="ja-JP" altLang="en-US" sz="1400" kern="0" dirty="0">
                <a:solidFill>
                  <a:schemeClr val="tx1"/>
                </a:solidFill>
                <a:latin typeface="ＭＳ 明朝" panose="02020609040205080304" pitchFamily="17" charset="-128"/>
                <a:ea typeface="ＭＳ 明朝" panose="02020609040205080304" pitchFamily="17" charset="-128"/>
              </a:rPr>
              <a:t>計画の位置づけ</a:t>
            </a:r>
            <a:endParaRPr kumimoji="0" lang="en-US" altLang="ja-JP" sz="1400" kern="0" dirty="0">
              <a:solidFill>
                <a:schemeClr val="tx1"/>
              </a:solidFill>
              <a:latin typeface="ＭＳ 明朝" panose="02020609040205080304" pitchFamily="17" charset="-128"/>
              <a:ea typeface="ＭＳ 明朝" panose="02020609040205080304" pitchFamily="17" charset="-128"/>
            </a:endParaRPr>
          </a:p>
          <a:p>
            <a:pPr algn="just">
              <a:lnSpc>
                <a:spcPct val="125000"/>
              </a:lnSpc>
              <a:spcBef>
                <a:spcPct val="0"/>
              </a:spcBef>
              <a:defRPr/>
            </a:pPr>
            <a:r>
              <a:rPr kumimoji="0" lang="ja-JP" altLang="en-US" sz="1200" kern="0" dirty="0">
                <a:solidFill>
                  <a:schemeClr val="tx1"/>
                </a:solidFill>
                <a:latin typeface="ＭＳ 明朝" panose="02020609040205080304" pitchFamily="17" charset="-128"/>
                <a:ea typeface="ＭＳ 明朝" panose="02020609040205080304" pitchFamily="17" charset="-128"/>
              </a:rPr>
              <a:t>　保健事業の実施計画</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データヘルス計画</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とは、被保険者の健康の保持増進に資することを目的として、保険者が効果的･効率的な保健事業の実施を図るため、特定健康診査･特定保健指導の結果、</a:t>
            </a:r>
            <a:r>
              <a:rPr kumimoji="1" lang="ja-JP" altLang="en-US" sz="1200" dirty="0">
                <a:solidFill>
                  <a:schemeClr val="tx1"/>
                </a:solidFill>
                <a:latin typeface="ＭＳ 明朝" panose="02020609040205080304" pitchFamily="17" charset="-128"/>
                <a:ea typeface="ＭＳ 明朝" panose="02020609040205080304" pitchFamily="17" charset="-128"/>
              </a:rPr>
              <a:t>レセプトデータ等</a:t>
            </a:r>
            <a:r>
              <a:rPr kumimoji="0" lang="ja-JP" altLang="en-US" sz="1200" kern="0" dirty="0">
                <a:solidFill>
                  <a:schemeClr val="tx1"/>
                </a:solidFill>
                <a:latin typeface="ＭＳ 明朝" panose="02020609040205080304" pitchFamily="17" charset="-128"/>
                <a:ea typeface="ＭＳ 明朝" panose="02020609040205080304" pitchFamily="17" charset="-128"/>
              </a:rPr>
              <a:t>の健康･医療情報を活用して、</a:t>
            </a:r>
            <a:r>
              <a:rPr kumimoji="0" lang="en-US" altLang="ja-JP" sz="1200" kern="0" dirty="0">
                <a:solidFill>
                  <a:schemeClr val="tx1"/>
                </a:solidFill>
                <a:latin typeface="ＭＳ 明朝" panose="02020609040205080304" pitchFamily="17" charset="-128"/>
                <a:ea typeface="ＭＳ 明朝" panose="02020609040205080304" pitchFamily="17" charset="-128"/>
              </a:rPr>
              <a:t>PDCA</a:t>
            </a:r>
            <a:r>
              <a:rPr kumimoji="0" lang="ja-JP" altLang="en-US" sz="1200" kern="0" dirty="0">
                <a:solidFill>
                  <a:schemeClr val="tx1"/>
                </a:solidFill>
                <a:latin typeface="ＭＳ 明朝" panose="02020609040205080304" pitchFamily="17" charset="-128"/>
                <a:ea typeface="ＭＳ 明朝" panose="02020609040205080304" pitchFamily="17" charset="-128"/>
              </a:rPr>
              <a:t>サイクルに沿って運用するものです。</a:t>
            </a:r>
            <a:endParaRPr kumimoji="0" lang="en-US" altLang="ja-JP" sz="1200" kern="0" dirty="0">
              <a:solidFill>
                <a:schemeClr val="tx1"/>
              </a:solidFill>
              <a:latin typeface="ＭＳ 明朝" panose="02020609040205080304" pitchFamily="17" charset="-128"/>
              <a:ea typeface="ＭＳ 明朝" panose="02020609040205080304" pitchFamily="17" charset="-128"/>
            </a:endParaRPr>
          </a:p>
          <a:p>
            <a:pPr algn="just">
              <a:lnSpc>
                <a:spcPct val="125000"/>
              </a:lnSpc>
              <a:spcBef>
                <a:spcPct val="0"/>
              </a:spcBef>
              <a:defRPr/>
            </a:pPr>
            <a:r>
              <a:rPr kumimoji="0" lang="ja-JP" altLang="en-US" sz="1200" kern="0" dirty="0">
                <a:solidFill>
                  <a:schemeClr val="tx1"/>
                </a:solidFill>
                <a:effectLst/>
                <a:latin typeface="ＭＳ 明朝" panose="02020609040205080304" pitchFamily="17" charset="-128"/>
                <a:ea typeface="ＭＳ 明朝" panose="02020609040205080304" pitchFamily="17" charset="-128"/>
              </a:rPr>
              <a:t>　データヘルス計画の策定に当たっては、健康増進法に基づく</a:t>
            </a:r>
            <a:r>
              <a:rPr kumimoji="0" lang="en-US" altLang="ja-JP" sz="1200" kern="0" dirty="0">
                <a:solidFill>
                  <a:schemeClr val="tx1"/>
                </a:solidFill>
                <a:effectLst/>
                <a:latin typeface="ＭＳ 明朝" panose="02020609040205080304" pitchFamily="17" charset="-128"/>
                <a:ea typeface="ＭＳ 明朝" panose="02020609040205080304" pitchFamily="17" charset="-128"/>
              </a:rPr>
              <a:t>｢</a:t>
            </a:r>
            <a:r>
              <a:rPr kumimoji="0" lang="ja-JP" altLang="en-US" sz="1200" kern="0" dirty="0">
                <a:solidFill>
                  <a:schemeClr val="tx1"/>
                </a:solidFill>
                <a:effectLst/>
                <a:latin typeface="ＭＳ 明朝" panose="02020609040205080304" pitchFamily="17" charset="-128"/>
                <a:ea typeface="ＭＳ 明朝" panose="02020609040205080304" pitchFamily="17" charset="-128"/>
              </a:rPr>
              <a:t>基本的な方針</a:t>
            </a:r>
            <a:r>
              <a:rPr kumimoji="0" lang="en-US" altLang="ja-JP" sz="1200" kern="0" dirty="0">
                <a:solidFill>
                  <a:schemeClr val="tx1"/>
                </a:solidFill>
                <a:effectLst/>
                <a:latin typeface="ＭＳ 明朝" panose="02020609040205080304" pitchFamily="17" charset="-128"/>
                <a:ea typeface="ＭＳ 明朝" panose="02020609040205080304" pitchFamily="17" charset="-128"/>
              </a:rPr>
              <a:t>｣</a:t>
            </a:r>
            <a:r>
              <a:rPr kumimoji="0" lang="ja-JP" altLang="en-US" sz="1200" kern="0" dirty="0">
                <a:solidFill>
                  <a:schemeClr val="tx1"/>
                </a:solidFill>
                <a:effectLst/>
                <a:latin typeface="ＭＳ 明朝" panose="02020609040205080304" pitchFamily="17" charset="-128"/>
                <a:ea typeface="ＭＳ 明朝" panose="02020609040205080304" pitchFamily="17" charset="-128"/>
              </a:rPr>
              <a:t>を踏まえ、健康寿命の延伸と健康格差の縮小等を基本的な方向とするとともに、関連する他計画</a:t>
            </a:r>
            <a:r>
              <a:rPr kumimoji="0" lang="en-US" altLang="ja-JP" sz="1200" kern="0" dirty="0">
                <a:solidFill>
                  <a:schemeClr val="tx1"/>
                </a:solidFill>
                <a:effectLst/>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健康</a:t>
            </a:r>
            <a:r>
              <a:rPr kumimoji="0" lang="ja-JP" altLang="en-US" sz="1200" kern="0" dirty="0">
                <a:solidFill>
                  <a:schemeClr val="tx1"/>
                </a:solidFill>
                <a:effectLst/>
                <a:latin typeface="ＭＳ 明朝" panose="02020609040205080304" pitchFamily="17" charset="-128"/>
                <a:ea typeface="ＭＳ 明朝" panose="02020609040205080304" pitchFamily="17" charset="-128"/>
              </a:rPr>
              <a:t>増進計画、医療費適正化計画、介護保険事業計画、高齢者保健事業の実施計画</a:t>
            </a:r>
            <a:r>
              <a:rPr kumimoji="0" lang="en-US" altLang="ja-JP" sz="1200" kern="0" dirty="0">
                <a:solidFill>
                  <a:schemeClr val="tx1"/>
                </a:solidFill>
                <a:effectLst/>
                <a:latin typeface="ＭＳ 明朝" panose="02020609040205080304" pitchFamily="17" charset="-128"/>
                <a:ea typeface="ＭＳ 明朝" panose="02020609040205080304" pitchFamily="17" charset="-128"/>
              </a:rPr>
              <a:t>(</a:t>
            </a:r>
            <a:r>
              <a:rPr kumimoji="0" lang="ja-JP" altLang="en-US" sz="1200" kern="0" dirty="0">
                <a:solidFill>
                  <a:schemeClr val="tx1"/>
                </a:solidFill>
                <a:effectLst/>
                <a:latin typeface="ＭＳ 明朝" panose="02020609040205080304" pitchFamily="17" charset="-128"/>
                <a:ea typeface="ＭＳ 明朝" panose="02020609040205080304" pitchFamily="17" charset="-128"/>
              </a:rPr>
              <a:t>データヘルス計画</a:t>
            </a:r>
            <a:r>
              <a:rPr kumimoji="0" lang="en-US" altLang="ja-JP" sz="1200" kern="0" dirty="0">
                <a:solidFill>
                  <a:schemeClr val="tx1"/>
                </a:solidFill>
                <a:effectLst/>
                <a:latin typeface="ＭＳ 明朝" panose="02020609040205080304" pitchFamily="17" charset="-128"/>
                <a:ea typeface="ＭＳ 明朝" panose="02020609040205080304" pitchFamily="17" charset="-128"/>
              </a:rPr>
              <a:t>)</a:t>
            </a:r>
            <a:r>
              <a:rPr kumimoji="0" lang="ja-JP" altLang="en-US" sz="1200" kern="0" dirty="0">
                <a:solidFill>
                  <a:schemeClr val="tx1"/>
                </a:solidFill>
                <a:effectLst/>
                <a:latin typeface="ＭＳ 明朝" panose="02020609040205080304" pitchFamily="17" charset="-128"/>
                <a:ea typeface="ＭＳ 明朝" panose="02020609040205080304" pitchFamily="17" charset="-128"/>
              </a:rPr>
              <a:t>、国民健康保険運営方針、特定健康診査等実施計画</a:t>
            </a:r>
            <a:r>
              <a:rPr kumimoji="0" lang="en-US" altLang="ja-JP" sz="1200" kern="0" dirty="0">
                <a:solidFill>
                  <a:schemeClr val="tx1"/>
                </a:solidFill>
                <a:effectLst/>
                <a:latin typeface="ＭＳ 明朝" panose="02020609040205080304" pitchFamily="17" charset="-128"/>
                <a:ea typeface="ＭＳ 明朝" panose="02020609040205080304" pitchFamily="17" charset="-128"/>
              </a:rPr>
              <a:t>)</a:t>
            </a:r>
            <a:r>
              <a:rPr kumimoji="0" lang="ja-JP" altLang="en-US" sz="1200" kern="0" dirty="0">
                <a:solidFill>
                  <a:schemeClr val="tx1"/>
                </a:solidFill>
                <a:effectLst/>
                <a:latin typeface="ＭＳ 明朝" panose="02020609040205080304" pitchFamily="17" charset="-128"/>
                <a:ea typeface="ＭＳ 明朝" panose="02020609040205080304" pitchFamily="17" charset="-128"/>
              </a:rPr>
              <a:t>と調和</a:t>
            </a:r>
            <a:r>
              <a:rPr kumimoji="0" lang="ja-JP" altLang="en-US" sz="1200" kern="0" dirty="0">
                <a:solidFill>
                  <a:schemeClr val="tx1"/>
                </a:solidFill>
                <a:latin typeface="ＭＳ 明朝" panose="02020609040205080304" pitchFamily="17" charset="-128"/>
                <a:ea typeface="ＭＳ 明朝" panose="02020609040205080304" pitchFamily="17" charset="-128"/>
              </a:rPr>
              <a:t>のとれた内容とします。</a:t>
            </a:r>
            <a:r>
              <a:rPr kumimoji="0" lang="ja-JP" altLang="en-US" sz="1200" kern="0" dirty="0">
                <a:solidFill>
                  <a:schemeClr val="tx1"/>
                </a:solidFill>
                <a:effectLst/>
                <a:latin typeface="ＭＳ 明朝" panose="02020609040205080304" pitchFamily="17" charset="-128"/>
                <a:ea typeface="ＭＳ 明朝" panose="02020609040205080304" pitchFamily="17" charset="-128"/>
              </a:rPr>
              <a:t>本計画において推進･強化する取り組み等については他計画の関連事項･関連目標を踏まえて検討し、関係者等に共有し、理解を図るものとします。</a:t>
            </a:r>
            <a:endParaRPr lang="en-US" altLang="ja-JP" sz="1200" dirty="0">
              <a:solidFill>
                <a:schemeClr val="tx1"/>
              </a:solidFill>
              <a:effectLst/>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572432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mtClean="0">
                <a:latin typeface="ＭＳ 明朝" panose="02020609040205080304" pitchFamily="17" charset="-128"/>
                <a:ea typeface="ＭＳ 明朝" panose="02020609040205080304" pitchFamily="17" charset="-128"/>
              </a:rPr>
              <a:pPr/>
              <a:t>59</a:t>
            </a:fld>
            <a:endParaRPr kumimoji="1" lang="ja-JP" altLang="en-US" dirty="0">
              <a:latin typeface="ＭＳ 明朝" panose="02020609040205080304" pitchFamily="17" charset="-128"/>
              <a:ea typeface="ＭＳ 明朝" panose="02020609040205080304" pitchFamily="17" charset="-128"/>
            </a:endParaRPr>
          </a:p>
        </p:txBody>
      </p:sp>
      <p:sp>
        <p:nvSpPr>
          <p:cNvPr id="9" name="テキスト ボックス 8">
            <a:extLst>
              <a:ext uri="{FF2B5EF4-FFF2-40B4-BE49-F238E27FC236}">
                <a16:creationId xmlns:a16="http://schemas.microsoft.com/office/drawing/2014/main" id="{89921FDD-CC53-E6B1-CAAC-F5C0FF7B5BCA}"/>
              </a:ext>
            </a:extLst>
          </p:cNvPr>
          <p:cNvSpPr txBox="1">
            <a:spLocks noChangeAspect="1"/>
          </p:cNvSpPr>
          <p:nvPr/>
        </p:nvSpPr>
        <p:spPr>
          <a:xfrm>
            <a:off x="165100" y="1219205"/>
            <a:ext cx="2322141" cy="276999"/>
          </a:xfrm>
          <a:prstGeom prst="rect">
            <a:avLst/>
          </a:prstGeom>
          <a:noFill/>
          <a:ln>
            <a:noFill/>
          </a:ln>
        </p:spPr>
        <p:txBody>
          <a:bodyPr wrap="square" lIns="0" rtlCol="0">
            <a:spAutoFit/>
          </a:bodyPr>
          <a:lstStyle/>
          <a:p>
            <a:r>
              <a:rPr lang="ja-JP" altLang="en-US" sz="1200" dirty="0">
                <a:latin typeface="ＭＳ 明朝" panose="02020609040205080304" pitchFamily="17" charset="-128"/>
                <a:ea typeface="ＭＳ 明朝" panose="02020609040205080304" pitchFamily="17" charset="-128"/>
              </a:rPr>
              <a:t>虚血性心疾患の</a:t>
            </a:r>
            <a:r>
              <a:rPr kumimoji="1" lang="ja-JP" altLang="en-US" sz="1200" dirty="0">
                <a:latin typeface="ＭＳ 明朝" panose="02020609040205080304" pitchFamily="17" charset="-128"/>
                <a:ea typeface="ＭＳ 明朝" panose="02020609040205080304" pitchFamily="17" charset="-128"/>
              </a:rPr>
              <a:t>レセプト分析</a:t>
            </a:r>
          </a:p>
        </p:txBody>
      </p:sp>
      <p:sp>
        <p:nvSpPr>
          <p:cNvPr id="8" name="テキスト ボックス 7">
            <a:extLst>
              <a:ext uri="{FF2B5EF4-FFF2-40B4-BE49-F238E27FC236}">
                <a16:creationId xmlns:a16="http://schemas.microsoft.com/office/drawing/2014/main" id="{C93E514D-7DDB-2EFF-812D-722B9DDBC4A4}"/>
              </a:ext>
            </a:extLst>
          </p:cNvPr>
          <p:cNvSpPr txBox="1">
            <a:spLocks noChangeAspect="1"/>
          </p:cNvSpPr>
          <p:nvPr/>
        </p:nvSpPr>
        <p:spPr>
          <a:xfrm>
            <a:off x="165100" y="5155237"/>
            <a:ext cx="2322141" cy="276999"/>
          </a:xfrm>
          <a:prstGeom prst="rect">
            <a:avLst/>
          </a:prstGeom>
          <a:noFill/>
          <a:ln>
            <a:noFill/>
          </a:ln>
        </p:spPr>
        <p:txBody>
          <a:bodyPr wrap="square" lIns="0" rtlCol="0">
            <a:spAutoFit/>
          </a:bodyPr>
          <a:lstStyle/>
          <a:p>
            <a:r>
              <a:rPr lang="ja-JP" altLang="en-US" sz="1200" dirty="0">
                <a:latin typeface="ＭＳ 明朝" panose="02020609040205080304" pitchFamily="17" charset="-128"/>
                <a:ea typeface="ＭＳ 明朝" panose="02020609040205080304" pitchFamily="17" charset="-128"/>
              </a:rPr>
              <a:t>脳血管疾患の</a:t>
            </a:r>
            <a:r>
              <a:rPr kumimoji="1" lang="ja-JP" altLang="en-US" sz="1200" dirty="0">
                <a:latin typeface="ＭＳ 明朝" panose="02020609040205080304" pitchFamily="17" charset="-128"/>
                <a:ea typeface="ＭＳ 明朝" panose="02020609040205080304" pitchFamily="17" charset="-128"/>
              </a:rPr>
              <a:t>レセプト分析</a:t>
            </a:r>
          </a:p>
        </p:txBody>
      </p:sp>
      <p:sp>
        <p:nvSpPr>
          <p:cNvPr id="12" name="テキスト ボックス 11">
            <a:extLst>
              <a:ext uri="{FF2B5EF4-FFF2-40B4-BE49-F238E27FC236}">
                <a16:creationId xmlns:a16="http://schemas.microsoft.com/office/drawing/2014/main" id="{30182226-28A3-869B-9E8A-B54122508D1F}"/>
              </a:ext>
            </a:extLst>
          </p:cNvPr>
          <p:cNvSpPr txBox="1">
            <a:spLocks noChangeAspect="1"/>
          </p:cNvSpPr>
          <p:nvPr/>
        </p:nvSpPr>
        <p:spPr>
          <a:xfrm>
            <a:off x="165099" y="8701474"/>
            <a:ext cx="5143163" cy="215444"/>
          </a:xfrm>
          <a:prstGeom prst="rect">
            <a:avLst/>
          </a:prstGeom>
          <a:noFill/>
          <a:ln>
            <a:noFill/>
          </a:ln>
        </p:spPr>
        <p:txBody>
          <a:bodyPr wrap="square" lIns="0" rIns="90000" rtlCol="0">
            <a:spAutoFit/>
          </a:bodyPr>
          <a:lstStyle/>
          <a:p>
            <a:pPr lvl="0" fontAlgn="base">
              <a:spcBef>
                <a:spcPct val="0"/>
              </a:spcBef>
              <a:spcAft>
                <a:spcPct val="0"/>
              </a:spcAft>
            </a:pPr>
            <a:r>
              <a:rPr lang="ja-JP" altLang="en-US" sz="800">
                <a:latin typeface="ＭＳ 明朝" panose="02020609040205080304" pitchFamily="17" charset="-128"/>
                <a:ea typeface="ＭＳ 明朝" panose="02020609040205080304" pitchFamily="17" charset="-128"/>
                <a:cs typeface="Times New Roman" pitchFamily="18" charset="0"/>
              </a:rPr>
              <a:t>出典</a:t>
            </a:r>
            <a:r>
              <a:rPr lang="en-US" altLang="ja-JP" sz="800">
                <a:latin typeface="ＭＳ 明朝" panose="02020609040205080304" pitchFamily="17" charset="-128"/>
                <a:ea typeface="ＭＳ 明朝" panose="02020609040205080304" pitchFamily="17" charset="-128"/>
                <a:cs typeface="Times New Roman" pitchFamily="18" charset="0"/>
              </a:rPr>
              <a:t>:</a:t>
            </a:r>
            <a:r>
              <a:rPr lang="ja-JP" altLang="en-US" sz="800">
                <a:latin typeface="ＭＳ 明朝" panose="02020609040205080304" pitchFamily="17" charset="-128"/>
                <a:ea typeface="ＭＳ 明朝" panose="02020609040205080304" pitchFamily="17" charset="-128"/>
                <a:cs typeface="Times New Roman" pitchFamily="18" charset="0"/>
              </a:rPr>
              <a:t>国保データベース</a:t>
            </a:r>
            <a:r>
              <a:rPr lang="en-US" altLang="ja-JP" sz="800">
                <a:latin typeface="ＭＳ 明朝" panose="02020609040205080304" pitchFamily="17" charset="-128"/>
                <a:ea typeface="ＭＳ 明朝" panose="02020609040205080304" pitchFamily="17" charset="-128"/>
                <a:cs typeface="Times New Roman" pitchFamily="18" charset="0"/>
              </a:rPr>
              <a:t>(KDB)</a:t>
            </a:r>
            <a:r>
              <a:rPr lang="ja-JP" altLang="en-US" sz="800">
                <a:latin typeface="ＭＳ 明朝" panose="02020609040205080304" pitchFamily="17" charset="-128"/>
                <a:ea typeface="ＭＳ 明朝" panose="02020609040205080304" pitchFamily="17" charset="-128"/>
                <a:cs typeface="Times New Roman" pitchFamily="18" charset="0"/>
              </a:rPr>
              <a:t>システム</a:t>
            </a:r>
            <a:r>
              <a:rPr lang="en-US" altLang="ja-JP" sz="800">
                <a:latin typeface="ＭＳ 明朝" panose="02020609040205080304" pitchFamily="17" charset="-128"/>
                <a:ea typeface="ＭＳ 明朝" panose="02020609040205080304" pitchFamily="17" charset="-128"/>
                <a:cs typeface="Times New Roman" pitchFamily="18" charset="0"/>
              </a:rPr>
              <a:t>｢</a:t>
            </a:r>
            <a:r>
              <a:rPr lang="ja-JP" altLang="en-US" sz="800">
                <a:latin typeface="ＭＳ 明朝" panose="02020609040205080304" pitchFamily="17" charset="-128"/>
                <a:ea typeface="ＭＳ 明朝" panose="02020609040205080304" pitchFamily="17" charset="-128"/>
                <a:cs typeface="Times New Roman" pitchFamily="18" charset="0"/>
              </a:rPr>
              <a:t>脳血管疾患のレセプト分析</a:t>
            </a:r>
            <a:r>
              <a:rPr lang="en-US" altLang="ja-JP" sz="800">
                <a:latin typeface="ＭＳ 明朝" panose="02020609040205080304" pitchFamily="17" charset="-128"/>
                <a:ea typeface="ＭＳ 明朝" panose="02020609040205080304" pitchFamily="17" charset="-128"/>
                <a:cs typeface="Times New Roman" pitchFamily="18" charset="0"/>
              </a:rPr>
              <a:t>｣(</a:t>
            </a:r>
            <a:r>
              <a:rPr lang="ja-JP" altLang="en-US" sz="800">
                <a:latin typeface="ＭＳ 明朝" panose="02020609040205080304" pitchFamily="17" charset="-128"/>
                <a:ea typeface="ＭＳ 明朝" panose="02020609040205080304" pitchFamily="17" charset="-128"/>
                <a:cs typeface="Times New Roman" pitchFamily="18" charset="0"/>
              </a:rPr>
              <a:t>令和</a:t>
            </a:r>
            <a:r>
              <a:rPr lang="en-US" altLang="ja-JP" sz="800">
                <a:latin typeface="ＭＳ 明朝" panose="02020609040205080304" pitchFamily="17" charset="-128"/>
                <a:ea typeface="ＭＳ 明朝" panose="02020609040205080304" pitchFamily="17" charset="-128"/>
                <a:cs typeface="Times New Roman" pitchFamily="18" charset="0"/>
              </a:rPr>
              <a:t>4</a:t>
            </a:r>
            <a:r>
              <a:rPr lang="ja-JP" altLang="en-US" sz="800">
                <a:latin typeface="ＭＳ 明朝" panose="02020609040205080304" pitchFamily="17" charset="-128"/>
                <a:ea typeface="ＭＳ 明朝" panose="02020609040205080304" pitchFamily="17" charset="-128"/>
                <a:cs typeface="Times New Roman" pitchFamily="18" charset="0"/>
              </a:rPr>
              <a:t>年</a:t>
            </a:r>
            <a:r>
              <a:rPr lang="en-US" altLang="ja-JP" sz="800">
                <a:latin typeface="ＭＳ 明朝" panose="02020609040205080304" pitchFamily="17" charset="-128"/>
                <a:ea typeface="ＭＳ 明朝" panose="02020609040205080304" pitchFamily="17" charset="-128"/>
                <a:cs typeface="Times New Roman" pitchFamily="18" charset="0"/>
              </a:rPr>
              <a:t>5</a:t>
            </a:r>
            <a:r>
              <a:rPr lang="ja-JP" altLang="en-US" sz="800">
                <a:latin typeface="ＭＳ 明朝" panose="02020609040205080304" pitchFamily="17" charset="-128"/>
                <a:ea typeface="ＭＳ 明朝" panose="02020609040205080304" pitchFamily="17" charset="-128"/>
                <a:cs typeface="Times New Roman" pitchFamily="18" charset="0"/>
              </a:rPr>
              <a:t>月診療分</a:t>
            </a:r>
            <a:r>
              <a:rPr lang="en-US" altLang="ja-JP" sz="800">
                <a:latin typeface="ＭＳ 明朝" panose="02020609040205080304" pitchFamily="17" charset="-128"/>
                <a:ea typeface="ＭＳ 明朝" panose="02020609040205080304" pitchFamily="17" charset="-128"/>
                <a:cs typeface="Times New Roman" pitchFamily="18" charset="0"/>
              </a:rPr>
              <a:t>)</a:t>
            </a:r>
            <a:endParaRPr lang="en-US" altLang="ja-JP" sz="800" dirty="0">
              <a:latin typeface="ＭＳ 明朝" panose="02020609040205080304" pitchFamily="17" charset="-128"/>
              <a:ea typeface="ＭＳ 明朝" panose="02020609040205080304" pitchFamily="17" charset="-128"/>
              <a:cs typeface="Times New Roman" pitchFamily="18" charset="0"/>
            </a:endParaRPr>
          </a:p>
        </p:txBody>
      </p:sp>
      <p:sp>
        <p:nvSpPr>
          <p:cNvPr id="13" name="テキスト ボックス 12">
            <a:extLst>
              <a:ext uri="{FF2B5EF4-FFF2-40B4-BE49-F238E27FC236}">
                <a16:creationId xmlns:a16="http://schemas.microsoft.com/office/drawing/2014/main" id="{D5C15B95-FEF7-29CD-6BCF-DFF740665677}"/>
              </a:ext>
            </a:extLst>
          </p:cNvPr>
          <p:cNvSpPr txBox="1">
            <a:spLocks noChangeAspect="1"/>
          </p:cNvSpPr>
          <p:nvPr/>
        </p:nvSpPr>
        <p:spPr>
          <a:xfrm>
            <a:off x="165099" y="4752484"/>
            <a:ext cx="5143163" cy="215444"/>
          </a:xfrm>
          <a:prstGeom prst="rect">
            <a:avLst/>
          </a:prstGeom>
          <a:noFill/>
          <a:ln>
            <a:noFill/>
          </a:ln>
        </p:spPr>
        <p:txBody>
          <a:bodyPr wrap="square" lIns="0" rIns="90000" rtlCol="0">
            <a:spAutoFit/>
          </a:bodyPr>
          <a:lstStyle/>
          <a:p>
            <a:pPr lvl="0" fontAlgn="base">
              <a:spcBef>
                <a:spcPct val="0"/>
              </a:spcBef>
              <a:spcAft>
                <a:spcPct val="0"/>
              </a:spcAft>
            </a:pPr>
            <a:r>
              <a:rPr lang="ja-JP" altLang="en-US" sz="800">
                <a:latin typeface="ＭＳ 明朝" panose="02020609040205080304" pitchFamily="17" charset="-128"/>
                <a:ea typeface="ＭＳ 明朝" panose="02020609040205080304" pitchFamily="17" charset="-128"/>
                <a:cs typeface="Times New Roman" pitchFamily="18" charset="0"/>
              </a:rPr>
              <a:t>出典</a:t>
            </a:r>
            <a:r>
              <a:rPr lang="en-US" altLang="ja-JP" sz="800">
                <a:latin typeface="ＭＳ 明朝" panose="02020609040205080304" pitchFamily="17" charset="-128"/>
                <a:ea typeface="ＭＳ 明朝" panose="02020609040205080304" pitchFamily="17" charset="-128"/>
                <a:cs typeface="Times New Roman" pitchFamily="18" charset="0"/>
              </a:rPr>
              <a:t>:</a:t>
            </a:r>
            <a:r>
              <a:rPr lang="ja-JP" altLang="en-US" sz="800">
                <a:latin typeface="ＭＳ 明朝" panose="02020609040205080304" pitchFamily="17" charset="-128"/>
                <a:ea typeface="ＭＳ 明朝" panose="02020609040205080304" pitchFamily="17" charset="-128"/>
                <a:cs typeface="Times New Roman" pitchFamily="18" charset="0"/>
              </a:rPr>
              <a:t>国保データベース</a:t>
            </a:r>
            <a:r>
              <a:rPr lang="en-US" altLang="ja-JP" sz="800">
                <a:latin typeface="ＭＳ 明朝" panose="02020609040205080304" pitchFamily="17" charset="-128"/>
                <a:ea typeface="ＭＳ 明朝" panose="02020609040205080304" pitchFamily="17" charset="-128"/>
                <a:cs typeface="Times New Roman" pitchFamily="18" charset="0"/>
              </a:rPr>
              <a:t>(KDB)</a:t>
            </a:r>
            <a:r>
              <a:rPr lang="ja-JP" altLang="en-US" sz="800">
                <a:latin typeface="ＭＳ 明朝" panose="02020609040205080304" pitchFamily="17" charset="-128"/>
                <a:ea typeface="ＭＳ 明朝" panose="02020609040205080304" pitchFamily="17" charset="-128"/>
                <a:cs typeface="Times New Roman" pitchFamily="18" charset="0"/>
              </a:rPr>
              <a:t>システム</a:t>
            </a:r>
            <a:r>
              <a:rPr lang="en-US" altLang="ja-JP" sz="800">
                <a:latin typeface="ＭＳ 明朝" panose="02020609040205080304" pitchFamily="17" charset="-128"/>
                <a:ea typeface="ＭＳ 明朝" panose="02020609040205080304" pitchFamily="17" charset="-128"/>
                <a:cs typeface="Times New Roman" pitchFamily="18" charset="0"/>
              </a:rPr>
              <a:t>｢</a:t>
            </a:r>
            <a:r>
              <a:rPr lang="ja-JP" altLang="en-US" sz="800">
                <a:latin typeface="ＭＳ 明朝" panose="02020609040205080304" pitchFamily="17" charset="-128"/>
                <a:ea typeface="ＭＳ 明朝" panose="02020609040205080304" pitchFamily="17" charset="-128"/>
                <a:cs typeface="Times New Roman" pitchFamily="18" charset="0"/>
              </a:rPr>
              <a:t>虚血性心疾患のレセプト分析</a:t>
            </a:r>
            <a:r>
              <a:rPr lang="en-US" altLang="ja-JP" sz="800">
                <a:latin typeface="ＭＳ 明朝" panose="02020609040205080304" pitchFamily="17" charset="-128"/>
                <a:ea typeface="ＭＳ 明朝" panose="02020609040205080304" pitchFamily="17" charset="-128"/>
                <a:cs typeface="Times New Roman" pitchFamily="18" charset="0"/>
              </a:rPr>
              <a:t>｣(</a:t>
            </a:r>
            <a:r>
              <a:rPr lang="ja-JP" altLang="en-US" sz="800">
                <a:latin typeface="ＭＳ 明朝" panose="02020609040205080304" pitchFamily="17" charset="-128"/>
                <a:ea typeface="ＭＳ 明朝" panose="02020609040205080304" pitchFamily="17" charset="-128"/>
                <a:cs typeface="Times New Roman" pitchFamily="18" charset="0"/>
              </a:rPr>
              <a:t>令和</a:t>
            </a:r>
            <a:r>
              <a:rPr lang="en-US" altLang="ja-JP" sz="800">
                <a:latin typeface="ＭＳ 明朝" panose="02020609040205080304" pitchFamily="17" charset="-128"/>
                <a:ea typeface="ＭＳ 明朝" panose="02020609040205080304" pitchFamily="17" charset="-128"/>
                <a:cs typeface="Times New Roman" pitchFamily="18" charset="0"/>
              </a:rPr>
              <a:t>4</a:t>
            </a:r>
            <a:r>
              <a:rPr lang="ja-JP" altLang="en-US" sz="800">
                <a:latin typeface="ＭＳ 明朝" panose="02020609040205080304" pitchFamily="17" charset="-128"/>
                <a:ea typeface="ＭＳ 明朝" panose="02020609040205080304" pitchFamily="17" charset="-128"/>
                <a:cs typeface="Times New Roman" pitchFamily="18" charset="0"/>
              </a:rPr>
              <a:t>年</a:t>
            </a:r>
            <a:r>
              <a:rPr lang="en-US" altLang="ja-JP" sz="800">
                <a:latin typeface="ＭＳ 明朝" panose="02020609040205080304" pitchFamily="17" charset="-128"/>
                <a:ea typeface="ＭＳ 明朝" panose="02020609040205080304" pitchFamily="17" charset="-128"/>
                <a:cs typeface="Times New Roman" pitchFamily="18" charset="0"/>
              </a:rPr>
              <a:t>5</a:t>
            </a:r>
            <a:r>
              <a:rPr lang="ja-JP" altLang="en-US" sz="800">
                <a:latin typeface="ＭＳ 明朝" panose="02020609040205080304" pitchFamily="17" charset="-128"/>
                <a:ea typeface="ＭＳ 明朝" panose="02020609040205080304" pitchFamily="17" charset="-128"/>
                <a:cs typeface="Times New Roman" pitchFamily="18" charset="0"/>
              </a:rPr>
              <a:t>月診療分</a:t>
            </a:r>
            <a:r>
              <a:rPr lang="en-US" altLang="ja-JP" sz="800">
                <a:latin typeface="ＭＳ 明朝" panose="02020609040205080304" pitchFamily="17" charset="-128"/>
                <a:ea typeface="ＭＳ 明朝" panose="02020609040205080304" pitchFamily="17" charset="-128"/>
                <a:cs typeface="Times New Roman" pitchFamily="18" charset="0"/>
              </a:rPr>
              <a:t>)</a:t>
            </a:r>
            <a:endParaRPr lang="en-US" altLang="ja-JP" sz="800" dirty="0">
              <a:latin typeface="ＭＳ 明朝" panose="02020609040205080304" pitchFamily="17" charset="-128"/>
              <a:ea typeface="ＭＳ 明朝" panose="02020609040205080304" pitchFamily="17" charset="-128"/>
              <a:cs typeface="Times New Roman" pitchFamily="18" charset="0"/>
            </a:endParaRPr>
          </a:p>
        </p:txBody>
      </p:sp>
      <p:pic>
        <p:nvPicPr>
          <p:cNvPr id="3" name="table105">
            <a:extLst>
              <a:ext uri="{FF2B5EF4-FFF2-40B4-BE49-F238E27FC236}">
                <a16:creationId xmlns:a16="http://schemas.microsoft.com/office/drawing/2014/main" id="{F12DF1B3-12C6-47F5-A93F-20B31E8D96C4}"/>
              </a:ext>
            </a:extLst>
          </p:cNvPr>
          <p:cNvPicPr>
            <a:picLocks/>
          </p:cNvPicPr>
          <p:nvPr/>
        </p:nvPicPr>
        <p:blipFill>
          <a:blip r:embed="rId3"/>
          <a:stretch>
            <a:fillRect/>
          </a:stretch>
        </p:blipFill>
        <p:spPr>
          <a:xfrm>
            <a:off x="165100" y="1483360"/>
            <a:ext cx="553720" cy="1612900"/>
          </a:xfrm>
          <a:prstGeom prst="rect">
            <a:avLst/>
          </a:prstGeom>
        </p:spPr>
      </p:pic>
      <p:pic>
        <p:nvPicPr>
          <p:cNvPr id="4" name="table106">
            <a:extLst>
              <a:ext uri="{FF2B5EF4-FFF2-40B4-BE49-F238E27FC236}">
                <a16:creationId xmlns:a16="http://schemas.microsoft.com/office/drawing/2014/main" id="{DA481675-EF00-4E2B-9130-2D9CF9CA49E6}"/>
              </a:ext>
            </a:extLst>
          </p:cNvPr>
          <p:cNvPicPr>
            <a:picLocks/>
          </p:cNvPicPr>
          <p:nvPr/>
        </p:nvPicPr>
        <p:blipFill>
          <a:blip r:embed="rId4"/>
          <a:stretch>
            <a:fillRect/>
          </a:stretch>
        </p:blipFill>
        <p:spPr>
          <a:xfrm>
            <a:off x="706120" y="1483360"/>
            <a:ext cx="4845050" cy="1612900"/>
          </a:xfrm>
          <a:prstGeom prst="rect">
            <a:avLst/>
          </a:prstGeom>
        </p:spPr>
      </p:pic>
      <p:pic>
        <p:nvPicPr>
          <p:cNvPr id="5" name="table107">
            <a:extLst>
              <a:ext uri="{FF2B5EF4-FFF2-40B4-BE49-F238E27FC236}">
                <a16:creationId xmlns:a16="http://schemas.microsoft.com/office/drawing/2014/main" id="{C69D0D3F-34FD-478A-B571-C59127CAB127}"/>
              </a:ext>
            </a:extLst>
          </p:cNvPr>
          <p:cNvPicPr>
            <a:picLocks/>
          </p:cNvPicPr>
          <p:nvPr/>
        </p:nvPicPr>
        <p:blipFill>
          <a:blip r:embed="rId5"/>
          <a:stretch>
            <a:fillRect/>
          </a:stretch>
        </p:blipFill>
        <p:spPr>
          <a:xfrm>
            <a:off x="165100" y="3130550"/>
            <a:ext cx="553720" cy="1612900"/>
          </a:xfrm>
          <a:prstGeom prst="rect">
            <a:avLst/>
          </a:prstGeom>
        </p:spPr>
      </p:pic>
      <p:pic>
        <p:nvPicPr>
          <p:cNvPr id="6" name="table108">
            <a:extLst>
              <a:ext uri="{FF2B5EF4-FFF2-40B4-BE49-F238E27FC236}">
                <a16:creationId xmlns:a16="http://schemas.microsoft.com/office/drawing/2014/main" id="{75A174BB-B540-44DB-A4FE-644AA64F7BBD}"/>
              </a:ext>
            </a:extLst>
          </p:cNvPr>
          <p:cNvPicPr>
            <a:picLocks noChangeAspect="1"/>
          </p:cNvPicPr>
          <p:nvPr/>
        </p:nvPicPr>
        <p:blipFill>
          <a:blip r:embed="rId6"/>
          <a:stretch>
            <a:fillRect/>
          </a:stretch>
        </p:blipFill>
        <p:spPr>
          <a:xfrm>
            <a:off x="706120" y="3130550"/>
            <a:ext cx="4518582" cy="1612900"/>
          </a:xfrm>
          <a:prstGeom prst="rect">
            <a:avLst/>
          </a:prstGeom>
        </p:spPr>
      </p:pic>
      <p:pic>
        <p:nvPicPr>
          <p:cNvPr id="7" name="table109">
            <a:extLst>
              <a:ext uri="{FF2B5EF4-FFF2-40B4-BE49-F238E27FC236}">
                <a16:creationId xmlns:a16="http://schemas.microsoft.com/office/drawing/2014/main" id="{F5C9E862-DDEF-4243-A851-9DDFBDB2195E}"/>
              </a:ext>
            </a:extLst>
          </p:cNvPr>
          <p:cNvPicPr>
            <a:picLocks/>
          </p:cNvPicPr>
          <p:nvPr/>
        </p:nvPicPr>
        <p:blipFill>
          <a:blip r:embed="rId7"/>
          <a:stretch>
            <a:fillRect/>
          </a:stretch>
        </p:blipFill>
        <p:spPr>
          <a:xfrm>
            <a:off x="165100" y="5431790"/>
            <a:ext cx="553720" cy="1612900"/>
          </a:xfrm>
          <a:prstGeom prst="rect">
            <a:avLst/>
          </a:prstGeom>
        </p:spPr>
      </p:pic>
      <p:pic>
        <p:nvPicPr>
          <p:cNvPr id="10" name="table110">
            <a:extLst>
              <a:ext uri="{FF2B5EF4-FFF2-40B4-BE49-F238E27FC236}">
                <a16:creationId xmlns:a16="http://schemas.microsoft.com/office/drawing/2014/main" id="{600132C7-A673-42A6-AFFC-F154436779FB}"/>
              </a:ext>
            </a:extLst>
          </p:cNvPr>
          <p:cNvPicPr>
            <a:picLocks/>
          </p:cNvPicPr>
          <p:nvPr/>
        </p:nvPicPr>
        <p:blipFill>
          <a:blip r:embed="rId8"/>
          <a:stretch>
            <a:fillRect/>
          </a:stretch>
        </p:blipFill>
        <p:spPr>
          <a:xfrm>
            <a:off x="706120" y="5431790"/>
            <a:ext cx="4845050" cy="1612900"/>
          </a:xfrm>
          <a:prstGeom prst="rect">
            <a:avLst/>
          </a:prstGeom>
        </p:spPr>
      </p:pic>
      <p:pic>
        <p:nvPicPr>
          <p:cNvPr id="11" name="table111">
            <a:extLst>
              <a:ext uri="{FF2B5EF4-FFF2-40B4-BE49-F238E27FC236}">
                <a16:creationId xmlns:a16="http://schemas.microsoft.com/office/drawing/2014/main" id="{63271164-6F21-47EC-BFC3-544978AA1E69}"/>
              </a:ext>
            </a:extLst>
          </p:cNvPr>
          <p:cNvPicPr>
            <a:picLocks/>
          </p:cNvPicPr>
          <p:nvPr/>
        </p:nvPicPr>
        <p:blipFill>
          <a:blip r:embed="rId9"/>
          <a:stretch>
            <a:fillRect/>
          </a:stretch>
        </p:blipFill>
        <p:spPr>
          <a:xfrm>
            <a:off x="165100" y="7078980"/>
            <a:ext cx="553720" cy="1612900"/>
          </a:xfrm>
          <a:prstGeom prst="rect">
            <a:avLst/>
          </a:prstGeom>
        </p:spPr>
      </p:pic>
      <p:pic>
        <p:nvPicPr>
          <p:cNvPr id="14" name="table112">
            <a:extLst>
              <a:ext uri="{FF2B5EF4-FFF2-40B4-BE49-F238E27FC236}">
                <a16:creationId xmlns:a16="http://schemas.microsoft.com/office/drawing/2014/main" id="{CA7AA8B6-44D3-4F04-BDCC-36313CDAAFEC}"/>
              </a:ext>
            </a:extLst>
          </p:cNvPr>
          <p:cNvPicPr>
            <a:picLocks noChangeAspect="1"/>
          </p:cNvPicPr>
          <p:nvPr/>
        </p:nvPicPr>
        <p:blipFill>
          <a:blip r:embed="rId10"/>
          <a:stretch>
            <a:fillRect/>
          </a:stretch>
        </p:blipFill>
        <p:spPr>
          <a:xfrm>
            <a:off x="706120" y="7078980"/>
            <a:ext cx="4518582" cy="1612900"/>
          </a:xfrm>
          <a:prstGeom prst="rect">
            <a:avLst/>
          </a:prstGeom>
        </p:spPr>
      </p:pic>
    </p:spTree>
    <p:extLst>
      <p:ext uri="{BB962C8B-B14F-4D97-AF65-F5344CB8AC3E}">
        <p14:creationId xmlns:p14="http://schemas.microsoft.com/office/powerpoint/2010/main" val="10736150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6DF29F4-313F-F742-C7B8-B1656485E3E7}"/>
              </a:ext>
            </a:extLst>
          </p:cNvPr>
          <p:cNvSpPr>
            <a:spLocks noGrp="1"/>
          </p:cNvSpPr>
          <p:nvPr>
            <p:ph type="sldNum" sz="quarter" idx="4"/>
          </p:nvPr>
        </p:nvSpPr>
        <p:spPr/>
        <p:txBody>
          <a:bodyPr/>
          <a:lstStyle/>
          <a:p>
            <a:fld id="{420EA04B-0610-44E1-BBA9-CB539F9A7CEB}" type="slidenum">
              <a:rPr lang="ja-JP" altLang="en-US" smtClean="0"/>
              <a:pPr/>
              <a:t>60</a:t>
            </a:fld>
            <a:endParaRPr lang="ja-JP" altLang="en-US" dirty="0"/>
          </a:p>
        </p:txBody>
      </p:sp>
      <p:sp>
        <p:nvSpPr>
          <p:cNvPr id="5" name="テキスト ボックス 4">
            <a:extLst>
              <a:ext uri="{FF2B5EF4-FFF2-40B4-BE49-F238E27FC236}">
                <a16:creationId xmlns:a16="http://schemas.microsoft.com/office/drawing/2014/main" id="{1C61BC3F-392F-A540-2B76-C0D466205281}"/>
              </a:ext>
            </a:extLst>
          </p:cNvPr>
          <p:cNvSpPr txBox="1">
            <a:spLocks/>
          </p:cNvSpPr>
          <p:nvPr/>
        </p:nvSpPr>
        <p:spPr>
          <a:xfrm>
            <a:off x="165100" y="4499992"/>
            <a:ext cx="5955307" cy="276999"/>
          </a:xfrm>
          <a:prstGeom prst="rect">
            <a:avLst/>
          </a:prstGeom>
          <a:noFill/>
          <a:ln>
            <a:noFill/>
          </a:ln>
        </p:spPr>
        <p:txBody>
          <a:bodyPr wrap="square" lIns="0" rtlCol="0">
            <a:spAutoFit/>
          </a:bodyPr>
          <a:lstStyle/>
          <a:p>
            <a:r>
              <a:rPr lang="ja-JP" altLang="en-US" sz="1200" dirty="0">
                <a:latin typeface="ＭＳ 明朝" panose="02020609040205080304" pitchFamily="17" charset="-128"/>
                <a:ea typeface="ＭＳ 明朝" panose="02020609040205080304" pitchFamily="17" charset="-128"/>
              </a:rPr>
              <a:t>年度別 透析患者数及び医療費</a:t>
            </a:r>
            <a:endParaRPr kumimoji="1" lang="ja-JP" altLang="en-US" sz="1200" dirty="0">
              <a:latin typeface="ＭＳ 明朝" panose="02020609040205080304" pitchFamily="17" charset="-128"/>
              <a:ea typeface="ＭＳ 明朝" panose="02020609040205080304" pitchFamily="17" charset="-128"/>
            </a:endParaRPr>
          </a:p>
        </p:txBody>
      </p:sp>
      <p:sp>
        <p:nvSpPr>
          <p:cNvPr id="2" name="テキスト ボックス 1">
            <a:extLst>
              <a:ext uri="{FF2B5EF4-FFF2-40B4-BE49-F238E27FC236}">
                <a16:creationId xmlns:a16="http://schemas.microsoft.com/office/drawing/2014/main" id="{4A077BCC-F7B9-42D4-3B1B-0CFD097DD5B6}"/>
              </a:ext>
            </a:extLst>
          </p:cNvPr>
          <p:cNvSpPr txBox="1">
            <a:spLocks/>
          </p:cNvSpPr>
          <p:nvPr/>
        </p:nvSpPr>
        <p:spPr>
          <a:xfrm>
            <a:off x="165100" y="127000"/>
            <a:ext cx="6238800" cy="791563"/>
          </a:xfrm>
          <a:prstGeom prst="rect">
            <a:avLst/>
          </a:prstGeom>
          <a:noFill/>
          <a:ln>
            <a:noFill/>
          </a:ln>
        </p:spPr>
        <p:txBody>
          <a:bodyPr wrap="square" lIns="0" rIns="90000" rtlCol="0">
            <a:spAutoFit/>
          </a:bodyPr>
          <a:lstStyle/>
          <a:p>
            <a:pPr lvl="0" algn="just" fontAlgn="base">
              <a:lnSpc>
                <a:spcPct val="125000"/>
              </a:lnSpc>
              <a:spcBef>
                <a:spcPct val="0"/>
              </a:spcBef>
              <a:spcAft>
                <a:spcPct val="0"/>
              </a:spcAft>
            </a:pPr>
            <a:r>
              <a:rPr lang="en-US" altLang="ja-JP" sz="1400" dirty="0">
                <a:latin typeface="ＭＳ 明朝" panose="02020609040205080304" pitchFamily="17" charset="-128"/>
                <a:ea typeface="ＭＳ 明朝" panose="02020609040205080304" pitchFamily="17" charset="-128"/>
                <a:cs typeface="Times New Roman" pitchFamily="18" charset="0"/>
              </a:rPr>
              <a:t>(2)</a:t>
            </a:r>
            <a:r>
              <a:rPr lang="ja-JP" altLang="en-US" sz="1400" dirty="0">
                <a:latin typeface="ＭＳ 明朝" panose="02020609040205080304" pitchFamily="17" charset="-128"/>
                <a:ea typeface="ＭＳ 明朝" panose="02020609040205080304" pitchFamily="17" charset="-128"/>
                <a:cs typeface="Times New Roman" pitchFamily="18" charset="0"/>
              </a:rPr>
              <a:t>透析患者の状況</a:t>
            </a:r>
            <a:endParaRPr lang="en-US" altLang="ja-JP" sz="1400" dirty="0">
              <a:latin typeface="ＭＳ 明朝" panose="02020609040205080304" pitchFamily="17" charset="-128"/>
              <a:ea typeface="ＭＳ 明朝" panose="02020609040205080304" pitchFamily="17" charset="-128"/>
              <a:cs typeface="Times New Roman" pitchFamily="18" charset="0"/>
            </a:endParaRPr>
          </a:p>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透析患者の状況について分析を行いました。本市の令和</a:t>
            </a:r>
            <a:r>
              <a:rPr lang="en-US" altLang="ja-JP" sz="1200" dirty="0">
                <a:latin typeface="ＭＳ 明朝" panose="02020609040205080304" pitchFamily="17" charset="-128"/>
                <a:ea typeface="ＭＳ 明朝" panose="02020609040205080304" pitchFamily="17" charset="-128"/>
                <a:cs typeface="Times New Roman" pitchFamily="18" charset="0"/>
              </a:rPr>
              <a:t>4</a:t>
            </a:r>
            <a:r>
              <a:rPr lang="ja-JP" altLang="en-US" sz="1200" dirty="0">
                <a:latin typeface="ＭＳ 明朝" panose="02020609040205080304" pitchFamily="17" charset="-128"/>
                <a:ea typeface="ＭＳ 明朝" panose="02020609040205080304" pitchFamily="17" charset="-128"/>
                <a:cs typeface="Times New Roman" pitchFamily="18" charset="0"/>
              </a:rPr>
              <a:t>年度における被保険者に占める透析患者の割合は</a:t>
            </a:r>
            <a:r>
              <a:rPr lang="en-US" altLang="ja-JP" sz="1200" dirty="0">
                <a:latin typeface="ＭＳ 明朝" panose="02020609040205080304" pitchFamily="17" charset="-128"/>
                <a:ea typeface="ＭＳ 明朝" panose="02020609040205080304" pitchFamily="17" charset="-128"/>
                <a:cs typeface="Times New Roman" pitchFamily="18" charset="0"/>
              </a:rPr>
              <a:t>0.23%</a:t>
            </a:r>
            <a:r>
              <a:rPr lang="ja-JP" altLang="en-US" sz="1200" dirty="0">
                <a:latin typeface="ＭＳ 明朝" panose="02020609040205080304" pitchFamily="17" charset="-128"/>
                <a:ea typeface="ＭＳ 明朝" panose="02020609040205080304" pitchFamily="17" charset="-128"/>
                <a:cs typeface="Times New Roman" pitchFamily="18" charset="0"/>
              </a:rPr>
              <a:t>で秋田県より</a:t>
            </a:r>
            <a:r>
              <a:rPr lang="en-US" altLang="ja-JP" sz="1200" dirty="0">
                <a:latin typeface="ＭＳ 明朝" panose="02020609040205080304" pitchFamily="17" charset="-128"/>
                <a:ea typeface="ＭＳ 明朝" panose="02020609040205080304" pitchFamily="17" charset="-128"/>
                <a:cs typeface="Times New Roman" pitchFamily="18" charset="0"/>
              </a:rPr>
              <a:t>0.10</a:t>
            </a:r>
            <a:r>
              <a:rPr lang="ja-JP" altLang="en-US" sz="1200" dirty="0">
                <a:latin typeface="ＭＳ 明朝" panose="02020609040205080304" pitchFamily="17" charset="-128"/>
                <a:ea typeface="ＭＳ 明朝" panose="02020609040205080304" pitchFamily="17" charset="-128"/>
                <a:cs typeface="Times New Roman" pitchFamily="18" charset="0"/>
              </a:rPr>
              <a:t>ポイント低いです。</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sp>
        <p:nvSpPr>
          <p:cNvPr id="7" name="テキスト ボックス 6">
            <a:extLst>
              <a:ext uri="{FF2B5EF4-FFF2-40B4-BE49-F238E27FC236}">
                <a16:creationId xmlns:a16="http://schemas.microsoft.com/office/drawing/2014/main" id="{4CB14A3B-71BB-D5E6-CE7F-21F49B4A3B56}"/>
              </a:ext>
            </a:extLst>
          </p:cNvPr>
          <p:cNvSpPr txBox="1">
            <a:spLocks/>
          </p:cNvSpPr>
          <p:nvPr/>
        </p:nvSpPr>
        <p:spPr>
          <a:xfrm>
            <a:off x="165100" y="1144231"/>
            <a:ext cx="4947195" cy="276999"/>
          </a:xfrm>
          <a:prstGeom prst="rect">
            <a:avLst/>
          </a:prstGeom>
          <a:noFill/>
          <a:ln>
            <a:noFill/>
          </a:ln>
        </p:spPr>
        <p:txBody>
          <a:bodyPr wrap="square" lIns="0" rtlCol="0">
            <a:spAutoFit/>
          </a:bodyPr>
          <a:lstStyle/>
          <a:p>
            <a:r>
              <a:rPr lang="ja-JP" altLang="en-US" sz="1200" dirty="0">
                <a:latin typeface="ＭＳ 明朝" panose="02020609040205080304" pitchFamily="17" charset="-128"/>
                <a:ea typeface="ＭＳ 明朝" panose="02020609040205080304" pitchFamily="17" charset="-128"/>
              </a:rPr>
              <a:t>透析患者数及び</a:t>
            </a:r>
            <a:r>
              <a:rPr kumimoji="1" lang="ja-JP" altLang="en-US" sz="1200" dirty="0">
                <a:latin typeface="ＭＳ 明朝" panose="02020609040205080304" pitchFamily="17" charset="-128"/>
                <a:ea typeface="ＭＳ 明朝" panose="02020609040205080304" pitchFamily="17" charset="-128"/>
              </a:rPr>
              <a:t>被保険者に占める透析患者の</a:t>
            </a:r>
            <a:r>
              <a:rPr kumimoji="1" lang="ja-JP" altLang="en-US" sz="1200">
                <a:latin typeface="ＭＳ 明朝" panose="02020609040205080304" pitchFamily="17" charset="-128"/>
                <a:ea typeface="ＭＳ 明朝" panose="02020609040205080304" pitchFamily="17" charset="-128"/>
              </a:rPr>
              <a:t>割合</a:t>
            </a:r>
            <a:r>
              <a:rPr kumimoji="1" lang="en-US" altLang="ja-JP" sz="1200">
                <a:latin typeface="ＭＳ 明朝" panose="02020609040205080304" pitchFamily="17" charset="-128"/>
                <a:ea typeface="ＭＳ 明朝" panose="02020609040205080304" pitchFamily="17" charset="-128"/>
              </a:rPr>
              <a:t>(</a:t>
            </a:r>
            <a:r>
              <a:rPr kumimoji="1" lang="ja-JP" altLang="en-US" sz="1200">
                <a:latin typeface="ＭＳ 明朝" panose="02020609040205080304" pitchFamily="17" charset="-128"/>
                <a:ea typeface="ＭＳ 明朝" panose="02020609040205080304" pitchFamily="17" charset="-128"/>
              </a:rPr>
              <a:t>令和</a:t>
            </a:r>
            <a:r>
              <a:rPr kumimoji="1" lang="en-US" altLang="ja-JP" sz="1200">
                <a:latin typeface="ＭＳ 明朝" panose="02020609040205080304" pitchFamily="17" charset="-128"/>
                <a:ea typeface="ＭＳ 明朝" panose="02020609040205080304" pitchFamily="17" charset="-128"/>
              </a:rPr>
              <a:t>4</a:t>
            </a:r>
            <a:r>
              <a:rPr kumimoji="1" lang="ja-JP" altLang="en-US" sz="1200">
                <a:latin typeface="ＭＳ 明朝" panose="02020609040205080304" pitchFamily="17" charset="-128"/>
                <a:ea typeface="ＭＳ 明朝" panose="02020609040205080304" pitchFamily="17" charset="-128"/>
              </a:rPr>
              <a:t>年度</a:t>
            </a:r>
            <a:r>
              <a:rPr kumimoji="1" lang="en-US" altLang="ja-JP" sz="1200">
                <a:latin typeface="ＭＳ 明朝" panose="02020609040205080304" pitchFamily="17" charset="-128"/>
                <a:ea typeface="ＭＳ 明朝" panose="02020609040205080304" pitchFamily="17" charset="-128"/>
              </a:rPr>
              <a:t>)</a:t>
            </a:r>
            <a:endParaRPr kumimoji="1" lang="ja-JP" altLang="en-US" sz="1200" dirty="0">
              <a:latin typeface="ＭＳ 明朝" panose="02020609040205080304" pitchFamily="17" charset="-128"/>
              <a:ea typeface="ＭＳ 明朝" panose="02020609040205080304" pitchFamily="17" charset="-128"/>
            </a:endParaRPr>
          </a:p>
        </p:txBody>
      </p:sp>
      <p:sp>
        <p:nvSpPr>
          <p:cNvPr id="8" name="テキスト ボックス 7">
            <a:extLst>
              <a:ext uri="{FF2B5EF4-FFF2-40B4-BE49-F238E27FC236}">
                <a16:creationId xmlns:a16="http://schemas.microsoft.com/office/drawing/2014/main" id="{AA8EF90B-EE47-E132-3C09-85609C84AA33}"/>
              </a:ext>
            </a:extLst>
          </p:cNvPr>
          <p:cNvSpPr txBox="1">
            <a:spLocks/>
          </p:cNvSpPr>
          <p:nvPr/>
        </p:nvSpPr>
        <p:spPr>
          <a:xfrm>
            <a:off x="165100" y="2638560"/>
            <a:ext cx="5143163" cy="215444"/>
          </a:xfrm>
          <a:prstGeom prst="rect">
            <a:avLst/>
          </a:prstGeom>
          <a:noFill/>
          <a:ln>
            <a:noFill/>
          </a:ln>
        </p:spPr>
        <p:txBody>
          <a:bodyPr wrap="square" lIns="0" rIns="90000" rtlCol="0">
            <a:spAutoFit/>
          </a:bodyPr>
          <a:lstStyle/>
          <a:p>
            <a:pPr lvl="0" fontAlgn="base">
              <a:spcBef>
                <a:spcPct val="0"/>
              </a:spcBef>
              <a:spcAft>
                <a:spcPct val="0"/>
              </a:spcAft>
            </a:pPr>
            <a:r>
              <a:rPr lang="ja-JP" altLang="en-US" sz="800" dirty="0">
                <a:latin typeface="ＭＳ 明朝" panose="02020609040205080304" pitchFamily="17" charset="-128"/>
                <a:ea typeface="ＭＳ 明朝" panose="02020609040205080304" pitchFamily="17" charset="-128"/>
                <a:cs typeface="Times New Roman" pitchFamily="18" charset="0"/>
              </a:rPr>
              <a:t>出典</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国保データベース</a:t>
            </a:r>
            <a:r>
              <a:rPr lang="en-US" altLang="ja-JP" sz="800" dirty="0">
                <a:latin typeface="ＭＳ 明朝" panose="02020609040205080304" pitchFamily="17" charset="-128"/>
                <a:ea typeface="ＭＳ 明朝" panose="02020609040205080304" pitchFamily="17" charset="-128"/>
                <a:cs typeface="Times New Roman" pitchFamily="18" charset="0"/>
              </a:rPr>
              <a:t>(KDB)</a:t>
            </a:r>
            <a:r>
              <a:rPr lang="ja-JP" altLang="en-US" sz="800" dirty="0">
                <a:latin typeface="ＭＳ 明朝" panose="02020609040205080304" pitchFamily="17" charset="-128"/>
                <a:ea typeface="ＭＳ 明朝" panose="02020609040205080304" pitchFamily="17" charset="-128"/>
                <a:cs typeface="Times New Roman" pitchFamily="18" charset="0"/>
              </a:rPr>
              <a:t>システム</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医療費分析</a:t>
            </a:r>
            <a:r>
              <a:rPr lang="en-US" altLang="ja-JP" sz="800" dirty="0">
                <a:latin typeface="ＭＳ 明朝" panose="02020609040205080304" pitchFamily="17" charset="-128"/>
                <a:ea typeface="ＭＳ 明朝" panose="02020609040205080304" pitchFamily="17" charset="-128"/>
                <a:cs typeface="Times New Roman" pitchFamily="18" charset="0"/>
              </a:rPr>
              <a:t>(1)</a:t>
            </a:r>
            <a:r>
              <a:rPr lang="ja-JP" altLang="en-US" sz="800" dirty="0">
                <a:latin typeface="ＭＳ 明朝" panose="02020609040205080304" pitchFamily="17" charset="-128"/>
                <a:ea typeface="ＭＳ 明朝" panose="02020609040205080304" pitchFamily="17" charset="-128"/>
                <a:cs typeface="Times New Roman" pitchFamily="18" charset="0"/>
              </a:rPr>
              <a:t>細小分類</a:t>
            </a:r>
            <a:r>
              <a:rPr lang="en-US" altLang="ja-JP" sz="800" dirty="0">
                <a:latin typeface="ＭＳ 明朝" panose="02020609040205080304" pitchFamily="17" charset="-128"/>
                <a:ea typeface="ＭＳ 明朝" panose="02020609040205080304" pitchFamily="17" charset="-128"/>
                <a:cs typeface="Times New Roman" pitchFamily="18" charset="0"/>
              </a:rPr>
              <a:t>｣</a:t>
            </a:r>
          </a:p>
        </p:txBody>
      </p:sp>
      <p:sp>
        <p:nvSpPr>
          <p:cNvPr id="3" name="テキスト ボックス 2">
            <a:extLst>
              <a:ext uri="{FF2B5EF4-FFF2-40B4-BE49-F238E27FC236}">
                <a16:creationId xmlns:a16="http://schemas.microsoft.com/office/drawing/2014/main" id="{D8399F9A-B408-4CC9-7F4A-69EE5238C4E8}"/>
              </a:ext>
            </a:extLst>
          </p:cNvPr>
          <p:cNvSpPr txBox="1">
            <a:spLocks/>
          </p:cNvSpPr>
          <p:nvPr/>
        </p:nvSpPr>
        <p:spPr>
          <a:xfrm>
            <a:off x="165600" y="3046164"/>
            <a:ext cx="6238800" cy="753091"/>
          </a:xfrm>
          <a:prstGeom prst="rect">
            <a:avLst/>
          </a:prstGeom>
          <a:noFill/>
          <a:ln>
            <a:noFill/>
          </a:ln>
        </p:spPr>
        <p:txBody>
          <a:bodyPr wrap="square" lIns="0" rIns="90000" rtlCol="0">
            <a:spAutoFit/>
          </a:bodyPr>
          <a:lstStyle/>
          <a:p>
            <a:pPr lvl="0" algn="just" fontAlgn="base">
              <a:lnSpc>
                <a:spcPct val="125000"/>
              </a:lnSpc>
              <a:spcBef>
                <a:spcPct val="0"/>
              </a:spcBef>
              <a:spcAft>
                <a:spcPct val="0"/>
              </a:spcAft>
            </a:pPr>
            <a:r>
              <a:rPr lang="ja-JP" altLang="en-US" sz="1200" dirty="0">
                <a:latin typeface="MS Mincho"/>
                <a:ea typeface="MS Mincho"/>
                <a:cs typeface="MS Mincho"/>
                <a:sym typeface="MS Mincho"/>
              </a:rPr>
              <a:t>　本市の令和</a:t>
            </a:r>
            <a:r>
              <a:rPr lang="en-US" altLang="ja-JP" sz="1200" dirty="0">
                <a:latin typeface="MS Mincho"/>
                <a:ea typeface="MS Mincho"/>
                <a:cs typeface="MS Mincho"/>
                <a:sym typeface="MS Mincho"/>
              </a:rPr>
              <a:t>4</a:t>
            </a:r>
            <a:r>
              <a:rPr lang="ja-JP" altLang="en-US" sz="1200" dirty="0">
                <a:latin typeface="MS Mincho"/>
                <a:ea typeface="MS Mincho"/>
                <a:cs typeface="MS Mincho"/>
                <a:sym typeface="MS Mincho"/>
              </a:rPr>
              <a:t>年度の透析患者数</a:t>
            </a:r>
            <a:r>
              <a:rPr lang="en-US" altLang="ja-JP" sz="1200" dirty="0">
                <a:latin typeface="MS Mincho"/>
                <a:ea typeface="MS Mincho"/>
                <a:cs typeface="MS Mincho"/>
                <a:sym typeface="MS Mincho"/>
              </a:rPr>
              <a:t>12</a:t>
            </a:r>
            <a:r>
              <a:rPr lang="ja-JP" altLang="en-US" sz="1200" dirty="0">
                <a:latin typeface="MS Mincho"/>
                <a:ea typeface="MS Mincho"/>
                <a:cs typeface="MS Mincho"/>
                <a:sym typeface="MS Mincho"/>
              </a:rPr>
              <a:t>人は、平成</a:t>
            </a:r>
            <a:r>
              <a:rPr lang="en-US" altLang="ja-JP" sz="1200" dirty="0">
                <a:latin typeface="MS Mincho"/>
                <a:ea typeface="MS Mincho"/>
                <a:cs typeface="MS Mincho"/>
                <a:sym typeface="MS Mincho"/>
              </a:rPr>
              <a:t>30</a:t>
            </a:r>
            <a:r>
              <a:rPr lang="ja-JP" altLang="en-US" sz="1200" dirty="0">
                <a:latin typeface="MS Mincho"/>
                <a:ea typeface="MS Mincho"/>
                <a:cs typeface="MS Mincho"/>
                <a:sym typeface="MS Mincho"/>
              </a:rPr>
              <a:t>年度と比較すると横ばいとなっています。本市の令和</a:t>
            </a:r>
            <a:r>
              <a:rPr lang="en-US" altLang="ja-JP" sz="1200" dirty="0">
                <a:latin typeface="MS Mincho"/>
                <a:ea typeface="MS Mincho"/>
                <a:cs typeface="MS Mincho"/>
                <a:sym typeface="MS Mincho"/>
              </a:rPr>
              <a:t>4</a:t>
            </a:r>
            <a:r>
              <a:rPr lang="ja-JP" altLang="en-US" sz="1200" dirty="0">
                <a:latin typeface="MS Mincho"/>
                <a:ea typeface="MS Mincho"/>
                <a:cs typeface="MS Mincho"/>
                <a:sym typeface="MS Mincho"/>
              </a:rPr>
              <a:t>年度の患者一人当たりの透析医療費は、平成</a:t>
            </a:r>
            <a:r>
              <a:rPr lang="en-US" altLang="ja-JP" sz="1200" dirty="0">
                <a:latin typeface="MS Mincho"/>
                <a:ea typeface="MS Mincho"/>
                <a:cs typeface="MS Mincho"/>
                <a:sym typeface="MS Mincho"/>
              </a:rPr>
              <a:t>30</a:t>
            </a:r>
            <a:r>
              <a:rPr lang="ja-JP" altLang="en-US" sz="1200" dirty="0">
                <a:latin typeface="MS Mincho"/>
                <a:ea typeface="MS Mincho"/>
                <a:cs typeface="MS Mincho"/>
                <a:sym typeface="MS Mincho"/>
              </a:rPr>
              <a:t>年度と比較するとやや増加しています。</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sp>
        <p:nvSpPr>
          <p:cNvPr id="6" name="テキスト ボックス 5">
            <a:extLst>
              <a:ext uri="{FF2B5EF4-FFF2-40B4-BE49-F238E27FC236}">
                <a16:creationId xmlns:a16="http://schemas.microsoft.com/office/drawing/2014/main" id="{75ADDCE0-04C2-3155-3424-BAE4CD8D4BF0}"/>
              </a:ext>
            </a:extLst>
          </p:cNvPr>
          <p:cNvSpPr txBox="1">
            <a:spLocks noChangeAspect="1"/>
          </p:cNvSpPr>
          <p:nvPr/>
        </p:nvSpPr>
        <p:spPr>
          <a:xfrm>
            <a:off x="165100" y="6215690"/>
            <a:ext cx="5143163" cy="338554"/>
          </a:xfrm>
          <a:prstGeom prst="rect">
            <a:avLst/>
          </a:prstGeom>
          <a:noFill/>
          <a:ln>
            <a:noFill/>
          </a:ln>
        </p:spPr>
        <p:txBody>
          <a:bodyPr wrap="square" lIns="0" rIns="90000" rtlCol="0">
            <a:spAutoFit/>
          </a:bodyPr>
          <a:lstStyle/>
          <a:p>
            <a:pPr lvl="0" fontAlgn="base">
              <a:spcBef>
                <a:spcPct val="0"/>
              </a:spcBef>
              <a:spcAft>
                <a:spcPct val="0"/>
              </a:spcAft>
            </a:pPr>
            <a:r>
              <a:rPr lang="ja-JP" altLang="en-US" sz="800" dirty="0">
                <a:latin typeface="ＭＳ 明朝" panose="02020609040205080304" pitchFamily="17" charset="-128"/>
                <a:ea typeface="ＭＳ 明朝" panose="02020609040205080304" pitchFamily="17" charset="-128"/>
                <a:cs typeface="Times New Roman" pitchFamily="18" charset="0"/>
              </a:rPr>
              <a:t>出典</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国保データベース</a:t>
            </a:r>
            <a:r>
              <a:rPr lang="en-US" altLang="ja-JP" sz="800" dirty="0">
                <a:latin typeface="ＭＳ 明朝" panose="02020609040205080304" pitchFamily="17" charset="-128"/>
                <a:ea typeface="ＭＳ 明朝" panose="02020609040205080304" pitchFamily="17" charset="-128"/>
                <a:cs typeface="Times New Roman" pitchFamily="18" charset="0"/>
              </a:rPr>
              <a:t>(KDB)</a:t>
            </a:r>
            <a:r>
              <a:rPr lang="ja-JP" altLang="en-US" sz="800" dirty="0">
                <a:latin typeface="ＭＳ 明朝" panose="02020609040205080304" pitchFamily="17" charset="-128"/>
                <a:ea typeface="ＭＳ 明朝" panose="02020609040205080304" pitchFamily="17" charset="-128"/>
                <a:cs typeface="Times New Roman" pitchFamily="18" charset="0"/>
              </a:rPr>
              <a:t>システム</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医療費分析</a:t>
            </a:r>
            <a:r>
              <a:rPr lang="en-US" altLang="ja-JP" sz="800" dirty="0">
                <a:latin typeface="ＭＳ 明朝" panose="02020609040205080304" pitchFamily="17" charset="-128"/>
                <a:ea typeface="ＭＳ 明朝" panose="02020609040205080304" pitchFamily="17" charset="-128"/>
                <a:cs typeface="Times New Roman" pitchFamily="18" charset="0"/>
              </a:rPr>
              <a:t>(1)</a:t>
            </a:r>
            <a:r>
              <a:rPr lang="ja-JP" altLang="en-US" sz="800" dirty="0">
                <a:latin typeface="ＭＳ 明朝" panose="02020609040205080304" pitchFamily="17" charset="-128"/>
                <a:ea typeface="ＭＳ 明朝" panose="02020609040205080304" pitchFamily="17" charset="-128"/>
                <a:cs typeface="Times New Roman" pitchFamily="18" charset="0"/>
              </a:rPr>
              <a:t>細小分類</a:t>
            </a:r>
            <a:r>
              <a:rPr lang="en-US" altLang="ja-JP" sz="800" dirty="0">
                <a:latin typeface="ＭＳ 明朝" panose="02020609040205080304" pitchFamily="17" charset="-128"/>
                <a:ea typeface="ＭＳ 明朝" panose="02020609040205080304" pitchFamily="17" charset="-128"/>
                <a:cs typeface="Times New Roman" pitchFamily="18" charset="0"/>
              </a:rPr>
              <a:t>｣</a:t>
            </a:r>
          </a:p>
          <a:p>
            <a:pPr lvl="0" fontAlgn="base">
              <a:spcBef>
                <a:spcPct val="0"/>
              </a:spcBef>
              <a:spcAft>
                <a:spcPct val="0"/>
              </a:spcAft>
            </a:pP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透析医療費</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人工透析を行っているレセプトの総点数を医療費換算したもの。</a:t>
            </a:r>
            <a:endParaRPr lang="en-US" altLang="ja-JP" sz="800" dirty="0">
              <a:latin typeface="ＭＳ 明朝" panose="02020609040205080304" pitchFamily="17" charset="-128"/>
              <a:ea typeface="ＭＳ 明朝" panose="02020609040205080304" pitchFamily="17" charset="-128"/>
              <a:cs typeface="Times New Roman" pitchFamily="18" charset="0"/>
            </a:endParaRPr>
          </a:p>
        </p:txBody>
      </p:sp>
      <p:pic>
        <p:nvPicPr>
          <p:cNvPr id="10" name="table113">
            <a:extLst>
              <a:ext uri="{FF2B5EF4-FFF2-40B4-BE49-F238E27FC236}">
                <a16:creationId xmlns:a16="http://schemas.microsoft.com/office/drawing/2014/main" id="{F243610F-D5AE-4F00-B60F-0C8F0648AD25}"/>
              </a:ext>
            </a:extLst>
          </p:cNvPr>
          <p:cNvPicPr>
            <a:picLocks noChangeAspect="1"/>
          </p:cNvPicPr>
          <p:nvPr/>
        </p:nvPicPr>
        <p:blipFill>
          <a:blip r:embed="rId2"/>
          <a:stretch>
            <a:fillRect/>
          </a:stretch>
        </p:blipFill>
        <p:spPr>
          <a:xfrm>
            <a:off x="165100" y="1403350"/>
            <a:ext cx="4016664" cy="1244600"/>
          </a:xfrm>
          <a:prstGeom prst="rect">
            <a:avLst/>
          </a:prstGeom>
        </p:spPr>
      </p:pic>
      <p:pic>
        <p:nvPicPr>
          <p:cNvPr id="11" name="table114">
            <a:extLst>
              <a:ext uri="{FF2B5EF4-FFF2-40B4-BE49-F238E27FC236}">
                <a16:creationId xmlns:a16="http://schemas.microsoft.com/office/drawing/2014/main" id="{3B21F956-02D6-44F1-B28D-6C0D4CB9D0BA}"/>
              </a:ext>
            </a:extLst>
          </p:cNvPr>
          <p:cNvPicPr>
            <a:picLocks noChangeAspect="1"/>
          </p:cNvPicPr>
          <p:nvPr/>
        </p:nvPicPr>
        <p:blipFill>
          <a:blip r:embed="rId3"/>
          <a:stretch>
            <a:fillRect/>
          </a:stretch>
        </p:blipFill>
        <p:spPr>
          <a:xfrm>
            <a:off x="165100" y="4779205"/>
            <a:ext cx="3627120" cy="1454044"/>
          </a:xfrm>
          <a:prstGeom prst="rect">
            <a:avLst/>
          </a:prstGeom>
        </p:spPr>
      </p:pic>
    </p:spTree>
    <p:extLst>
      <p:ext uri="{BB962C8B-B14F-4D97-AF65-F5344CB8AC3E}">
        <p14:creationId xmlns:p14="http://schemas.microsoft.com/office/powerpoint/2010/main" val="38406950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mtClean="0">
                <a:latin typeface="ＭＳ 明朝" panose="02020609040205080304" pitchFamily="17" charset="-128"/>
                <a:ea typeface="ＭＳ 明朝" panose="02020609040205080304" pitchFamily="17" charset="-128"/>
              </a:rPr>
              <a:pPr/>
              <a:t>61</a:t>
            </a:fld>
            <a:endParaRPr kumimoji="1" lang="ja-JP" altLang="en-US" dirty="0">
              <a:latin typeface="ＭＳ 明朝" panose="02020609040205080304" pitchFamily="17" charset="-128"/>
              <a:ea typeface="ＭＳ 明朝" panose="02020609040205080304" pitchFamily="17" charset="-128"/>
            </a:endParaRPr>
          </a:p>
        </p:txBody>
      </p:sp>
      <p:sp>
        <p:nvSpPr>
          <p:cNvPr id="5" name="テキスト ボックス 4">
            <a:extLst>
              <a:ext uri="{FF2B5EF4-FFF2-40B4-BE49-F238E27FC236}">
                <a16:creationId xmlns:a16="http://schemas.microsoft.com/office/drawing/2014/main" id="{A2B5C568-6CDA-3F69-A6EB-7EA7385F278F}"/>
              </a:ext>
            </a:extLst>
          </p:cNvPr>
          <p:cNvSpPr txBox="1">
            <a:spLocks noChangeAspect="1"/>
          </p:cNvSpPr>
          <p:nvPr/>
        </p:nvSpPr>
        <p:spPr>
          <a:xfrm>
            <a:off x="165100" y="1115616"/>
            <a:ext cx="4875187" cy="276999"/>
          </a:xfrm>
          <a:prstGeom prst="rect">
            <a:avLst/>
          </a:prstGeom>
          <a:noFill/>
          <a:ln>
            <a:noFill/>
          </a:ln>
        </p:spPr>
        <p:txBody>
          <a:bodyPr wrap="square" lIns="0" rtlCol="0">
            <a:spAutoFit/>
          </a:bodyPr>
          <a:lstStyle/>
          <a:p>
            <a:r>
              <a:rPr kumimoji="1" lang="ja-JP" altLang="en-US" sz="1200" dirty="0">
                <a:latin typeface="ＭＳ 明朝" panose="02020609040205080304" pitchFamily="17" charset="-128"/>
                <a:ea typeface="ＭＳ 明朝" panose="02020609040205080304" pitchFamily="17" charset="-128"/>
              </a:rPr>
              <a:t>男女年齢階層別 透析患者数及び被保険者に占める割合</a:t>
            </a:r>
          </a:p>
        </p:txBody>
      </p:sp>
      <p:sp>
        <p:nvSpPr>
          <p:cNvPr id="6" name="テキスト ボックス 5">
            <a:extLst>
              <a:ext uri="{FF2B5EF4-FFF2-40B4-BE49-F238E27FC236}">
                <a16:creationId xmlns:a16="http://schemas.microsoft.com/office/drawing/2014/main" id="{A4F72920-D5ED-D35E-BA60-DAB3A5B2819D}"/>
              </a:ext>
            </a:extLst>
          </p:cNvPr>
          <p:cNvSpPr txBox="1">
            <a:spLocks noChangeAspect="1"/>
          </p:cNvSpPr>
          <p:nvPr/>
        </p:nvSpPr>
        <p:spPr>
          <a:xfrm>
            <a:off x="165100" y="3623748"/>
            <a:ext cx="5143163" cy="215444"/>
          </a:xfrm>
          <a:prstGeom prst="rect">
            <a:avLst/>
          </a:prstGeom>
          <a:noFill/>
          <a:ln>
            <a:noFill/>
          </a:ln>
        </p:spPr>
        <p:txBody>
          <a:bodyPr wrap="square" lIns="0" rIns="90000" rtlCol="0">
            <a:spAutoFit/>
          </a:bodyPr>
          <a:lstStyle/>
          <a:p>
            <a:pPr lvl="0" fontAlgn="base">
              <a:spcBef>
                <a:spcPct val="0"/>
              </a:spcBef>
              <a:spcAft>
                <a:spcPct val="0"/>
              </a:spcAft>
            </a:pPr>
            <a:r>
              <a:rPr lang="ja-JP" altLang="en-US" sz="800">
                <a:latin typeface="ＭＳ 明朝" panose="02020609040205080304" pitchFamily="17" charset="-128"/>
                <a:ea typeface="ＭＳ 明朝" panose="02020609040205080304" pitchFamily="17" charset="-128"/>
                <a:cs typeface="Times New Roman" pitchFamily="18" charset="0"/>
              </a:rPr>
              <a:t>出典</a:t>
            </a:r>
            <a:r>
              <a:rPr lang="en-US" altLang="ja-JP" sz="800">
                <a:latin typeface="ＭＳ 明朝" panose="02020609040205080304" pitchFamily="17" charset="-128"/>
                <a:ea typeface="ＭＳ 明朝" panose="02020609040205080304" pitchFamily="17" charset="-128"/>
                <a:cs typeface="Times New Roman" pitchFamily="18" charset="0"/>
              </a:rPr>
              <a:t>:</a:t>
            </a:r>
            <a:r>
              <a:rPr lang="ja-JP" altLang="en-US" sz="800">
                <a:latin typeface="ＭＳ 明朝" panose="02020609040205080304" pitchFamily="17" charset="-128"/>
                <a:ea typeface="ＭＳ 明朝" panose="02020609040205080304" pitchFamily="17" charset="-128"/>
                <a:cs typeface="Times New Roman" pitchFamily="18" charset="0"/>
              </a:rPr>
              <a:t>国保データベース</a:t>
            </a:r>
            <a:r>
              <a:rPr lang="en-US" altLang="ja-JP" sz="800">
                <a:latin typeface="ＭＳ 明朝" panose="02020609040205080304" pitchFamily="17" charset="-128"/>
                <a:ea typeface="ＭＳ 明朝" panose="02020609040205080304" pitchFamily="17" charset="-128"/>
                <a:cs typeface="Times New Roman" pitchFamily="18" charset="0"/>
              </a:rPr>
              <a:t>(KDB)</a:t>
            </a:r>
            <a:r>
              <a:rPr lang="ja-JP" altLang="en-US" sz="800">
                <a:latin typeface="ＭＳ 明朝" panose="02020609040205080304" pitchFamily="17" charset="-128"/>
                <a:ea typeface="ＭＳ 明朝" panose="02020609040205080304" pitchFamily="17" charset="-128"/>
                <a:cs typeface="Times New Roman" pitchFamily="18" charset="0"/>
              </a:rPr>
              <a:t>システム</a:t>
            </a:r>
            <a:r>
              <a:rPr lang="en-US" altLang="ja-JP" sz="800">
                <a:latin typeface="ＭＳ 明朝" panose="02020609040205080304" pitchFamily="17" charset="-128"/>
                <a:ea typeface="ＭＳ 明朝" panose="02020609040205080304" pitchFamily="17" charset="-128"/>
                <a:cs typeface="Times New Roman" pitchFamily="18" charset="0"/>
              </a:rPr>
              <a:t>｢</a:t>
            </a:r>
            <a:r>
              <a:rPr lang="ja-JP" altLang="en-US" sz="800">
                <a:latin typeface="ＭＳ 明朝" panose="02020609040205080304" pitchFamily="17" charset="-128"/>
                <a:ea typeface="ＭＳ 明朝" panose="02020609040205080304" pitchFamily="17" charset="-128"/>
                <a:cs typeface="Times New Roman" pitchFamily="18" charset="0"/>
              </a:rPr>
              <a:t>人工透析のレセプト分析</a:t>
            </a:r>
            <a:r>
              <a:rPr lang="en-US" altLang="ja-JP" sz="800">
                <a:latin typeface="ＭＳ 明朝" panose="02020609040205080304" pitchFamily="17" charset="-128"/>
                <a:ea typeface="ＭＳ 明朝" panose="02020609040205080304" pitchFamily="17" charset="-128"/>
                <a:cs typeface="Times New Roman" pitchFamily="18" charset="0"/>
              </a:rPr>
              <a:t>｣(</a:t>
            </a:r>
            <a:r>
              <a:rPr lang="ja-JP" altLang="en-US" sz="800">
                <a:latin typeface="ＭＳ 明朝" panose="02020609040205080304" pitchFamily="17" charset="-128"/>
                <a:ea typeface="ＭＳ 明朝" panose="02020609040205080304" pitchFamily="17" charset="-128"/>
                <a:cs typeface="Times New Roman" pitchFamily="18" charset="0"/>
              </a:rPr>
              <a:t>令和</a:t>
            </a:r>
            <a:r>
              <a:rPr lang="en-US" altLang="ja-JP" sz="800">
                <a:latin typeface="ＭＳ 明朝" panose="02020609040205080304" pitchFamily="17" charset="-128"/>
                <a:ea typeface="ＭＳ 明朝" panose="02020609040205080304" pitchFamily="17" charset="-128"/>
                <a:cs typeface="Times New Roman" pitchFamily="18" charset="0"/>
              </a:rPr>
              <a:t>4</a:t>
            </a:r>
            <a:r>
              <a:rPr lang="ja-JP" altLang="en-US" sz="800">
                <a:latin typeface="ＭＳ 明朝" panose="02020609040205080304" pitchFamily="17" charset="-128"/>
                <a:ea typeface="ＭＳ 明朝" panose="02020609040205080304" pitchFamily="17" charset="-128"/>
                <a:cs typeface="Times New Roman" pitchFamily="18" charset="0"/>
              </a:rPr>
              <a:t>年</a:t>
            </a:r>
            <a:r>
              <a:rPr lang="en-US" altLang="ja-JP" sz="800">
                <a:latin typeface="ＭＳ 明朝" panose="02020609040205080304" pitchFamily="17" charset="-128"/>
                <a:ea typeface="ＭＳ 明朝" panose="02020609040205080304" pitchFamily="17" charset="-128"/>
                <a:cs typeface="Times New Roman" pitchFamily="18" charset="0"/>
              </a:rPr>
              <a:t>5</a:t>
            </a:r>
            <a:r>
              <a:rPr lang="ja-JP" altLang="en-US" sz="800">
                <a:latin typeface="ＭＳ 明朝" panose="02020609040205080304" pitchFamily="17" charset="-128"/>
                <a:ea typeface="ＭＳ 明朝" panose="02020609040205080304" pitchFamily="17" charset="-128"/>
                <a:cs typeface="Times New Roman" pitchFamily="18" charset="0"/>
              </a:rPr>
              <a:t>月診療分</a:t>
            </a:r>
            <a:r>
              <a:rPr lang="en-US" altLang="ja-JP" sz="800">
                <a:latin typeface="ＭＳ 明朝" panose="02020609040205080304" pitchFamily="17" charset="-128"/>
                <a:ea typeface="ＭＳ 明朝" panose="02020609040205080304" pitchFamily="17" charset="-128"/>
                <a:cs typeface="Times New Roman" pitchFamily="18" charset="0"/>
              </a:rPr>
              <a:t>)</a:t>
            </a:r>
            <a:endParaRPr lang="en-US" altLang="ja-JP" sz="800" dirty="0">
              <a:latin typeface="ＭＳ 明朝" panose="02020609040205080304" pitchFamily="17" charset="-128"/>
              <a:ea typeface="ＭＳ 明朝" panose="02020609040205080304" pitchFamily="17" charset="-128"/>
              <a:cs typeface="Times New Roman" pitchFamily="18" charset="0"/>
            </a:endParaRPr>
          </a:p>
        </p:txBody>
      </p:sp>
      <p:sp>
        <p:nvSpPr>
          <p:cNvPr id="9" name="テキスト ボックス 8">
            <a:extLst>
              <a:ext uri="{FF2B5EF4-FFF2-40B4-BE49-F238E27FC236}">
                <a16:creationId xmlns:a16="http://schemas.microsoft.com/office/drawing/2014/main" id="{84299518-0B01-111A-0944-B106039BB78E}"/>
              </a:ext>
            </a:extLst>
          </p:cNvPr>
          <p:cNvSpPr txBox="1">
            <a:spLocks noChangeAspect="1"/>
          </p:cNvSpPr>
          <p:nvPr/>
        </p:nvSpPr>
        <p:spPr>
          <a:xfrm>
            <a:off x="165100" y="4596844"/>
            <a:ext cx="3420379" cy="276999"/>
          </a:xfrm>
          <a:prstGeom prst="rect">
            <a:avLst/>
          </a:prstGeom>
          <a:noFill/>
          <a:ln>
            <a:noFill/>
          </a:ln>
        </p:spPr>
        <p:txBody>
          <a:bodyPr wrap="square" lIns="0" rtlCol="0">
            <a:spAutoFit/>
          </a:bodyPr>
          <a:lstStyle/>
          <a:p>
            <a:r>
              <a:rPr kumimoji="1" lang="ja-JP" altLang="en-US" sz="1200" dirty="0">
                <a:latin typeface="ＭＳ 明朝" panose="02020609040205080304" pitchFamily="17" charset="-128"/>
                <a:ea typeface="ＭＳ 明朝" panose="02020609040205080304" pitchFamily="17" charset="-128"/>
              </a:rPr>
              <a:t>透析のレセプト分析</a:t>
            </a:r>
          </a:p>
        </p:txBody>
      </p:sp>
      <p:sp>
        <p:nvSpPr>
          <p:cNvPr id="10" name="テキスト ボックス 9">
            <a:extLst>
              <a:ext uri="{FF2B5EF4-FFF2-40B4-BE49-F238E27FC236}">
                <a16:creationId xmlns:a16="http://schemas.microsoft.com/office/drawing/2014/main" id="{4901313C-F77A-93E9-5AEA-3E5802EFE06E}"/>
              </a:ext>
            </a:extLst>
          </p:cNvPr>
          <p:cNvSpPr txBox="1">
            <a:spLocks noChangeAspect="1"/>
          </p:cNvSpPr>
          <p:nvPr/>
        </p:nvSpPr>
        <p:spPr>
          <a:xfrm>
            <a:off x="165099" y="8522160"/>
            <a:ext cx="5143163" cy="215444"/>
          </a:xfrm>
          <a:prstGeom prst="rect">
            <a:avLst/>
          </a:prstGeom>
          <a:noFill/>
          <a:ln>
            <a:noFill/>
          </a:ln>
        </p:spPr>
        <p:txBody>
          <a:bodyPr wrap="square" lIns="0" rIns="90000" rtlCol="0">
            <a:spAutoFit/>
          </a:bodyPr>
          <a:lstStyle/>
          <a:p>
            <a:pPr lvl="0" fontAlgn="base">
              <a:spcBef>
                <a:spcPct val="0"/>
              </a:spcBef>
              <a:spcAft>
                <a:spcPct val="0"/>
              </a:spcAft>
            </a:pPr>
            <a:r>
              <a:rPr lang="ja-JP" altLang="en-US" sz="800">
                <a:latin typeface="ＭＳ 明朝" panose="02020609040205080304" pitchFamily="17" charset="-128"/>
                <a:ea typeface="ＭＳ 明朝" panose="02020609040205080304" pitchFamily="17" charset="-128"/>
                <a:cs typeface="Times New Roman" pitchFamily="18" charset="0"/>
              </a:rPr>
              <a:t>出典</a:t>
            </a:r>
            <a:r>
              <a:rPr lang="en-US" altLang="ja-JP" sz="800">
                <a:latin typeface="ＭＳ 明朝" panose="02020609040205080304" pitchFamily="17" charset="-128"/>
                <a:ea typeface="ＭＳ 明朝" panose="02020609040205080304" pitchFamily="17" charset="-128"/>
                <a:cs typeface="Times New Roman" pitchFamily="18" charset="0"/>
              </a:rPr>
              <a:t>:</a:t>
            </a:r>
            <a:r>
              <a:rPr lang="ja-JP" altLang="en-US" sz="800">
                <a:latin typeface="ＭＳ 明朝" panose="02020609040205080304" pitchFamily="17" charset="-128"/>
                <a:ea typeface="ＭＳ 明朝" panose="02020609040205080304" pitchFamily="17" charset="-128"/>
                <a:cs typeface="Times New Roman" pitchFamily="18" charset="0"/>
              </a:rPr>
              <a:t>国保データベース</a:t>
            </a:r>
            <a:r>
              <a:rPr lang="en-US" altLang="ja-JP" sz="800">
                <a:latin typeface="ＭＳ 明朝" panose="02020609040205080304" pitchFamily="17" charset="-128"/>
                <a:ea typeface="ＭＳ 明朝" panose="02020609040205080304" pitchFamily="17" charset="-128"/>
                <a:cs typeface="Times New Roman" pitchFamily="18" charset="0"/>
              </a:rPr>
              <a:t>(KDB)</a:t>
            </a:r>
            <a:r>
              <a:rPr lang="ja-JP" altLang="en-US" sz="800">
                <a:latin typeface="ＭＳ 明朝" panose="02020609040205080304" pitchFamily="17" charset="-128"/>
                <a:ea typeface="ＭＳ 明朝" panose="02020609040205080304" pitchFamily="17" charset="-128"/>
                <a:cs typeface="Times New Roman" pitchFamily="18" charset="0"/>
              </a:rPr>
              <a:t>システム</a:t>
            </a:r>
            <a:r>
              <a:rPr lang="en-US" altLang="ja-JP" sz="800">
                <a:latin typeface="ＭＳ 明朝" panose="02020609040205080304" pitchFamily="17" charset="-128"/>
                <a:ea typeface="ＭＳ 明朝" panose="02020609040205080304" pitchFamily="17" charset="-128"/>
                <a:cs typeface="Times New Roman" pitchFamily="18" charset="0"/>
              </a:rPr>
              <a:t>｢</a:t>
            </a:r>
            <a:r>
              <a:rPr lang="ja-JP" altLang="en-US" sz="800">
                <a:latin typeface="ＭＳ 明朝" panose="02020609040205080304" pitchFamily="17" charset="-128"/>
                <a:ea typeface="ＭＳ 明朝" panose="02020609040205080304" pitchFamily="17" charset="-128"/>
                <a:cs typeface="Times New Roman" pitchFamily="18" charset="0"/>
              </a:rPr>
              <a:t>人工透析のレセプト分析</a:t>
            </a:r>
            <a:r>
              <a:rPr lang="en-US" altLang="ja-JP" sz="800">
                <a:latin typeface="ＭＳ 明朝" panose="02020609040205080304" pitchFamily="17" charset="-128"/>
                <a:ea typeface="ＭＳ 明朝" panose="02020609040205080304" pitchFamily="17" charset="-128"/>
                <a:cs typeface="Times New Roman" pitchFamily="18" charset="0"/>
              </a:rPr>
              <a:t>｣(</a:t>
            </a:r>
            <a:r>
              <a:rPr lang="ja-JP" altLang="en-US" sz="800">
                <a:latin typeface="ＭＳ 明朝" panose="02020609040205080304" pitchFamily="17" charset="-128"/>
                <a:ea typeface="ＭＳ 明朝" panose="02020609040205080304" pitchFamily="17" charset="-128"/>
                <a:cs typeface="Times New Roman" pitchFamily="18" charset="0"/>
              </a:rPr>
              <a:t>令和</a:t>
            </a:r>
            <a:r>
              <a:rPr lang="en-US" altLang="ja-JP" sz="800">
                <a:latin typeface="ＭＳ 明朝" panose="02020609040205080304" pitchFamily="17" charset="-128"/>
                <a:ea typeface="ＭＳ 明朝" panose="02020609040205080304" pitchFamily="17" charset="-128"/>
                <a:cs typeface="Times New Roman" pitchFamily="18" charset="0"/>
              </a:rPr>
              <a:t>4</a:t>
            </a:r>
            <a:r>
              <a:rPr lang="ja-JP" altLang="en-US" sz="800">
                <a:latin typeface="ＭＳ 明朝" panose="02020609040205080304" pitchFamily="17" charset="-128"/>
                <a:ea typeface="ＭＳ 明朝" panose="02020609040205080304" pitchFamily="17" charset="-128"/>
                <a:cs typeface="Times New Roman" pitchFamily="18" charset="0"/>
              </a:rPr>
              <a:t>年</a:t>
            </a:r>
            <a:r>
              <a:rPr lang="en-US" altLang="ja-JP" sz="800">
                <a:latin typeface="ＭＳ 明朝" panose="02020609040205080304" pitchFamily="17" charset="-128"/>
                <a:ea typeface="ＭＳ 明朝" panose="02020609040205080304" pitchFamily="17" charset="-128"/>
                <a:cs typeface="Times New Roman" pitchFamily="18" charset="0"/>
              </a:rPr>
              <a:t>5</a:t>
            </a:r>
            <a:r>
              <a:rPr lang="ja-JP" altLang="en-US" sz="800">
                <a:latin typeface="ＭＳ 明朝" panose="02020609040205080304" pitchFamily="17" charset="-128"/>
                <a:ea typeface="ＭＳ 明朝" panose="02020609040205080304" pitchFamily="17" charset="-128"/>
                <a:cs typeface="Times New Roman" pitchFamily="18" charset="0"/>
              </a:rPr>
              <a:t>月診療分</a:t>
            </a:r>
            <a:r>
              <a:rPr lang="en-US" altLang="ja-JP" sz="800">
                <a:latin typeface="ＭＳ 明朝" panose="02020609040205080304" pitchFamily="17" charset="-128"/>
                <a:ea typeface="ＭＳ 明朝" panose="02020609040205080304" pitchFamily="17" charset="-128"/>
                <a:cs typeface="Times New Roman" pitchFamily="18" charset="0"/>
              </a:rPr>
              <a:t>)</a:t>
            </a:r>
            <a:endParaRPr lang="en-US" altLang="ja-JP" sz="800" dirty="0">
              <a:latin typeface="ＭＳ 明朝" panose="02020609040205080304" pitchFamily="17" charset="-128"/>
              <a:ea typeface="ＭＳ 明朝" panose="02020609040205080304" pitchFamily="17" charset="-128"/>
              <a:cs typeface="Times New Roman" pitchFamily="18" charset="0"/>
            </a:endParaRPr>
          </a:p>
        </p:txBody>
      </p:sp>
      <p:sp>
        <p:nvSpPr>
          <p:cNvPr id="11" name="テキスト ボックス 10">
            <a:extLst>
              <a:ext uri="{FF2B5EF4-FFF2-40B4-BE49-F238E27FC236}">
                <a16:creationId xmlns:a16="http://schemas.microsoft.com/office/drawing/2014/main" id="{19AF0943-7FF3-09F0-2BBD-EBB31852D00C}"/>
              </a:ext>
            </a:extLst>
          </p:cNvPr>
          <p:cNvSpPr txBox="1">
            <a:spLocks noChangeAspect="1"/>
          </p:cNvSpPr>
          <p:nvPr/>
        </p:nvSpPr>
        <p:spPr>
          <a:xfrm>
            <a:off x="170434" y="190500"/>
            <a:ext cx="6238800" cy="753091"/>
          </a:xfrm>
          <a:prstGeom prst="rect">
            <a:avLst/>
          </a:prstGeom>
          <a:noFill/>
          <a:ln>
            <a:noFill/>
          </a:ln>
        </p:spPr>
        <p:txBody>
          <a:bodyPr wrap="square" lIns="0" rIns="90000" rtlCol="0">
            <a:sp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以下は、透析患者数及び被保険者に占める割合を男女年齢階層別に示したものです。男性</a:t>
            </a:r>
            <a:r>
              <a:rPr lang="en-US" altLang="ja-JP" sz="1200" dirty="0">
                <a:latin typeface="ＭＳ 明朝" panose="02020609040205080304" pitchFamily="17" charset="-128"/>
                <a:ea typeface="ＭＳ 明朝" panose="02020609040205080304" pitchFamily="17" charset="-128"/>
                <a:cs typeface="Times New Roman" pitchFamily="18" charset="0"/>
              </a:rPr>
              <a:t>0.40</a:t>
            </a:r>
            <a:r>
              <a:rPr lang="en-US" altLang="ja-JP" sz="1200" dirty="0">
                <a:latin typeface="MS Mincho"/>
                <a:ea typeface="MS Mincho"/>
                <a:cs typeface="MS Mincho"/>
                <a:sym typeface="MS Mincho"/>
              </a:rPr>
              <a:t>%</a:t>
            </a:r>
            <a:r>
              <a:rPr lang="ja-JP" altLang="en-US" sz="1200" dirty="0">
                <a:latin typeface="MS Mincho"/>
                <a:ea typeface="MS Mincho"/>
                <a:cs typeface="MS Mincho"/>
                <a:sym typeface="MS Mincho"/>
              </a:rPr>
              <a:t>、女性</a:t>
            </a:r>
            <a:r>
              <a:rPr lang="en-US" altLang="ja-JP" sz="1200" dirty="0">
                <a:latin typeface="MS Mincho"/>
                <a:ea typeface="MS Mincho"/>
                <a:cs typeface="MS Mincho"/>
                <a:sym typeface="MS Mincho"/>
              </a:rPr>
              <a:t>0.07%</a:t>
            </a:r>
            <a:r>
              <a:rPr lang="ja-JP" altLang="en-US" sz="1200" dirty="0">
                <a:latin typeface="MS Mincho"/>
                <a:ea typeface="MS Mincho"/>
                <a:cs typeface="MS Mincho"/>
                <a:sym typeface="MS Mincho"/>
              </a:rPr>
              <a:t>で</a:t>
            </a:r>
            <a:r>
              <a:rPr lang="ja-JP" altLang="en-US" sz="1200" dirty="0">
                <a:latin typeface="ＭＳ 明朝" panose="02020609040205080304" pitchFamily="17" charset="-128"/>
                <a:ea typeface="ＭＳ 明朝" panose="02020609040205080304" pitchFamily="17" charset="-128"/>
                <a:cs typeface="Times New Roman" pitchFamily="18" charset="0"/>
              </a:rPr>
              <a:t>全国的な数値と比べると女性が大幅に低い状況です。</a:t>
            </a:r>
            <a:r>
              <a:rPr lang="ja-JP" altLang="en-US" sz="1200" dirty="0">
                <a:latin typeface="MS Mincho"/>
                <a:ea typeface="MS Mincho"/>
                <a:cs typeface="MS Mincho"/>
                <a:sym typeface="MS Mincho"/>
              </a:rPr>
              <a:t>また、男性は</a:t>
            </a:r>
            <a:r>
              <a:rPr lang="en-US" altLang="ja-JP" sz="1200" dirty="0">
                <a:latin typeface="MS Mincho"/>
                <a:ea typeface="MS Mincho"/>
                <a:cs typeface="MS Mincho"/>
                <a:sym typeface="MS Mincho"/>
              </a:rPr>
              <a:t>50</a:t>
            </a:r>
            <a:r>
              <a:rPr lang="ja-JP" altLang="en-US" sz="1200" dirty="0">
                <a:latin typeface="MS Mincho"/>
                <a:ea typeface="MS Mincho"/>
                <a:cs typeface="MS Mincho"/>
                <a:sym typeface="MS Mincho"/>
              </a:rPr>
              <a:t>歳～</a:t>
            </a:r>
            <a:r>
              <a:rPr lang="en-US" altLang="ja-JP" sz="1200" dirty="0">
                <a:latin typeface="MS Mincho"/>
                <a:ea typeface="MS Mincho"/>
                <a:cs typeface="MS Mincho"/>
                <a:sym typeface="MS Mincho"/>
              </a:rPr>
              <a:t>54</a:t>
            </a:r>
            <a:r>
              <a:rPr lang="ja-JP" altLang="en-US" sz="1200" dirty="0">
                <a:latin typeface="MS Mincho"/>
                <a:ea typeface="MS Mincho"/>
                <a:cs typeface="MS Mincho"/>
                <a:sym typeface="MS Mincho"/>
              </a:rPr>
              <a:t>歳</a:t>
            </a:r>
            <a:r>
              <a:rPr lang="ja-JP" altLang="en-US" sz="1200" dirty="0">
                <a:latin typeface="ＭＳ 明朝" panose="02020609040205080304" pitchFamily="17" charset="-128"/>
                <a:ea typeface="ＭＳ 明朝" panose="02020609040205080304" pitchFamily="17" charset="-128"/>
                <a:cs typeface="Times New Roman" pitchFamily="18" charset="0"/>
              </a:rPr>
              <a:t>の年齢階層から透析患者が存在していることに注意が必要です。</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sp>
        <p:nvSpPr>
          <p:cNvPr id="12" name="テキスト ボックス 11">
            <a:extLst>
              <a:ext uri="{FF2B5EF4-FFF2-40B4-BE49-F238E27FC236}">
                <a16:creationId xmlns:a16="http://schemas.microsoft.com/office/drawing/2014/main" id="{34CE2EAC-15C3-DD71-1485-AFB248F054D3}"/>
              </a:ext>
            </a:extLst>
          </p:cNvPr>
          <p:cNvSpPr txBox="1">
            <a:spLocks noChangeAspect="1"/>
          </p:cNvSpPr>
          <p:nvPr/>
        </p:nvSpPr>
        <p:spPr>
          <a:xfrm>
            <a:off x="170434" y="4080051"/>
            <a:ext cx="6238800" cy="291426"/>
          </a:xfrm>
          <a:prstGeom prst="rect">
            <a:avLst/>
          </a:prstGeom>
          <a:noFill/>
          <a:ln>
            <a:noFill/>
          </a:ln>
        </p:spPr>
        <p:txBody>
          <a:bodyPr wrap="square" lIns="0" rIns="90000" rtlCol="0">
            <a:sp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以下は、透析患者のレセプトデータから、併存している疾患の状況を示したものです。</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pic>
        <p:nvPicPr>
          <p:cNvPr id="3" name="table115">
            <a:extLst>
              <a:ext uri="{FF2B5EF4-FFF2-40B4-BE49-F238E27FC236}">
                <a16:creationId xmlns:a16="http://schemas.microsoft.com/office/drawing/2014/main" id="{221B745D-BCAC-46EC-AF76-38DD7235D170}"/>
              </a:ext>
            </a:extLst>
          </p:cNvPr>
          <p:cNvPicPr>
            <a:picLocks noChangeAspect="1"/>
          </p:cNvPicPr>
          <p:nvPr/>
        </p:nvPicPr>
        <p:blipFill>
          <a:blip r:embed="rId3"/>
          <a:stretch>
            <a:fillRect/>
          </a:stretch>
        </p:blipFill>
        <p:spPr>
          <a:xfrm>
            <a:off x="165100" y="1379873"/>
            <a:ext cx="4759456" cy="2256790"/>
          </a:xfrm>
          <a:prstGeom prst="rect">
            <a:avLst/>
          </a:prstGeom>
        </p:spPr>
      </p:pic>
      <p:pic>
        <p:nvPicPr>
          <p:cNvPr id="4" name="table116">
            <a:extLst>
              <a:ext uri="{FF2B5EF4-FFF2-40B4-BE49-F238E27FC236}">
                <a16:creationId xmlns:a16="http://schemas.microsoft.com/office/drawing/2014/main" id="{8FB5F5DB-990B-4866-9F06-25ED78A8F975}"/>
              </a:ext>
            </a:extLst>
          </p:cNvPr>
          <p:cNvPicPr>
            <a:picLocks/>
          </p:cNvPicPr>
          <p:nvPr/>
        </p:nvPicPr>
        <p:blipFill>
          <a:blip r:embed="rId4"/>
          <a:stretch>
            <a:fillRect/>
          </a:stretch>
        </p:blipFill>
        <p:spPr>
          <a:xfrm>
            <a:off x="165100" y="4857133"/>
            <a:ext cx="638810" cy="1819910"/>
          </a:xfrm>
          <a:prstGeom prst="rect">
            <a:avLst/>
          </a:prstGeom>
        </p:spPr>
      </p:pic>
      <p:pic>
        <p:nvPicPr>
          <p:cNvPr id="7" name="table117">
            <a:extLst>
              <a:ext uri="{FF2B5EF4-FFF2-40B4-BE49-F238E27FC236}">
                <a16:creationId xmlns:a16="http://schemas.microsoft.com/office/drawing/2014/main" id="{80556AAB-C1E7-4291-8384-9AC17E5639D4}"/>
              </a:ext>
            </a:extLst>
          </p:cNvPr>
          <p:cNvPicPr>
            <a:picLocks/>
          </p:cNvPicPr>
          <p:nvPr/>
        </p:nvPicPr>
        <p:blipFill>
          <a:blip r:embed="rId5"/>
          <a:stretch>
            <a:fillRect/>
          </a:stretch>
        </p:blipFill>
        <p:spPr>
          <a:xfrm>
            <a:off x="791210" y="4857133"/>
            <a:ext cx="5339080" cy="1819910"/>
          </a:xfrm>
          <a:prstGeom prst="rect">
            <a:avLst/>
          </a:prstGeom>
        </p:spPr>
      </p:pic>
      <p:pic>
        <p:nvPicPr>
          <p:cNvPr id="8" name="table118">
            <a:extLst>
              <a:ext uri="{FF2B5EF4-FFF2-40B4-BE49-F238E27FC236}">
                <a16:creationId xmlns:a16="http://schemas.microsoft.com/office/drawing/2014/main" id="{B29263E5-6B39-4784-B158-FF3C1E32342F}"/>
              </a:ext>
            </a:extLst>
          </p:cNvPr>
          <p:cNvPicPr>
            <a:picLocks/>
          </p:cNvPicPr>
          <p:nvPr/>
        </p:nvPicPr>
        <p:blipFill>
          <a:blip r:embed="rId6"/>
          <a:stretch>
            <a:fillRect/>
          </a:stretch>
        </p:blipFill>
        <p:spPr>
          <a:xfrm>
            <a:off x="165100" y="6702443"/>
            <a:ext cx="638810" cy="1819910"/>
          </a:xfrm>
          <a:prstGeom prst="rect">
            <a:avLst/>
          </a:prstGeom>
        </p:spPr>
      </p:pic>
      <p:pic>
        <p:nvPicPr>
          <p:cNvPr id="13" name="table119">
            <a:extLst>
              <a:ext uri="{FF2B5EF4-FFF2-40B4-BE49-F238E27FC236}">
                <a16:creationId xmlns:a16="http://schemas.microsoft.com/office/drawing/2014/main" id="{D63D1B32-E986-4D73-8229-2DBDD95D9797}"/>
              </a:ext>
            </a:extLst>
          </p:cNvPr>
          <p:cNvPicPr>
            <a:picLocks/>
          </p:cNvPicPr>
          <p:nvPr/>
        </p:nvPicPr>
        <p:blipFill>
          <a:blip r:embed="rId7"/>
          <a:stretch>
            <a:fillRect/>
          </a:stretch>
        </p:blipFill>
        <p:spPr>
          <a:xfrm>
            <a:off x="791210" y="6702443"/>
            <a:ext cx="4965700" cy="1819910"/>
          </a:xfrm>
          <a:prstGeom prst="rect">
            <a:avLst/>
          </a:prstGeom>
        </p:spPr>
      </p:pic>
    </p:spTree>
    <p:extLst>
      <p:ext uri="{BB962C8B-B14F-4D97-AF65-F5344CB8AC3E}">
        <p14:creationId xmlns:p14="http://schemas.microsoft.com/office/powerpoint/2010/main" val="22089605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mtClean="0">
                <a:latin typeface="ＭＳ 明朝" panose="02020609040205080304" pitchFamily="17" charset="-128"/>
                <a:ea typeface="ＭＳ 明朝" panose="02020609040205080304" pitchFamily="17" charset="-128"/>
              </a:rPr>
              <a:pPr/>
              <a:t>62</a:t>
            </a:fld>
            <a:endParaRPr kumimoji="1" lang="ja-JP" altLang="en-US" dirty="0">
              <a:latin typeface="ＭＳ 明朝" panose="02020609040205080304" pitchFamily="17" charset="-128"/>
              <a:ea typeface="ＭＳ 明朝" panose="02020609040205080304" pitchFamily="17" charset="-128"/>
            </a:endParaRPr>
          </a:p>
        </p:txBody>
      </p:sp>
      <p:sp>
        <p:nvSpPr>
          <p:cNvPr id="11" name="テキスト ボックス 10">
            <a:extLst>
              <a:ext uri="{FF2B5EF4-FFF2-40B4-BE49-F238E27FC236}">
                <a16:creationId xmlns:a16="http://schemas.microsoft.com/office/drawing/2014/main" id="{67B4FCE8-7A4E-5F4D-370E-A5CA8BD5FD08}"/>
              </a:ext>
            </a:extLst>
          </p:cNvPr>
          <p:cNvSpPr txBox="1">
            <a:spLocks/>
          </p:cNvSpPr>
          <p:nvPr/>
        </p:nvSpPr>
        <p:spPr>
          <a:xfrm>
            <a:off x="94031" y="5522"/>
            <a:ext cx="6242400" cy="338554"/>
          </a:xfrm>
          <a:prstGeom prst="rect">
            <a:avLst/>
          </a:prstGeom>
          <a:noFill/>
          <a:ln>
            <a:noFill/>
          </a:ln>
        </p:spPr>
        <p:txBody>
          <a:bodyPr wrap="square" lIns="0" rIns="90000" rtlCol="0">
            <a:spAutoFit/>
          </a:bodyPr>
          <a:lstStyle/>
          <a:p>
            <a:pPr lvl="0" fontAlgn="base">
              <a:spcBef>
                <a:spcPct val="0"/>
              </a:spcBef>
              <a:spcAft>
                <a:spcPct val="0"/>
              </a:spcAft>
            </a:pPr>
            <a:r>
              <a:rPr lang="en-US" altLang="ja-JP" sz="1600" b="1" dirty="0">
                <a:latin typeface="ＭＳ 明朝" panose="02020609040205080304" pitchFamily="17" charset="-128"/>
                <a:ea typeface="ＭＳ 明朝" panose="02020609040205080304" pitchFamily="17" charset="-128"/>
                <a:cs typeface="Times New Roman" pitchFamily="18" charset="0"/>
              </a:rPr>
              <a:t>3.</a:t>
            </a:r>
            <a:r>
              <a:rPr lang="ja-JP" altLang="en-US" sz="1600" b="1" dirty="0">
                <a:latin typeface="ＭＳ 明朝" panose="02020609040205080304" pitchFamily="17" charset="-128"/>
                <a:ea typeface="ＭＳ 明朝" panose="02020609040205080304" pitchFamily="17" charset="-128"/>
                <a:cs typeface="Times New Roman" pitchFamily="18" charset="0"/>
              </a:rPr>
              <a:t>健康診査データによる分析</a:t>
            </a:r>
            <a:endParaRPr lang="en-US" altLang="ja-JP" sz="1600" b="1" dirty="0">
              <a:latin typeface="ＭＳ 明朝" panose="02020609040205080304" pitchFamily="17" charset="-128"/>
              <a:ea typeface="ＭＳ 明朝" panose="02020609040205080304" pitchFamily="17" charset="-128"/>
              <a:cs typeface="Times New Roman" pitchFamily="18" charset="0"/>
            </a:endParaRPr>
          </a:p>
        </p:txBody>
      </p:sp>
      <p:sp>
        <p:nvSpPr>
          <p:cNvPr id="12" name="テキスト ボックス 11">
            <a:extLst>
              <a:ext uri="{FF2B5EF4-FFF2-40B4-BE49-F238E27FC236}">
                <a16:creationId xmlns:a16="http://schemas.microsoft.com/office/drawing/2014/main" id="{29054F52-4321-B4C7-D275-C08660223EB7}"/>
              </a:ext>
            </a:extLst>
          </p:cNvPr>
          <p:cNvSpPr txBox="1"/>
          <p:nvPr/>
        </p:nvSpPr>
        <p:spPr>
          <a:xfrm>
            <a:off x="179747" y="3290973"/>
            <a:ext cx="3420379" cy="276999"/>
          </a:xfrm>
          <a:prstGeom prst="rect">
            <a:avLst/>
          </a:prstGeom>
          <a:noFill/>
          <a:ln>
            <a:noFill/>
          </a:ln>
        </p:spPr>
        <p:txBody>
          <a:bodyPr wrap="square" lIns="0" rtlCol="0">
            <a:spAutoFit/>
          </a:bodyPr>
          <a:lstStyle/>
          <a:p>
            <a:r>
              <a:rPr lang="ja-JP" altLang="en-US" sz="1200" dirty="0">
                <a:latin typeface="ＭＳ 明朝" panose="02020609040205080304" pitchFamily="17" charset="-128"/>
                <a:ea typeface="ＭＳ 明朝" panose="02020609040205080304" pitchFamily="17" charset="-128"/>
              </a:rPr>
              <a:t>検査項目別有所見者の</a:t>
            </a:r>
            <a:r>
              <a:rPr lang="ja-JP" altLang="en-US" sz="1200">
                <a:latin typeface="ＭＳ 明朝" panose="02020609040205080304" pitchFamily="17" charset="-128"/>
                <a:ea typeface="ＭＳ 明朝" panose="02020609040205080304" pitchFamily="17" charset="-128"/>
              </a:rPr>
              <a:t>状況</a:t>
            </a:r>
            <a:r>
              <a:rPr kumimoji="1" lang="en-US" altLang="ja-JP" sz="1200">
                <a:latin typeface="ＭＳ 明朝" panose="02020609040205080304" pitchFamily="17" charset="-128"/>
                <a:ea typeface="ＭＳ 明朝" panose="02020609040205080304" pitchFamily="17" charset="-128"/>
              </a:rPr>
              <a:t>(</a:t>
            </a:r>
            <a:r>
              <a:rPr kumimoji="1" lang="ja-JP" altLang="en-US" sz="1200">
                <a:latin typeface="ＭＳ 明朝" panose="02020609040205080304" pitchFamily="17" charset="-128"/>
                <a:ea typeface="ＭＳ 明朝" panose="02020609040205080304" pitchFamily="17" charset="-128"/>
              </a:rPr>
              <a:t>令和</a:t>
            </a:r>
            <a:r>
              <a:rPr kumimoji="1" lang="en-US" altLang="ja-JP" sz="1200">
                <a:latin typeface="ＭＳ 明朝" panose="02020609040205080304" pitchFamily="17" charset="-128"/>
                <a:ea typeface="ＭＳ 明朝" panose="02020609040205080304" pitchFamily="17" charset="-128"/>
              </a:rPr>
              <a:t>4</a:t>
            </a:r>
            <a:r>
              <a:rPr kumimoji="1" lang="ja-JP" altLang="en-US" sz="1200">
                <a:latin typeface="ＭＳ 明朝" panose="02020609040205080304" pitchFamily="17" charset="-128"/>
                <a:ea typeface="ＭＳ 明朝" panose="02020609040205080304" pitchFamily="17" charset="-128"/>
              </a:rPr>
              <a:t>年度</a:t>
            </a:r>
            <a:r>
              <a:rPr kumimoji="1" lang="en-US" altLang="ja-JP" sz="1200">
                <a:latin typeface="ＭＳ 明朝" panose="02020609040205080304" pitchFamily="17" charset="-128"/>
                <a:ea typeface="ＭＳ 明朝" panose="02020609040205080304" pitchFamily="17" charset="-128"/>
              </a:rPr>
              <a:t>)</a:t>
            </a:r>
            <a:endParaRPr kumimoji="1" lang="ja-JP" altLang="en-US" sz="1200" dirty="0">
              <a:latin typeface="ＭＳ 明朝" panose="02020609040205080304" pitchFamily="17" charset="-128"/>
              <a:ea typeface="ＭＳ 明朝" panose="02020609040205080304" pitchFamily="17" charset="-128"/>
            </a:endParaRPr>
          </a:p>
        </p:txBody>
      </p:sp>
      <p:sp>
        <p:nvSpPr>
          <p:cNvPr id="3" name="テキスト ボックス 2">
            <a:extLst>
              <a:ext uri="{FF2B5EF4-FFF2-40B4-BE49-F238E27FC236}">
                <a16:creationId xmlns:a16="http://schemas.microsoft.com/office/drawing/2014/main" id="{763DFE0B-98BE-0B84-E720-AF2BD1325E35}"/>
              </a:ext>
            </a:extLst>
          </p:cNvPr>
          <p:cNvSpPr txBox="1">
            <a:spLocks noChangeAspect="1"/>
          </p:cNvSpPr>
          <p:nvPr/>
        </p:nvSpPr>
        <p:spPr>
          <a:xfrm>
            <a:off x="165099" y="7020852"/>
            <a:ext cx="5143163" cy="215444"/>
          </a:xfrm>
          <a:prstGeom prst="rect">
            <a:avLst/>
          </a:prstGeom>
          <a:noFill/>
          <a:ln>
            <a:noFill/>
          </a:ln>
        </p:spPr>
        <p:txBody>
          <a:bodyPr wrap="square" lIns="0" rIns="90000" rtlCol="0">
            <a:spAutoFit/>
          </a:bodyPr>
          <a:lstStyle/>
          <a:p>
            <a:pPr lvl="0" fontAlgn="base">
              <a:spcBef>
                <a:spcPct val="0"/>
              </a:spcBef>
              <a:spcAft>
                <a:spcPct val="0"/>
              </a:spcAft>
            </a:pPr>
            <a:r>
              <a:rPr lang="ja-JP" altLang="en-US" sz="800" dirty="0">
                <a:latin typeface="ＭＳ 明朝" panose="02020609040205080304" pitchFamily="17" charset="-128"/>
                <a:ea typeface="ＭＳ 明朝" panose="02020609040205080304" pitchFamily="17" charset="-128"/>
                <a:cs typeface="Times New Roman" pitchFamily="18" charset="0"/>
              </a:rPr>
              <a:t>出典</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国保データベース</a:t>
            </a:r>
            <a:r>
              <a:rPr lang="en-US" altLang="ja-JP" sz="800" dirty="0">
                <a:latin typeface="ＭＳ 明朝" panose="02020609040205080304" pitchFamily="17" charset="-128"/>
                <a:ea typeface="ＭＳ 明朝" panose="02020609040205080304" pitchFamily="17" charset="-128"/>
                <a:cs typeface="Times New Roman" pitchFamily="18" charset="0"/>
              </a:rPr>
              <a:t>(KDB)</a:t>
            </a:r>
            <a:r>
              <a:rPr lang="ja-JP" altLang="en-US" sz="800" dirty="0">
                <a:latin typeface="ＭＳ 明朝" panose="02020609040205080304" pitchFamily="17" charset="-128"/>
                <a:ea typeface="ＭＳ 明朝" panose="02020609040205080304" pitchFamily="17" charset="-128"/>
                <a:cs typeface="Times New Roman" pitchFamily="18" charset="0"/>
              </a:rPr>
              <a:t>システム</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zh-TW" altLang="en-US" sz="800" dirty="0">
                <a:latin typeface="ＭＳ 明朝" panose="02020609040205080304" pitchFamily="17" charset="-128"/>
                <a:ea typeface="ＭＳ 明朝" panose="02020609040205080304" pitchFamily="17" charset="-128"/>
                <a:cs typeface="Times New Roman" pitchFamily="18" charset="0"/>
              </a:rPr>
              <a:t>健診有所見者状況</a:t>
            </a:r>
            <a:r>
              <a:rPr lang="en-US" altLang="zh-TW" sz="800" dirty="0">
                <a:latin typeface="ＭＳ 明朝" panose="02020609040205080304" pitchFamily="17" charset="-128"/>
                <a:ea typeface="ＭＳ 明朝" panose="02020609040205080304" pitchFamily="17" charset="-128"/>
                <a:cs typeface="Times New Roman" pitchFamily="18" charset="0"/>
              </a:rPr>
              <a:t>(</a:t>
            </a:r>
            <a:r>
              <a:rPr lang="zh-TW" altLang="en-US" sz="800" dirty="0">
                <a:latin typeface="ＭＳ 明朝" panose="02020609040205080304" pitchFamily="17" charset="-128"/>
                <a:ea typeface="ＭＳ 明朝" panose="02020609040205080304" pitchFamily="17" charset="-128"/>
                <a:cs typeface="Times New Roman" pitchFamily="18" charset="0"/>
              </a:rPr>
              <a:t>男女別･年代別</a:t>
            </a:r>
            <a:r>
              <a:rPr lang="en-US" altLang="zh-TW" sz="800" dirty="0">
                <a:latin typeface="ＭＳ 明朝" panose="02020609040205080304" pitchFamily="17" charset="-128"/>
                <a:ea typeface="ＭＳ 明朝" panose="02020609040205080304" pitchFamily="17" charset="-128"/>
                <a:cs typeface="Times New Roman" pitchFamily="18" charset="0"/>
              </a:rPr>
              <a:t>)</a:t>
            </a:r>
            <a:r>
              <a:rPr lang="en-US" altLang="ja-JP" sz="800" dirty="0">
                <a:latin typeface="ＭＳ 明朝" panose="02020609040205080304" pitchFamily="17" charset="-128"/>
                <a:ea typeface="ＭＳ 明朝" panose="02020609040205080304" pitchFamily="17" charset="-128"/>
                <a:cs typeface="Times New Roman" pitchFamily="18" charset="0"/>
              </a:rPr>
              <a:t>｣</a:t>
            </a:r>
          </a:p>
        </p:txBody>
      </p:sp>
      <p:sp>
        <p:nvSpPr>
          <p:cNvPr id="4" name="テキスト ボックス 3">
            <a:extLst>
              <a:ext uri="{FF2B5EF4-FFF2-40B4-BE49-F238E27FC236}">
                <a16:creationId xmlns:a16="http://schemas.microsoft.com/office/drawing/2014/main" id="{24848868-051C-8613-9C18-E55F2B252399}"/>
              </a:ext>
            </a:extLst>
          </p:cNvPr>
          <p:cNvSpPr txBox="1">
            <a:spLocks noChangeAspect="1"/>
          </p:cNvSpPr>
          <p:nvPr/>
        </p:nvSpPr>
        <p:spPr>
          <a:xfrm>
            <a:off x="170434" y="340396"/>
            <a:ext cx="6238800" cy="1676421"/>
          </a:xfrm>
          <a:prstGeom prst="rect">
            <a:avLst/>
          </a:prstGeom>
          <a:noFill/>
          <a:ln>
            <a:noFill/>
          </a:ln>
        </p:spPr>
        <p:txBody>
          <a:bodyPr wrap="square" lIns="0" rIns="90000" rtlCol="0">
            <a:sp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以下は、令和</a:t>
            </a:r>
            <a:r>
              <a:rPr lang="en-US" altLang="ja-JP" sz="1200" dirty="0">
                <a:latin typeface="ＭＳ 明朝" panose="02020609040205080304" pitchFamily="17" charset="-128"/>
                <a:ea typeface="ＭＳ 明朝" panose="02020609040205080304" pitchFamily="17" charset="-128"/>
                <a:cs typeface="Times New Roman" pitchFamily="18" charset="0"/>
              </a:rPr>
              <a:t>4</a:t>
            </a:r>
            <a:r>
              <a:rPr lang="ja-JP" altLang="en-US" sz="1200" dirty="0">
                <a:latin typeface="ＭＳ 明朝" panose="02020609040205080304" pitchFamily="17" charset="-128"/>
                <a:ea typeface="ＭＳ 明朝" panose="02020609040205080304" pitchFamily="17" charset="-128"/>
                <a:cs typeface="Times New Roman" pitchFamily="18" charset="0"/>
              </a:rPr>
              <a:t>年度健康診査データによる、検査項目別の有所見者の状況を示したものです。健診受診者全体では、</a:t>
            </a:r>
            <a:r>
              <a:rPr lang="en-US" altLang="ja-JP" sz="1200" dirty="0">
                <a:latin typeface="ＭＳ 明朝" panose="02020609040205080304" pitchFamily="17" charset="-128"/>
                <a:ea typeface="ＭＳ 明朝" panose="02020609040205080304" pitchFamily="17" charset="-128"/>
                <a:cs typeface="Times New Roman" pitchFamily="18" charset="0"/>
              </a:rPr>
              <a:t>HbA1c</a:t>
            </a:r>
            <a:r>
              <a:rPr lang="ja-JP" altLang="en-US" sz="1200" dirty="0">
                <a:latin typeface="ＭＳ 明朝" panose="02020609040205080304" pitchFamily="17" charset="-128"/>
                <a:ea typeface="ＭＳ 明朝" panose="02020609040205080304" pitchFamily="17" charset="-128"/>
                <a:cs typeface="Times New Roman" pitchFamily="18" charset="0"/>
              </a:rPr>
              <a:t>の有所見者割合が最も高く、健診受診者の</a:t>
            </a:r>
            <a:r>
              <a:rPr lang="en-US" altLang="zh-TW" sz="1200" dirty="0">
                <a:latin typeface="ＭＳ 明朝" panose="02020609040205080304" pitchFamily="17" charset="-128"/>
                <a:ea typeface="ＭＳ 明朝" panose="02020609040205080304" pitchFamily="17" charset="-128"/>
                <a:cs typeface="Times New Roman" pitchFamily="18" charset="0"/>
              </a:rPr>
              <a:t>74.7%</a:t>
            </a:r>
            <a:r>
              <a:rPr lang="ja-JP" altLang="en-US" sz="1200" dirty="0">
                <a:latin typeface="ＭＳ 明朝" panose="02020609040205080304" pitchFamily="17" charset="-128"/>
                <a:ea typeface="ＭＳ 明朝" panose="02020609040205080304" pitchFamily="17" charset="-128"/>
                <a:cs typeface="Times New Roman" pitchFamily="18" charset="0"/>
              </a:rPr>
              <a:t>を占めています。</a:t>
            </a:r>
            <a:endParaRPr lang="en-US" altLang="ja-JP" sz="1200" dirty="0">
              <a:latin typeface="ＭＳ 明朝" panose="02020609040205080304" pitchFamily="17" charset="-128"/>
              <a:ea typeface="ＭＳ 明朝" panose="02020609040205080304" pitchFamily="17" charset="-128"/>
              <a:cs typeface="Times New Roman" pitchFamily="18" charset="0"/>
            </a:endParaRPr>
          </a:p>
          <a:p>
            <a:pPr algn="just" fontAlgn="base">
              <a:lnSpc>
                <a:spcPct val="125000"/>
              </a:lnSpc>
              <a:spcBef>
                <a:spcPct val="0"/>
              </a:spcBef>
              <a:spcAft>
                <a:spcPct val="0"/>
              </a:spcAft>
            </a:pPr>
            <a:r>
              <a:rPr lang="ja-JP" altLang="en-US" sz="1200" dirty="0">
                <a:latin typeface="MS Mincho"/>
                <a:ea typeface="MS Mincho"/>
                <a:cs typeface="MS Mincho"/>
                <a:sym typeface="MS Mincho"/>
              </a:rPr>
              <a:t>　</a:t>
            </a:r>
            <a:r>
              <a:rPr lang="en-US" altLang="ja-JP" sz="1200" dirty="0">
                <a:latin typeface="MS Mincho"/>
                <a:ea typeface="MS Mincho"/>
                <a:cs typeface="MS Mincho"/>
                <a:sym typeface="MS Mincho"/>
              </a:rPr>
              <a:t>16</a:t>
            </a:r>
            <a:r>
              <a:rPr lang="ja-JP" altLang="en-US" sz="1200" dirty="0">
                <a:latin typeface="MS Mincho"/>
                <a:ea typeface="MS Mincho"/>
                <a:cs typeface="MS Mincho"/>
                <a:sym typeface="MS Mincho"/>
              </a:rPr>
              <a:t>検査項目中、</a:t>
            </a:r>
            <a:r>
              <a:rPr lang="en-US" altLang="ja-JP" sz="1200" dirty="0">
                <a:latin typeface="MS Mincho"/>
                <a:ea typeface="MS Mincho"/>
                <a:cs typeface="MS Mincho"/>
                <a:sym typeface="MS Mincho"/>
              </a:rPr>
              <a:t>ALT</a:t>
            </a:r>
            <a:r>
              <a:rPr lang="ja-JP" altLang="en-US" sz="1200" dirty="0">
                <a:latin typeface="MS Mincho"/>
                <a:ea typeface="MS Mincho"/>
                <a:cs typeface="MS Mincho"/>
                <a:sym typeface="MS Mincho"/>
              </a:rPr>
              <a:t>を除く</a:t>
            </a:r>
            <a:r>
              <a:rPr lang="en-US" altLang="ja-JP" sz="1200" dirty="0">
                <a:latin typeface="MS Mincho"/>
                <a:ea typeface="MS Mincho"/>
                <a:cs typeface="MS Mincho"/>
                <a:sym typeface="MS Mincho"/>
              </a:rPr>
              <a:t>15</a:t>
            </a:r>
            <a:r>
              <a:rPr lang="ja-JP" altLang="en-US" sz="1200" dirty="0">
                <a:latin typeface="MS Mincho"/>
                <a:ea typeface="MS Mincho"/>
                <a:cs typeface="MS Mincho"/>
                <a:sym typeface="MS Mincho"/>
              </a:rPr>
              <a:t>項目は秋田県より高くなっています。特に血糖、心電図、眼底検査、</a:t>
            </a:r>
            <a:r>
              <a:rPr lang="en-US" altLang="ja-JP" sz="1200" dirty="0">
                <a:latin typeface="MS Mincho"/>
                <a:ea typeface="MS Mincho"/>
                <a:cs typeface="MS Mincho"/>
                <a:sym typeface="MS Mincho"/>
              </a:rPr>
              <a:t>non-HDL</a:t>
            </a:r>
            <a:r>
              <a:rPr lang="ja-JP" altLang="en-US" sz="1200" dirty="0">
                <a:latin typeface="MS Mincho"/>
                <a:ea typeface="MS Mincho"/>
                <a:cs typeface="MS Mincho"/>
                <a:sym typeface="MS Mincho"/>
              </a:rPr>
              <a:t>は秋田県より</a:t>
            </a:r>
            <a:r>
              <a:rPr lang="en-US" altLang="ja-JP" sz="1200" dirty="0">
                <a:latin typeface="MS Mincho"/>
                <a:ea typeface="MS Mincho"/>
                <a:cs typeface="MS Mincho"/>
                <a:sym typeface="MS Mincho"/>
              </a:rPr>
              <a:t>5</a:t>
            </a:r>
            <a:r>
              <a:rPr lang="ja-JP" altLang="en-US" sz="1200" dirty="0">
                <a:latin typeface="MS Mincho"/>
                <a:ea typeface="MS Mincho"/>
                <a:cs typeface="MS Mincho"/>
                <a:sym typeface="MS Mincho"/>
              </a:rPr>
              <a:t>ポイント以上高く、</a:t>
            </a:r>
            <a:r>
              <a:rPr lang="en-US" altLang="ja-JP" sz="1200" dirty="0">
                <a:latin typeface="MS Mincho"/>
                <a:ea typeface="MS Mincho"/>
                <a:cs typeface="MS Mincho"/>
                <a:sym typeface="MS Mincho"/>
              </a:rPr>
              <a:t>HbA1C</a:t>
            </a:r>
            <a:r>
              <a:rPr lang="ja-JP" altLang="en-US" sz="1200" dirty="0">
                <a:latin typeface="MS Mincho"/>
                <a:ea typeface="MS Mincho"/>
                <a:cs typeface="MS Mincho"/>
                <a:sym typeface="MS Mincho"/>
              </a:rPr>
              <a:t>は秋田県より</a:t>
            </a:r>
            <a:r>
              <a:rPr lang="en-US" altLang="ja-JP" sz="1200" dirty="0">
                <a:latin typeface="MS Mincho"/>
                <a:ea typeface="MS Mincho"/>
                <a:cs typeface="MS Mincho"/>
                <a:sym typeface="MS Mincho"/>
              </a:rPr>
              <a:t>20</a:t>
            </a:r>
            <a:r>
              <a:rPr lang="ja-JP" altLang="en-US" sz="1200" dirty="0">
                <a:latin typeface="MS Mincho"/>
                <a:ea typeface="MS Mincho"/>
                <a:cs typeface="MS Mincho"/>
                <a:sym typeface="MS Mincho"/>
              </a:rPr>
              <a:t>ポイント以上高いことに注意が必要です。</a:t>
            </a:r>
            <a:r>
              <a:rPr lang="ja-JP" altLang="en-US" sz="1200" dirty="0">
                <a:latin typeface="ＭＳ 明朝" panose="02020609040205080304" pitchFamily="17" charset="-128"/>
                <a:ea typeface="ＭＳ 明朝" panose="02020609040205080304" pitchFamily="17" charset="-128"/>
                <a:cs typeface="Times New Roman" pitchFamily="18" charset="0"/>
              </a:rPr>
              <a:t>なお、検査項目によっては検査の対象外である可能性があります。</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pic>
        <p:nvPicPr>
          <p:cNvPr id="5" name="table120">
            <a:extLst>
              <a:ext uri="{FF2B5EF4-FFF2-40B4-BE49-F238E27FC236}">
                <a16:creationId xmlns:a16="http://schemas.microsoft.com/office/drawing/2014/main" id="{1E51F940-1662-4396-8E7D-493DD454BE44}"/>
              </a:ext>
            </a:extLst>
          </p:cNvPr>
          <p:cNvPicPr>
            <a:picLocks/>
          </p:cNvPicPr>
          <p:nvPr/>
        </p:nvPicPr>
        <p:blipFill>
          <a:blip r:embed="rId3"/>
          <a:stretch>
            <a:fillRect/>
          </a:stretch>
        </p:blipFill>
        <p:spPr>
          <a:xfrm>
            <a:off x="165100" y="3553842"/>
            <a:ext cx="1752600" cy="1720850"/>
          </a:xfrm>
          <a:prstGeom prst="rect">
            <a:avLst/>
          </a:prstGeom>
        </p:spPr>
      </p:pic>
      <p:pic>
        <p:nvPicPr>
          <p:cNvPr id="6" name="table121">
            <a:extLst>
              <a:ext uri="{FF2B5EF4-FFF2-40B4-BE49-F238E27FC236}">
                <a16:creationId xmlns:a16="http://schemas.microsoft.com/office/drawing/2014/main" id="{22C419B2-6E96-45FF-9A7A-C7C5C7439AFF}"/>
              </a:ext>
            </a:extLst>
          </p:cNvPr>
          <p:cNvPicPr>
            <a:picLocks noChangeAspect="1"/>
          </p:cNvPicPr>
          <p:nvPr/>
        </p:nvPicPr>
        <p:blipFill>
          <a:blip r:embed="rId4"/>
          <a:stretch>
            <a:fillRect/>
          </a:stretch>
        </p:blipFill>
        <p:spPr>
          <a:xfrm>
            <a:off x="1905000" y="3553842"/>
            <a:ext cx="3855238" cy="1720850"/>
          </a:xfrm>
          <a:prstGeom prst="rect">
            <a:avLst/>
          </a:prstGeom>
        </p:spPr>
      </p:pic>
      <p:pic>
        <p:nvPicPr>
          <p:cNvPr id="7" name="table122">
            <a:extLst>
              <a:ext uri="{FF2B5EF4-FFF2-40B4-BE49-F238E27FC236}">
                <a16:creationId xmlns:a16="http://schemas.microsoft.com/office/drawing/2014/main" id="{384D0C8F-2C85-463D-A845-88FE7B4F2BF9}"/>
              </a:ext>
            </a:extLst>
          </p:cNvPr>
          <p:cNvPicPr>
            <a:picLocks/>
          </p:cNvPicPr>
          <p:nvPr/>
        </p:nvPicPr>
        <p:blipFill>
          <a:blip r:embed="rId5"/>
          <a:stretch>
            <a:fillRect/>
          </a:stretch>
        </p:blipFill>
        <p:spPr>
          <a:xfrm>
            <a:off x="165100" y="5300092"/>
            <a:ext cx="1752600" cy="1720850"/>
          </a:xfrm>
          <a:prstGeom prst="rect">
            <a:avLst/>
          </a:prstGeom>
        </p:spPr>
      </p:pic>
      <p:pic>
        <p:nvPicPr>
          <p:cNvPr id="8" name="table123">
            <a:extLst>
              <a:ext uri="{FF2B5EF4-FFF2-40B4-BE49-F238E27FC236}">
                <a16:creationId xmlns:a16="http://schemas.microsoft.com/office/drawing/2014/main" id="{C56FE264-EA3F-46DA-98BA-A1DB7B095686}"/>
              </a:ext>
            </a:extLst>
          </p:cNvPr>
          <p:cNvPicPr>
            <a:picLocks noChangeAspect="1"/>
          </p:cNvPicPr>
          <p:nvPr/>
        </p:nvPicPr>
        <p:blipFill>
          <a:blip r:embed="rId6"/>
          <a:stretch>
            <a:fillRect/>
          </a:stretch>
        </p:blipFill>
        <p:spPr>
          <a:xfrm>
            <a:off x="1905000" y="5300092"/>
            <a:ext cx="3855238" cy="1720850"/>
          </a:xfrm>
          <a:prstGeom prst="rect">
            <a:avLst/>
          </a:prstGeom>
        </p:spPr>
      </p:pic>
    </p:spTree>
    <p:extLst>
      <p:ext uri="{BB962C8B-B14F-4D97-AF65-F5344CB8AC3E}">
        <p14:creationId xmlns:p14="http://schemas.microsoft.com/office/powerpoint/2010/main" val="41865530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mtClean="0">
                <a:latin typeface="ＭＳ 明朝" panose="02020609040205080304" pitchFamily="17" charset="-128"/>
                <a:ea typeface="ＭＳ 明朝" panose="02020609040205080304" pitchFamily="17" charset="-128"/>
              </a:rPr>
              <a:pPr/>
              <a:t>63</a:t>
            </a:fld>
            <a:endParaRPr kumimoji="1" lang="ja-JP" altLang="en-US" dirty="0">
              <a:latin typeface="ＭＳ 明朝" panose="02020609040205080304" pitchFamily="17" charset="-128"/>
              <a:ea typeface="ＭＳ 明朝" panose="02020609040205080304" pitchFamily="17" charset="-128"/>
            </a:endParaRPr>
          </a:p>
        </p:txBody>
      </p:sp>
      <p:sp>
        <p:nvSpPr>
          <p:cNvPr id="19" name="テキスト ボックス 18">
            <a:extLst>
              <a:ext uri="{FF2B5EF4-FFF2-40B4-BE49-F238E27FC236}">
                <a16:creationId xmlns:a16="http://schemas.microsoft.com/office/drawing/2014/main" id="{92A68463-DB8B-5FC1-58D3-9CCB1044966F}"/>
              </a:ext>
            </a:extLst>
          </p:cNvPr>
          <p:cNvSpPr txBox="1">
            <a:spLocks noChangeAspect="1"/>
          </p:cNvSpPr>
          <p:nvPr/>
        </p:nvSpPr>
        <p:spPr>
          <a:xfrm>
            <a:off x="165100" y="1168958"/>
            <a:ext cx="3831008" cy="276999"/>
          </a:xfrm>
          <a:prstGeom prst="rect">
            <a:avLst/>
          </a:prstGeom>
          <a:noFill/>
          <a:ln>
            <a:noFill/>
          </a:ln>
        </p:spPr>
        <p:txBody>
          <a:bodyPr wrap="square" lIns="0" rtlCol="0">
            <a:spAutoFit/>
          </a:bodyPr>
          <a:lstStyle/>
          <a:p>
            <a:r>
              <a:rPr kumimoji="1" lang="ja-JP" altLang="en-US" sz="1200" dirty="0">
                <a:latin typeface="ＭＳ 明朝" panose="02020609040205080304" pitchFamily="17" charset="-128"/>
                <a:ea typeface="ＭＳ 明朝" panose="02020609040205080304" pitchFamily="17" charset="-128"/>
              </a:rPr>
              <a:t>メタボリックシンドローム該当</a:t>
            </a:r>
            <a:r>
              <a:rPr kumimoji="1" lang="ja-JP" altLang="en-US" sz="1200">
                <a:latin typeface="ＭＳ 明朝" panose="02020609040205080304" pitchFamily="17" charset="-128"/>
                <a:ea typeface="ＭＳ 明朝" panose="02020609040205080304" pitchFamily="17" charset="-128"/>
              </a:rPr>
              <a:t>状況</a:t>
            </a:r>
            <a:r>
              <a:rPr kumimoji="1" lang="en-US" altLang="ja-JP" sz="1200">
                <a:latin typeface="ＭＳ 明朝" panose="02020609040205080304" pitchFamily="17" charset="-128"/>
                <a:ea typeface="ＭＳ 明朝" panose="02020609040205080304" pitchFamily="17" charset="-128"/>
              </a:rPr>
              <a:t>(</a:t>
            </a:r>
            <a:r>
              <a:rPr kumimoji="1" lang="ja-JP" altLang="en-US" sz="1200">
                <a:latin typeface="ＭＳ 明朝" panose="02020609040205080304" pitchFamily="17" charset="-128"/>
                <a:ea typeface="ＭＳ 明朝" panose="02020609040205080304" pitchFamily="17" charset="-128"/>
              </a:rPr>
              <a:t>令和</a:t>
            </a:r>
            <a:r>
              <a:rPr kumimoji="1" lang="en-US" altLang="ja-JP" sz="1200">
                <a:latin typeface="ＭＳ 明朝" panose="02020609040205080304" pitchFamily="17" charset="-128"/>
                <a:ea typeface="ＭＳ 明朝" panose="02020609040205080304" pitchFamily="17" charset="-128"/>
              </a:rPr>
              <a:t>4</a:t>
            </a:r>
            <a:r>
              <a:rPr kumimoji="1" lang="ja-JP" altLang="en-US" sz="1200">
                <a:latin typeface="ＭＳ 明朝" panose="02020609040205080304" pitchFamily="17" charset="-128"/>
                <a:ea typeface="ＭＳ 明朝" panose="02020609040205080304" pitchFamily="17" charset="-128"/>
              </a:rPr>
              <a:t>年度</a:t>
            </a:r>
            <a:r>
              <a:rPr kumimoji="1" lang="en-US" altLang="ja-JP" sz="1200">
                <a:latin typeface="ＭＳ 明朝" panose="02020609040205080304" pitchFamily="17" charset="-128"/>
                <a:ea typeface="ＭＳ 明朝" panose="02020609040205080304" pitchFamily="17" charset="-128"/>
              </a:rPr>
              <a:t>)</a:t>
            </a:r>
            <a:endParaRPr kumimoji="1" lang="ja-JP" altLang="en-US" sz="1200" dirty="0">
              <a:latin typeface="ＭＳ 明朝" panose="02020609040205080304" pitchFamily="17" charset="-128"/>
              <a:ea typeface="ＭＳ 明朝" panose="02020609040205080304" pitchFamily="17" charset="-128"/>
            </a:endParaRPr>
          </a:p>
        </p:txBody>
      </p:sp>
      <p:sp>
        <p:nvSpPr>
          <p:cNvPr id="20" name="テキスト ボックス 19">
            <a:extLst>
              <a:ext uri="{FF2B5EF4-FFF2-40B4-BE49-F238E27FC236}">
                <a16:creationId xmlns:a16="http://schemas.microsoft.com/office/drawing/2014/main" id="{EC5D59F5-64ED-AA3B-323E-396A7BF8952B}"/>
              </a:ext>
            </a:extLst>
          </p:cNvPr>
          <p:cNvSpPr txBox="1">
            <a:spLocks noChangeAspect="1"/>
          </p:cNvSpPr>
          <p:nvPr/>
        </p:nvSpPr>
        <p:spPr>
          <a:xfrm>
            <a:off x="175373" y="3615694"/>
            <a:ext cx="5143163" cy="215444"/>
          </a:xfrm>
          <a:prstGeom prst="rect">
            <a:avLst/>
          </a:prstGeom>
          <a:noFill/>
          <a:ln>
            <a:noFill/>
          </a:ln>
        </p:spPr>
        <p:txBody>
          <a:bodyPr wrap="square" lIns="0" rIns="90000" rtlCol="0">
            <a:spAutoFit/>
          </a:bodyPr>
          <a:lstStyle/>
          <a:p>
            <a:pPr lvl="0" fontAlgn="base">
              <a:spcBef>
                <a:spcPct val="0"/>
              </a:spcBef>
              <a:spcAft>
                <a:spcPct val="0"/>
              </a:spcAft>
            </a:pPr>
            <a:r>
              <a:rPr lang="ja-JP" altLang="en-US" sz="800" dirty="0">
                <a:latin typeface="ＭＳ 明朝" panose="02020609040205080304" pitchFamily="17" charset="-128"/>
                <a:ea typeface="ＭＳ 明朝" panose="02020609040205080304" pitchFamily="17" charset="-128"/>
                <a:cs typeface="Times New Roman" pitchFamily="18" charset="0"/>
              </a:rPr>
              <a:t>出典</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国保データベース</a:t>
            </a:r>
            <a:r>
              <a:rPr lang="en-US" altLang="ja-JP" sz="800" dirty="0">
                <a:latin typeface="ＭＳ 明朝" panose="02020609040205080304" pitchFamily="17" charset="-128"/>
                <a:ea typeface="ＭＳ 明朝" panose="02020609040205080304" pitchFamily="17" charset="-128"/>
                <a:cs typeface="Times New Roman" pitchFamily="18" charset="0"/>
              </a:rPr>
              <a:t>(KDB)</a:t>
            </a:r>
            <a:r>
              <a:rPr lang="ja-JP" altLang="en-US" sz="800" dirty="0">
                <a:latin typeface="ＭＳ 明朝" panose="02020609040205080304" pitchFamily="17" charset="-128"/>
                <a:ea typeface="ＭＳ 明朝" panose="02020609040205080304" pitchFamily="17" charset="-128"/>
                <a:cs typeface="Times New Roman" pitchFamily="18" charset="0"/>
              </a:rPr>
              <a:t>システム</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メタボリックシンドローム該当者･予備群</a:t>
            </a:r>
            <a:r>
              <a:rPr lang="en-US" altLang="ja-JP" sz="800" dirty="0">
                <a:latin typeface="ＭＳ 明朝" panose="02020609040205080304" pitchFamily="17" charset="-128"/>
                <a:ea typeface="ＭＳ 明朝" panose="02020609040205080304" pitchFamily="17" charset="-128"/>
                <a:cs typeface="Times New Roman" pitchFamily="18" charset="0"/>
              </a:rPr>
              <a:t>｣</a:t>
            </a:r>
          </a:p>
        </p:txBody>
      </p:sp>
      <p:sp>
        <p:nvSpPr>
          <p:cNvPr id="4" name="テキスト ボックス 3">
            <a:extLst>
              <a:ext uri="{FF2B5EF4-FFF2-40B4-BE49-F238E27FC236}">
                <a16:creationId xmlns:a16="http://schemas.microsoft.com/office/drawing/2014/main" id="{28A33A5B-E040-F8ED-D2DE-E39081E4C4B1}"/>
              </a:ext>
            </a:extLst>
          </p:cNvPr>
          <p:cNvSpPr txBox="1">
            <a:spLocks noChangeAspect="1"/>
          </p:cNvSpPr>
          <p:nvPr/>
        </p:nvSpPr>
        <p:spPr>
          <a:xfrm>
            <a:off x="170434" y="190500"/>
            <a:ext cx="6238800" cy="753091"/>
          </a:xfrm>
          <a:prstGeom prst="rect">
            <a:avLst/>
          </a:prstGeom>
          <a:noFill/>
          <a:ln>
            <a:noFill/>
          </a:ln>
        </p:spPr>
        <p:txBody>
          <a:bodyPr wrap="square" lIns="0" rIns="90000" rtlCol="0">
            <a:sp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以下</a:t>
            </a:r>
            <a:r>
              <a:rPr lang="ja-JP" altLang="en-US" sz="1200">
                <a:latin typeface="ＭＳ 明朝" panose="02020609040205080304" pitchFamily="17" charset="-128"/>
                <a:ea typeface="ＭＳ 明朝" panose="02020609040205080304" pitchFamily="17" charset="-128"/>
                <a:cs typeface="Times New Roman" pitchFamily="18" charset="0"/>
              </a:rPr>
              <a:t>は、令和</a:t>
            </a:r>
            <a:r>
              <a:rPr lang="en-US" altLang="ja-JP" sz="1200">
                <a:latin typeface="ＭＳ 明朝" panose="02020609040205080304" pitchFamily="17" charset="-128"/>
                <a:ea typeface="ＭＳ 明朝" panose="02020609040205080304" pitchFamily="17" charset="-128"/>
                <a:cs typeface="Times New Roman" pitchFamily="18" charset="0"/>
              </a:rPr>
              <a:t>4</a:t>
            </a:r>
            <a:r>
              <a:rPr lang="ja-JP" altLang="en-US" sz="1200">
                <a:latin typeface="ＭＳ 明朝" panose="02020609040205080304" pitchFamily="17" charset="-128"/>
                <a:ea typeface="ＭＳ 明朝" panose="02020609040205080304" pitchFamily="17" charset="-128"/>
                <a:cs typeface="Times New Roman" pitchFamily="18" charset="0"/>
              </a:rPr>
              <a:t>年度健康診査</a:t>
            </a:r>
            <a:r>
              <a:rPr lang="ja-JP" altLang="en-US" sz="1200" dirty="0">
                <a:latin typeface="ＭＳ 明朝" panose="02020609040205080304" pitchFamily="17" charset="-128"/>
                <a:ea typeface="ＭＳ 明朝" panose="02020609040205080304" pitchFamily="17" charset="-128"/>
                <a:cs typeface="Times New Roman" pitchFamily="18" charset="0"/>
              </a:rPr>
              <a:t>データによるメタボリックシンドローム該当状況を示したものです。健診受診者全体では、</a:t>
            </a:r>
            <a:r>
              <a:rPr lang="ja-JP" altLang="en-US" sz="1200">
                <a:latin typeface="ＭＳ 明朝" panose="02020609040205080304" pitchFamily="17" charset="-128"/>
                <a:ea typeface="ＭＳ 明朝" panose="02020609040205080304" pitchFamily="17" charset="-128"/>
                <a:cs typeface="Times New Roman" pitchFamily="18" charset="0"/>
              </a:rPr>
              <a:t>予備群は</a:t>
            </a:r>
            <a:r>
              <a:rPr lang="en-US" altLang="ja-JP" sz="1200">
                <a:latin typeface="ＭＳ 明朝" panose="02020609040205080304" pitchFamily="17" charset="-128"/>
                <a:ea typeface="ＭＳ 明朝" panose="02020609040205080304" pitchFamily="17" charset="-128"/>
                <a:cs typeface="Times New Roman" pitchFamily="18" charset="0"/>
              </a:rPr>
              <a:t>10.6%</a:t>
            </a:r>
            <a:r>
              <a:rPr lang="ja-JP" altLang="en-US" sz="1200">
                <a:latin typeface="ＭＳ 明朝" panose="02020609040205080304" pitchFamily="17" charset="-128"/>
                <a:ea typeface="ＭＳ 明朝" panose="02020609040205080304" pitchFamily="17" charset="-128"/>
                <a:cs typeface="Times New Roman" pitchFamily="18" charset="0"/>
              </a:rPr>
              <a:t>、該当者は</a:t>
            </a:r>
            <a:r>
              <a:rPr lang="en-US" altLang="ja-JP" sz="1200">
                <a:latin typeface="ＭＳ 明朝" panose="02020609040205080304" pitchFamily="17" charset="-128"/>
                <a:ea typeface="ＭＳ 明朝" panose="02020609040205080304" pitchFamily="17" charset="-128"/>
                <a:cs typeface="Times New Roman" pitchFamily="18" charset="0"/>
              </a:rPr>
              <a:t>25.0%</a:t>
            </a:r>
            <a:r>
              <a:rPr lang="ja-JP" altLang="en-US" sz="1200">
                <a:latin typeface="ＭＳ 明朝" panose="02020609040205080304" pitchFamily="17" charset="-128"/>
                <a:ea typeface="ＭＳ 明朝" panose="02020609040205080304" pitchFamily="17" charset="-128"/>
                <a:cs typeface="Times New Roman" pitchFamily="18" charset="0"/>
              </a:rPr>
              <a:t>です</a:t>
            </a:r>
            <a:r>
              <a:rPr lang="ja-JP" altLang="en-US" sz="1200" dirty="0">
                <a:latin typeface="ＭＳ 明朝" panose="02020609040205080304" pitchFamily="17" charset="-128"/>
                <a:ea typeface="ＭＳ 明朝" panose="02020609040205080304" pitchFamily="17" charset="-128"/>
                <a:cs typeface="Times New Roman" pitchFamily="18" charset="0"/>
              </a:rPr>
              <a:t>。また、血糖、血圧、脂質の</a:t>
            </a:r>
            <a:r>
              <a:rPr lang="en-US" altLang="ja-JP" sz="1200" dirty="0">
                <a:latin typeface="ＭＳ 明朝" panose="02020609040205080304" pitchFamily="17" charset="-128"/>
                <a:ea typeface="ＭＳ 明朝" panose="02020609040205080304" pitchFamily="17" charset="-128"/>
                <a:cs typeface="Times New Roman" pitchFamily="18" charset="0"/>
              </a:rPr>
              <a:t>3</a:t>
            </a:r>
            <a:r>
              <a:rPr lang="ja-JP" altLang="en-US" sz="1200" dirty="0">
                <a:latin typeface="ＭＳ 明朝" panose="02020609040205080304" pitchFamily="17" charset="-128"/>
                <a:ea typeface="ＭＳ 明朝" panose="02020609040205080304" pitchFamily="17" charset="-128"/>
                <a:cs typeface="Times New Roman" pitchFamily="18" charset="0"/>
              </a:rPr>
              <a:t>項目全ての追加リスクを持っている</a:t>
            </a:r>
            <a:r>
              <a:rPr lang="ja-JP" altLang="en-US" sz="1200">
                <a:latin typeface="ＭＳ 明朝" panose="02020609040205080304" pitchFamily="17" charset="-128"/>
                <a:ea typeface="ＭＳ 明朝" panose="02020609040205080304" pitchFamily="17" charset="-128"/>
                <a:cs typeface="Times New Roman" pitchFamily="18" charset="0"/>
              </a:rPr>
              <a:t>該当者は</a:t>
            </a:r>
            <a:r>
              <a:rPr lang="en-US" altLang="ja-JP" sz="1200">
                <a:latin typeface="ＭＳ 明朝" panose="02020609040205080304" pitchFamily="17" charset="-128"/>
                <a:ea typeface="ＭＳ 明朝" panose="02020609040205080304" pitchFamily="17" charset="-128"/>
                <a:cs typeface="Times New Roman" pitchFamily="18" charset="0"/>
              </a:rPr>
              <a:t>9.4%</a:t>
            </a:r>
            <a:r>
              <a:rPr lang="ja-JP" altLang="en-US" sz="1200">
                <a:latin typeface="ＭＳ 明朝" panose="02020609040205080304" pitchFamily="17" charset="-128"/>
                <a:ea typeface="ＭＳ 明朝" panose="02020609040205080304" pitchFamily="17" charset="-128"/>
                <a:cs typeface="Times New Roman" pitchFamily="18" charset="0"/>
              </a:rPr>
              <a:t>です</a:t>
            </a:r>
            <a:r>
              <a:rPr lang="ja-JP" altLang="en-US" sz="1200" dirty="0">
                <a:latin typeface="ＭＳ 明朝" panose="02020609040205080304" pitchFamily="17" charset="-128"/>
                <a:ea typeface="ＭＳ 明朝" panose="02020609040205080304" pitchFamily="17" charset="-128"/>
                <a:cs typeface="Times New Roman" pitchFamily="18" charset="0"/>
              </a:rPr>
              <a:t>。</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sp>
        <p:nvSpPr>
          <p:cNvPr id="9" name="タイトル_小_1_3_1">
            <a:extLst>
              <a:ext uri="{FF2B5EF4-FFF2-40B4-BE49-F238E27FC236}">
                <a16:creationId xmlns:a16="http://schemas.microsoft.com/office/drawing/2014/main" id="{F1B71E11-71CB-EF69-EDF3-F0D07E37F309}"/>
              </a:ext>
            </a:extLst>
          </p:cNvPr>
          <p:cNvSpPr txBox="1">
            <a:spLocks/>
          </p:cNvSpPr>
          <p:nvPr/>
        </p:nvSpPr>
        <p:spPr>
          <a:xfrm>
            <a:off x="192601" y="4295727"/>
            <a:ext cx="5653087" cy="21544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4343"/>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メタボリックシンドローム判定基準</a:t>
            </a:r>
            <a:endParaRPr lang="en-US" altLang="ja-JP" sz="800" b="1" dirty="0">
              <a:solidFill>
                <a:schemeClr val="tx1"/>
              </a:solidFill>
              <a:latin typeface="ＭＳ 明朝" panose="02020609040205080304" pitchFamily="17" charset="-128"/>
              <a:ea typeface="ＭＳ 明朝" panose="02020609040205080304" pitchFamily="17" charset="-128"/>
            </a:endParaRPr>
          </a:p>
        </p:txBody>
      </p:sp>
      <p:sp>
        <p:nvSpPr>
          <p:cNvPr id="12" name="タイトル_小_1_3_1">
            <a:extLst>
              <a:ext uri="{FF2B5EF4-FFF2-40B4-BE49-F238E27FC236}">
                <a16:creationId xmlns:a16="http://schemas.microsoft.com/office/drawing/2014/main" id="{2FC9D7C0-F0F3-209E-1A3F-1F574544882B}"/>
              </a:ext>
            </a:extLst>
          </p:cNvPr>
          <p:cNvSpPr txBox="1">
            <a:spLocks/>
          </p:cNvSpPr>
          <p:nvPr/>
        </p:nvSpPr>
        <p:spPr>
          <a:xfrm>
            <a:off x="192601" y="4953791"/>
            <a:ext cx="5814305" cy="75265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追加リスクの基準値は以下のとおりである。</a:t>
            </a:r>
          </a:p>
          <a:p>
            <a:pPr marL="288000" marR="4343"/>
            <a:r>
              <a:rPr lang="ja-JP" altLang="en-US" sz="800" dirty="0">
                <a:solidFill>
                  <a:schemeClr val="tx1"/>
                </a:solidFill>
                <a:latin typeface="ＭＳ 明朝" panose="02020609040205080304" pitchFamily="17" charset="-128"/>
                <a:ea typeface="ＭＳ 明朝" panose="02020609040205080304" pitchFamily="17" charset="-128"/>
              </a:rPr>
              <a:t>　①血糖</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空腹時血糖が</a:t>
            </a:r>
            <a:r>
              <a:rPr lang="en-US" altLang="ja-JP" sz="800" dirty="0">
                <a:solidFill>
                  <a:schemeClr val="tx1"/>
                </a:solidFill>
                <a:latin typeface="ＭＳ 明朝" panose="02020609040205080304" pitchFamily="17" charset="-128"/>
                <a:ea typeface="ＭＳ 明朝" panose="02020609040205080304" pitchFamily="17" charset="-128"/>
              </a:rPr>
              <a:t>110mg/dl</a:t>
            </a:r>
            <a:r>
              <a:rPr lang="ja-JP" altLang="en-US" sz="800" dirty="0">
                <a:solidFill>
                  <a:schemeClr val="tx1"/>
                </a:solidFill>
                <a:latin typeface="ＭＳ 明朝" panose="02020609040205080304" pitchFamily="17" charset="-128"/>
                <a:ea typeface="ＭＳ 明朝" panose="02020609040205080304" pitchFamily="17" charset="-128"/>
              </a:rPr>
              <a:t>以上</a:t>
            </a:r>
            <a:endParaRPr lang="en-US" altLang="ja-JP" sz="800" dirty="0">
              <a:solidFill>
                <a:schemeClr val="tx1"/>
              </a:solidFill>
              <a:latin typeface="ＭＳ 明朝" panose="02020609040205080304" pitchFamily="17" charset="-128"/>
              <a:ea typeface="ＭＳ 明朝" panose="02020609040205080304" pitchFamily="17" charset="-128"/>
            </a:endParaRPr>
          </a:p>
          <a:p>
            <a:pPr marL="288000" marR="4343"/>
            <a:r>
              <a:rPr lang="ja-JP" altLang="en-US" sz="800" dirty="0">
                <a:solidFill>
                  <a:schemeClr val="tx1"/>
                </a:solidFill>
                <a:latin typeface="ＭＳ 明朝" panose="02020609040205080304" pitchFamily="17" charset="-128"/>
                <a:ea typeface="ＭＳ 明朝" panose="02020609040205080304" pitchFamily="17" charset="-128"/>
              </a:rPr>
              <a:t>　②血圧</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収縮期血圧</a:t>
            </a:r>
            <a:r>
              <a:rPr lang="en-US" altLang="ja-JP" sz="800" dirty="0">
                <a:solidFill>
                  <a:schemeClr val="tx1"/>
                </a:solidFill>
                <a:latin typeface="ＭＳ 明朝" panose="02020609040205080304" pitchFamily="17" charset="-128"/>
                <a:ea typeface="ＭＳ 明朝" panose="02020609040205080304" pitchFamily="17" charset="-128"/>
              </a:rPr>
              <a:t>130mmHg</a:t>
            </a:r>
            <a:r>
              <a:rPr lang="ja-JP" altLang="en-US" sz="800" dirty="0">
                <a:solidFill>
                  <a:schemeClr val="tx1"/>
                </a:solidFill>
                <a:latin typeface="ＭＳ 明朝" panose="02020609040205080304" pitchFamily="17" charset="-128"/>
                <a:ea typeface="ＭＳ 明朝" panose="02020609040205080304" pitchFamily="17" charset="-128"/>
              </a:rPr>
              <a:t>以上 または 拡張期血圧</a:t>
            </a:r>
            <a:r>
              <a:rPr lang="en-US" altLang="ja-JP" sz="800" dirty="0">
                <a:solidFill>
                  <a:schemeClr val="tx1"/>
                </a:solidFill>
                <a:latin typeface="ＭＳ 明朝" panose="02020609040205080304" pitchFamily="17" charset="-128"/>
                <a:ea typeface="ＭＳ 明朝" panose="02020609040205080304" pitchFamily="17" charset="-128"/>
              </a:rPr>
              <a:t>85mmHg</a:t>
            </a:r>
            <a:r>
              <a:rPr lang="ja-JP" altLang="en-US" sz="800" dirty="0">
                <a:solidFill>
                  <a:schemeClr val="tx1"/>
                </a:solidFill>
                <a:latin typeface="ＭＳ 明朝" panose="02020609040205080304" pitchFamily="17" charset="-128"/>
                <a:ea typeface="ＭＳ 明朝" panose="02020609040205080304" pitchFamily="17" charset="-128"/>
              </a:rPr>
              <a:t>以上</a:t>
            </a:r>
          </a:p>
          <a:p>
            <a:pPr marL="288000" marR="4343"/>
            <a:r>
              <a:rPr lang="ja-JP" altLang="en-US" sz="800" dirty="0">
                <a:solidFill>
                  <a:schemeClr val="tx1"/>
                </a:solidFill>
                <a:latin typeface="ＭＳ 明朝" panose="02020609040205080304" pitchFamily="17" charset="-128"/>
                <a:ea typeface="ＭＳ 明朝" panose="02020609040205080304" pitchFamily="17" charset="-128"/>
              </a:rPr>
              <a:t>　③脂質</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中性脂肪</a:t>
            </a:r>
            <a:r>
              <a:rPr lang="en-US" altLang="ja-JP" sz="800" dirty="0">
                <a:solidFill>
                  <a:schemeClr val="tx1"/>
                </a:solidFill>
                <a:latin typeface="ＭＳ 明朝" panose="02020609040205080304" pitchFamily="17" charset="-128"/>
                <a:ea typeface="ＭＳ 明朝" panose="02020609040205080304" pitchFamily="17" charset="-128"/>
              </a:rPr>
              <a:t>150mg/dl</a:t>
            </a:r>
            <a:r>
              <a:rPr lang="ja-JP" altLang="en-US" sz="800" dirty="0">
                <a:solidFill>
                  <a:schemeClr val="tx1"/>
                </a:solidFill>
                <a:latin typeface="ＭＳ 明朝" panose="02020609040205080304" pitchFamily="17" charset="-128"/>
                <a:ea typeface="ＭＳ 明朝" panose="02020609040205080304" pitchFamily="17" charset="-128"/>
              </a:rPr>
              <a:t>以上 または </a:t>
            </a:r>
            <a:r>
              <a:rPr lang="en-US" altLang="ja-JP" sz="800" dirty="0">
                <a:solidFill>
                  <a:schemeClr val="tx1"/>
                </a:solidFill>
                <a:latin typeface="ＭＳ 明朝" panose="02020609040205080304" pitchFamily="17" charset="-128"/>
                <a:ea typeface="ＭＳ 明朝" panose="02020609040205080304" pitchFamily="17" charset="-128"/>
              </a:rPr>
              <a:t>HDL</a:t>
            </a:r>
            <a:r>
              <a:rPr lang="ja-JP" altLang="en-US" sz="800" dirty="0">
                <a:solidFill>
                  <a:schemeClr val="tx1"/>
                </a:solidFill>
                <a:latin typeface="ＭＳ 明朝" panose="02020609040205080304" pitchFamily="17" charset="-128"/>
                <a:ea typeface="ＭＳ 明朝" panose="02020609040205080304" pitchFamily="17" charset="-128"/>
              </a:rPr>
              <a:t>コレステロール</a:t>
            </a:r>
            <a:r>
              <a:rPr lang="en-US" altLang="ja-JP" sz="800" dirty="0">
                <a:solidFill>
                  <a:schemeClr val="tx1"/>
                </a:solidFill>
                <a:latin typeface="ＭＳ 明朝" panose="02020609040205080304" pitchFamily="17" charset="-128"/>
                <a:ea typeface="ＭＳ 明朝" panose="02020609040205080304" pitchFamily="17" charset="-128"/>
              </a:rPr>
              <a:t>40mg/dl</a:t>
            </a:r>
            <a:r>
              <a:rPr lang="ja-JP" altLang="en-US" sz="800" dirty="0">
                <a:solidFill>
                  <a:schemeClr val="tx1"/>
                </a:solidFill>
                <a:latin typeface="ＭＳ 明朝" panose="02020609040205080304" pitchFamily="17" charset="-128"/>
                <a:ea typeface="ＭＳ 明朝" panose="02020609040205080304" pitchFamily="17" charset="-128"/>
              </a:rPr>
              <a:t>未満</a:t>
            </a:r>
            <a:br>
              <a:rPr lang="en-US" altLang="ja-JP" sz="800" dirty="0">
                <a:solidFill>
                  <a:schemeClr val="tx1"/>
                </a:solidFill>
                <a:latin typeface="ＭＳ 明朝" panose="02020609040205080304" pitchFamily="17" charset="-128"/>
                <a:ea typeface="ＭＳ 明朝" panose="02020609040205080304" pitchFamily="17" charset="-128"/>
              </a:rPr>
            </a:br>
            <a:r>
              <a:rPr lang="ja-JP" altLang="en-US" sz="800" dirty="0">
                <a:solidFill>
                  <a:schemeClr val="tx1"/>
                </a:solidFill>
                <a:latin typeface="ＭＳ 明朝" panose="02020609040205080304" pitchFamily="17" charset="-128"/>
                <a:ea typeface="ＭＳ 明朝" panose="02020609040205080304" pitchFamily="17" charset="-128"/>
              </a:rPr>
              <a:t>			</a:t>
            </a:r>
          </a:p>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糖尿病、高血圧症または脂質異常症の治療に係る薬剤を服用している者も対象となる。</a:t>
            </a:r>
            <a:endParaRPr lang="ja-JP" altLang="en-US" sz="800" b="1" dirty="0">
              <a:solidFill>
                <a:schemeClr val="tx1"/>
              </a:solidFill>
              <a:latin typeface="ＭＳ 明朝" panose="02020609040205080304" pitchFamily="17" charset="-128"/>
              <a:ea typeface="ＭＳ 明朝" panose="02020609040205080304" pitchFamily="17" charset="-128"/>
            </a:endParaRPr>
          </a:p>
        </p:txBody>
      </p:sp>
      <p:pic>
        <p:nvPicPr>
          <p:cNvPr id="3" name="図 2">
            <a:extLst>
              <a:ext uri="{FF2B5EF4-FFF2-40B4-BE49-F238E27FC236}">
                <a16:creationId xmlns:a16="http://schemas.microsoft.com/office/drawing/2014/main" id="{00D15BCA-78D8-C6A1-CA66-3307C22B72E4}"/>
              </a:ext>
            </a:extLst>
          </p:cNvPr>
          <p:cNvPicPr>
            <a:picLocks noChangeAspect="1"/>
          </p:cNvPicPr>
          <p:nvPr/>
        </p:nvPicPr>
        <p:blipFill>
          <a:blip r:embed="rId3"/>
          <a:stretch>
            <a:fillRect/>
          </a:stretch>
        </p:blipFill>
        <p:spPr>
          <a:xfrm>
            <a:off x="192601" y="4445261"/>
            <a:ext cx="4961727" cy="522287"/>
          </a:xfrm>
          <a:prstGeom prst="rect">
            <a:avLst/>
          </a:prstGeom>
        </p:spPr>
      </p:pic>
      <p:pic>
        <p:nvPicPr>
          <p:cNvPr id="5" name="table124">
            <a:extLst>
              <a:ext uri="{FF2B5EF4-FFF2-40B4-BE49-F238E27FC236}">
                <a16:creationId xmlns:a16="http://schemas.microsoft.com/office/drawing/2014/main" id="{98A8D720-AC63-4DE2-9CF5-D61F969897B7}"/>
              </a:ext>
            </a:extLst>
          </p:cNvPr>
          <p:cNvPicPr>
            <a:picLocks/>
          </p:cNvPicPr>
          <p:nvPr/>
        </p:nvPicPr>
        <p:blipFill>
          <a:blip r:embed="rId4"/>
          <a:stretch>
            <a:fillRect/>
          </a:stretch>
        </p:blipFill>
        <p:spPr>
          <a:xfrm>
            <a:off x="165100" y="1443990"/>
            <a:ext cx="769620" cy="1075690"/>
          </a:xfrm>
          <a:prstGeom prst="rect">
            <a:avLst/>
          </a:prstGeom>
        </p:spPr>
      </p:pic>
      <p:pic>
        <p:nvPicPr>
          <p:cNvPr id="6" name="table125">
            <a:extLst>
              <a:ext uri="{FF2B5EF4-FFF2-40B4-BE49-F238E27FC236}">
                <a16:creationId xmlns:a16="http://schemas.microsoft.com/office/drawing/2014/main" id="{2CE1B5B5-22BB-46A1-A6DC-2280CEEF8FB5}"/>
              </a:ext>
            </a:extLst>
          </p:cNvPr>
          <p:cNvPicPr>
            <a:picLocks noChangeAspect="1"/>
          </p:cNvPicPr>
          <p:nvPr/>
        </p:nvPicPr>
        <p:blipFill>
          <a:blip r:embed="rId5"/>
          <a:stretch>
            <a:fillRect/>
          </a:stretch>
        </p:blipFill>
        <p:spPr>
          <a:xfrm>
            <a:off x="922020" y="1443990"/>
            <a:ext cx="4700618" cy="1075690"/>
          </a:xfrm>
          <a:prstGeom prst="rect">
            <a:avLst/>
          </a:prstGeom>
        </p:spPr>
      </p:pic>
      <p:pic>
        <p:nvPicPr>
          <p:cNvPr id="7" name="table126">
            <a:extLst>
              <a:ext uri="{FF2B5EF4-FFF2-40B4-BE49-F238E27FC236}">
                <a16:creationId xmlns:a16="http://schemas.microsoft.com/office/drawing/2014/main" id="{7B3E5F99-70D0-4DD2-8C5C-00D9356517D0}"/>
              </a:ext>
            </a:extLst>
          </p:cNvPr>
          <p:cNvPicPr>
            <a:picLocks/>
          </p:cNvPicPr>
          <p:nvPr/>
        </p:nvPicPr>
        <p:blipFill>
          <a:blip r:embed="rId4"/>
          <a:stretch>
            <a:fillRect/>
          </a:stretch>
        </p:blipFill>
        <p:spPr>
          <a:xfrm>
            <a:off x="165100" y="2545080"/>
            <a:ext cx="769620" cy="1075690"/>
          </a:xfrm>
          <a:prstGeom prst="rect">
            <a:avLst/>
          </a:prstGeom>
        </p:spPr>
      </p:pic>
      <p:pic>
        <p:nvPicPr>
          <p:cNvPr id="8" name="table127">
            <a:extLst>
              <a:ext uri="{FF2B5EF4-FFF2-40B4-BE49-F238E27FC236}">
                <a16:creationId xmlns:a16="http://schemas.microsoft.com/office/drawing/2014/main" id="{04A29D6D-957E-4EA9-A655-F45EF459DAB7}"/>
              </a:ext>
            </a:extLst>
          </p:cNvPr>
          <p:cNvPicPr>
            <a:picLocks noChangeAspect="1"/>
          </p:cNvPicPr>
          <p:nvPr/>
        </p:nvPicPr>
        <p:blipFill>
          <a:blip r:embed="rId6"/>
          <a:stretch>
            <a:fillRect/>
          </a:stretch>
        </p:blipFill>
        <p:spPr>
          <a:xfrm>
            <a:off x="922020" y="2545080"/>
            <a:ext cx="3919638" cy="1075690"/>
          </a:xfrm>
          <a:prstGeom prst="rect">
            <a:avLst/>
          </a:prstGeom>
        </p:spPr>
      </p:pic>
    </p:spTree>
    <p:extLst>
      <p:ext uri="{BB962C8B-B14F-4D97-AF65-F5344CB8AC3E}">
        <p14:creationId xmlns:p14="http://schemas.microsoft.com/office/powerpoint/2010/main" val="17853548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mtClean="0">
                <a:latin typeface="ＭＳ 明朝" panose="02020609040205080304" pitchFamily="17" charset="-128"/>
                <a:ea typeface="ＭＳ 明朝" panose="02020609040205080304" pitchFamily="17" charset="-128"/>
              </a:rPr>
              <a:pPr/>
              <a:t>64</a:t>
            </a:fld>
            <a:endParaRPr kumimoji="1" lang="ja-JP" altLang="en-US" dirty="0">
              <a:latin typeface="ＭＳ 明朝" panose="02020609040205080304" pitchFamily="17" charset="-128"/>
              <a:ea typeface="ＭＳ 明朝" panose="02020609040205080304" pitchFamily="17" charset="-128"/>
            </a:endParaRPr>
          </a:p>
        </p:txBody>
      </p:sp>
      <p:sp>
        <p:nvSpPr>
          <p:cNvPr id="3" name="テキスト ボックス 2">
            <a:extLst>
              <a:ext uri="{FF2B5EF4-FFF2-40B4-BE49-F238E27FC236}">
                <a16:creationId xmlns:a16="http://schemas.microsoft.com/office/drawing/2014/main" id="{32DC2411-7CE9-842A-BEBC-95DC59B36E5C}"/>
              </a:ext>
            </a:extLst>
          </p:cNvPr>
          <p:cNvSpPr txBox="1">
            <a:spLocks noChangeAspect="1"/>
          </p:cNvSpPr>
          <p:nvPr/>
        </p:nvSpPr>
        <p:spPr>
          <a:xfrm>
            <a:off x="165100" y="1933286"/>
            <a:ext cx="3420379" cy="276999"/>
          </a:xfrm>
          <a:prstGeom prst="rect">
            <a:avLst/>
          </a:prstGeom>
          <a:noFill/>
          <a:ln>
            <a:noFill/>
          </a:ln>
        </p:spPr>
        <p:txBody>
          <a:bodyPr wrap="square" lIns="0" rtlCol="0">
            <a:spAutoFit/>
          </a:bodyPr>
          <a:lstStyle/>
          <a:p>
            <a:r>
              <a:rPr kumimoji="1" lang="ja-JP" altLang="en-US" sz="1200" dirty="0">
                <a:latin typeface="ＭＳ 明朝" panose="02020609040205080304" pitchFamily="17" charset="-128"/>
                <a:ea typeface="ＭＳ 明朝" panose="02020609040205080304" pitchFamily="17" charset="-128"/>
              </a:rPr>
              <a:t>質問票調査</a:t>
            </a:r>
            <a:r>
              <a:rPr lang="ja-JP" altLang="en-US" sz="1200" dirty="0">
                <a:latin typeface="ＭＳ 明朝" panose="02020609040205080304" pitchFamily="17" charset="-128"/>
                <a:ea typeface="ＭＳ 明朝" panose="02020609040205080304" pitchFamily="17" charset="-128"/>
              </a:rPr>
              <a:t>の</a:t>
            </a:r>
            <a:r>
              <a:rPr lang="ja-JP" altLang="en-US" sz="1200">
                <a:latin typeface="ＭＳ 明朝" panose="02020609040205080304" pitchFamily="17" charset="-128"/>
                <a:ea typeface="ＭＳ 明朝" panose="02020609040205080304" pitchFamily="17" charset="-128"/>
              </a:rPr>
              <a:t>状況</a:t>
            </a:r>
            <a:r>
              <a:rPr kumimoji="1" lang="en-US" altLang="ja-JP" sz="1200">
                <a:latin typeface="ＭＳ 明朝" panose="02020609040205080304" pitchFamily="17" charset="-128"/>
                <a:ea typeface="ＭＳ 明朝" panose="02020609040205080304" pitchFamily="17" charset="-128"/>
              </a:rPr>
              <a:t>(</a:t>
            </a:r>
            <a:r>
              <a:rPr kumimoji="1" lang="ja-JP" altLang="en-US" sz="1200">
                <a:latin typeface="ＭＳ 明朝" panose="02020609040205080304" pitchFamily="17" charset="-128"/>
                <a:ea typeface="ＭＳ 明朝" panose="02020609040205080304" pitchFamily="17" charset="-128"/>
              </a:rPr>
              <a:t>令和</a:t>
            </a:r>
            <a:r>
              <a:rPr kumimoji="1" lang="en-US" altLang="ja-JP" sz="1200">
                <a:latin typeface="ＭＳ 明朝" panose="02020609040205080304" pitchFamily="17" charset="-128"/>
                <a:ea typeface="ＭＳ 明朝" panose="02020609040205080304" pitchFamily="17" charset="-128"/>
              </a:rPr>
              <a:t>4</a:t>
            </a:r>
            <a:r>
              <a:rPr kumimoji="1" lang="ja-JP" altLang="en-US" sz="1200">
                <a:latin typeface="ＭＳ 明朝" panose="02020609040205080304" pitchFamily="17" charset="-128"/>
                <a:ea typeface="ＭＳ 明朝" panose="02020609040205080304" pitchFamily="17" charset="-128"/>
              </a:rPr>
              <a:t>年度</a:t>
            </a:r>
            <a:r>
              <a:rPr kumimoji="1" lang="en-US" altLang="ja-JP" sz="1200">
                <a:latin typeface="ＭＳ 明朝" panose="02020609040205080304" pitchFamily="17" charset="-128"/>
                <a:ea typeface="ＭＳ 明朝" panose="02020609040205080304" pitchFamily="17" charset="-128"/>
              </a:rPr>
              <a:t>)</a:t>
            </a:r>
            <a:endParaRPr kumimoji="1" lang="ja-JP" altLang="en-US" sz="1200" dirty="0">
              <a:latin typeface="ＭＳ 明朝" panose="02020609040205080304" pitchFamily="17" charset="-128"/>
              <a:ea typeface="ＭＳ 明朝" panose="02020609040205080304" pitchFamily="17" charset="-128"/>
            </a:endParaRPr>
          </a:p>
        </p:txBody>
      </p:sp>
      <p:sp>
        <p:nvSpPr>
          <p:cNvPr id="6" name="テキスト ボックス 5">
            <a:extLst>
              <a:ext uri="{FF2B5EF4-FFF2-40B4-BE49-F238E27FC236}">
                <a16:creationId xmlns:a16="http://schemas.microsoft.com/office/drawing/2014/main" id="{D3BFD7BF-1B63-C455-59BA-73FA6776F233}"/>
              </a:ext>
            </a:extLst>
          </p:cNvPr>
          <p:cNvSpPr txBox="1">
            <a:spLocks noChangeAspect="1"/>
          </p:cNvSpPr>
          <p:nvPr/>
        </p:nvSpPr>
        <p:spPr>
          <a:xfrm>
            <a:off x="170434" y="190500"/>
            <a:ext cx="6238800" cy="983924"/>
          </a:xfrm>
          <a:prstGeom prst="rect">
            <a:avLst/>
          </a:prstGeom>
          <a:noFill/>
          <a:ln>
            <a:noFill/>
          </a:ln>
        </p:spPr>
        <p:txBody>
          <a:bodyPr wrap="square" lIns="0" rIns="90000" rtlCol="0">
            <a:sp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以下は、令和</a:t>
            </a:r>
            <a:r>
              <a:rPr lang="en-US" altLang="ja-JP" sz="1200" dirty="0">
                <a:latin typeface="ＭＳ 明朝" panose="02020609040205080304" pitchFamily="17" charset="-128"/>
                <a:ea typeface="ＭＳ 明朝" panose="02020609040205080304" pitchFamily="17" charset="-128"/>
                <a:cs typeface="Times New Roman" pitchFamily="18" charset="0"/>
              </a:rPr>
              <a:t>4</a:t>
            </a:r>
            <a:r>
              <a:rPr lang="ja-JP" altLang="en-US" sz="1200" dirty="0">
                <a:latin typeface="ＭＳ 明朝" panose="02020609040205080304" pitchFamily="17" charset="-128"/>
                <a:ea typeface="ＭＳ 明朝" panose="02020609040205080304" pitchFamily="17" charset="-128"/>
                <a:cs typeface="Times New Roman" pitchFamily="18" charset="0"/>
              </a:rPr>
              <a:t>年度健康診査データにおける質問票調査の状況について、年齢階層別に示したものです。</a:t>
            </a:r>
            <a:endParaRPr lang="en-US" altLang="ja-JP" sz="1200" dirty="0">
              <a:latin typeface="ＭＳ 明朝" panose="02020609040205080304" pitchFamily="17" charset="-128"/>
              <a:ea typeface="ＭＳ 明朝" panose="02020609040205080304" pitchFamily="17" charset="-128"/>
              <a:cs typeface="Times New Roman" pitchFamily="18" charset="0"/>
            </a:endParaRPr>
          </a:p>
          <a:p>
            <a:pPr lvl="0" algn="just" fontAlgn="base">
              <a:lnSpc>
                <a:spcPct val="125000"/>
              </a:lnSpc>
              <a:spcBef>
                <a:spcPct val="0"/>
              </a:spcBef>
              <a:spcAft>
                <a:spcPct val="0"/>
              </a:spcAft>
            </a:pPr>
            <a:r>
              <a:rPr lang="ja-JP" altLang="en-US" sz="1200" dirty="0">
                <a:latin typeface="MS Mincho"/>
                <a:ea typeface="MS Mincho"/>
                <a:cs typeface="MS Mincho"/>
                <a:sym typeface="MS Mincho"/>
              </a:rPr>
              <a:t>　全体（</a:t>
            </a:r>
            <a:r>
              <a:rPr lang="en-US" altLang="ja-JP" sz="1200" dirty="0">
                <a:latin typeface="MS Mincho"/>
                <a:ea typeface="MS Mincho"/>
                <a:cs typeface="MS Mincho"/>
                <a:sym typeface="MS Mincho"/>
              </a:rPr>
              <a:t>40</a:t>
            </a:r>
            <a:r>
              <a:rPr lang="ja-JP" altLang="en-US" sz="1200" dirty="0">
                <a:latin typeface="MS Mincho"/>
                <a:ea typeface="MS Mincho"/>
                <a:cs typeface="MS Mincho"/>
                <a:sym typeface="MS Mincho"/>
              </a:rPr>
              <a:t>歳～</a:t>
            </a:r>
            <a:r>
              <a:rPr lang="en-US" altLang="ja-JP" sz="1200" dirty="0">
                <a:latin typeface="MS Mincho"/>
                <a:ea typeface="MS Mincho"/>
                <a:cs typeface="MS Mincho"/>
                <a:sym typeface="MS Mincho"/>
              </a:rPr>
              <a:t>74</a:t>
            </a:r>
            <a:r>
              <a:rPr lang="ja-JP" altLang="en-US" sz="1200" dirty="0">
                <a:latin typeface="MS Mincho"/>
                <a:ea typeface="MS Mincho"/>
                <a:cs typeface="MS Mincho"/>
                <a:sym typeface="MS Mincho"/>
              </a:rPr>
              <a:t>歳）では、分類「服薬」「既往歴」「体重増加」「運動」「飲酒」「睡眠」「咀嚼」の各項目で課題となる項目の割合が秋田県よりも高いことに注意が必要です。</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pic>
        <p:nvPicPr>
          <p:cNvPr id="4" name="table128">
            <a:extLst>
              <a:ext uri="{FF2B5EF4-FFF2-40B4-BE49-F238E27FC236}">
                <a16:creationId xmlns:a16="http://schemas.microsoft.com/office/drawing/2014/main" id="{2CCCA2C5-5E93-49F8-BD85-6922A6DABA0F}"/>
              </a:ext>
            </a:extLst>
          </p:cNvPr>
          <p:cNvPicPr>
            <a:picLocks/>
          </p:cNvPicPr>
          <p:nvPr/>
        </p:nvPicPr>
        <p:blipFill>
          <a:blip r:embed="rId3"/>
          <a:stretch>
            <a:fillRect/>
          </a:stretch>
        </p:blipFill>
        <p:spPr>
          <a:xfrm>
            <a:off x="165100" y="2215088"/>
            <a:ext cx="1656080" cy="5669280"/>
          </a:xfrm>
          <a:prstGeom prst="rect">
            <a:avLst/>
          </a:prstGeom>
        </p:spPr>
      </p:pic>
      <p:pic>
        <p:nvPicPr>
          <p:cNvPr id="5" name="table129">
            <a:extLst>
              <a:ext uri="{FF2B5EF4-FFF2-40B4-BE49-F238E27FC236}">
                <a16:creationId xmlns:a16="http://schemas.microsoft.com/office/drawing/2014/main" id="{560EF67D-88E1-41E9-8179-B09D2FCC66A4}"/>
              </a:ext>
            </a:extLst>
          </p:cNvPr>
          <p:cNvPicPr>
            <a:picLocks noChangeAspect="1"/>
          </p:cNvPicPr>
          <p:nvPr/>
        </p:nvPicPr>
        <p:blipFill>
          <a:blip r:embed="rId4"/>
          <a:stretch>
            <a:fillRect/>
          </a:stretch>
        </p:blipFill>
        <p:spPr>
          <a:xfrm>
            <a:off x="1808480" y="2215088"/>
            <a:ext cx="4122014" cy="5669280"/>
          </a:xfrm>
          <a:prstGeom prst="rect">
            <a:avLst/>
          </a:prstGeom>
        </p:spPr>
      </p:pic>
    </p:spTree>
    <p:extLst>
      <p:ext uri="{BB962C8B-B14F-4D97-AF65-F5344CB8AC3E}">
        <p14:creationId xmlns:p14="http://schemas.microsoft.com/office/powerpoint/2010/main" val="21257693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mtClean="0">
                <a:latin typeface="ＭＳ 明朝" panose="02020609040205080304" pitchFamily="17" charset="-128"/>
                <a:ea typeface="ＭＳ 明朝" panose="02020609040205080304" pitchFamily="17" charset="-128"/>
              </a:rPr>
              <a:pPr/>
              <a:t>65</a:t>
            </a:fld>
            <a:endParaRPr kumimoji="1" lang="ja-JP" altLang="en-US" dirty="0">
              <a:latin typeface="ＭＳ 明朝" panose="02020609040205080304" pitchFamily="17" charset="-128"/>
              <a:ea typeface="ＭＳ 明朝" panose="02020609040205080304" pitchFamily="17" charset="-128"/>
            </a:endParaRPr>
          </a:p>
        </p:txBody>
      </p:sp>
      <p:sp>
        <p:nvSpPr>
          <p:cNvPr id="5" name="テキスト ボックス 4">
            <a:extLst>
              <a:ext uri="{FF2B5EF4-FFF2-40B4-BE49-F238E27FC236}">
                <a16:creationId xmlns:a16="http://schemas.microsoft.com/office/drawing/2014/main" id="{2669A02F-3D00-CCD5-F757-0E064FEF1B05}"/>
              </a:ext>
            </a:extLst>
          </p:cNvPr>
          <p:cNvSpPr txBox="1">
            <a:spLocks noChangeAspect="1"/>
          </p:cNvSpPr>
          <p:nvPr/>
        </p:nvSpPr>
        <p:spPr>
          <a:xfrm>
            <a:off x="165099" y="6831582"/>
            <a:ext cx="5143163" cy="215444"/>
          </a:xfrm>
          <a:prstGeom prst="rect">
            <a:avLst/>
          </a:prstGeom>
          <a:noFill/>
          <a:ln>
            <a:noFill/>
          </a:ln>
        </p:spPr>
        <p:txBody>
          <a:bodyPr wrap="square" lIns="0" rIns="90000" rtlCol="0">
            <a:spAutoFit/>
          </a:bodyPr>
          <a:lstStyle/>
          <a:p>
            <a:pPr lvl="0" fontAlgn="base">
              <a:spcBef>
                <a:spcPct val="0"/>
              </a:spcBef>
              <a:spcAft>
                <a:spcPct val="0"/>
              </a:spcAft>
            </a:pPr>
            <a:r>
              <a:rPr lang="ja-JP" altLang="en-US" sz="800" dirty="0">
                <a:latin typeface="ＭＳ 明朝" panose="02020609040205080304" pitchFamily="17" charset="-128"/>
                <a:ea typeface="ＭＳ 明朝" panose="02020609040205080304" pitchFamily="17" charset="-128"/>
                <a:cs typeface="Times New Roman" pitchFamily="18" charset="0"/>
              </a:rPr>
              <a:t>出典</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国保データベース</a:t>
            </a:r>
            <a:r>
              <a:rPr lang="en-US" altLang="ja-JP" sz="800" dirty="0">
                <a:latin typeface="ＭＳ 明朝" panose="02020609040205080304" pitchFamily="17" charset="-128"/>
                <a:ea typeface="ＭＳ 明朝" panose="02020609040205080304" pitchFamily="17" charset="-128"/>
                <a:cs typeface="Times New Roman" pitchFamily="18" charset="0"/>
              </a:rPr>
              <a:t>(KDB)</a:t>
            </a:r>
            <a:r>
              <a:rPr lang="ja-JP" altLang="en-US" sz="800" dirty="0">
                <a:latin typeface="ＭＳ 明朝" panose="02020609040205080304" pitchFamily="17" charset="-128"/>
                <a:ea typeface="ＭＳ 明朝" panose="02020609040205080304" pitchFamily="17" charset="-128"/>
                <a:cs typeface="Times New Roman" pitchFamily="18" charset="0"/>
              </a:rPr>
              <a:t>システム</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質問票調査の状況</a:t>
            </a:r>
            <a:r>
              <a:rPr lang="en-US" altLang="ja-JP" sz="800" dirty="0">
                <a:latin typeface="ＭＳ 明朝" panose="02020609040205080304" pitchFamily="17" charset="-128"/>
                <a:ea typeface="ＭＳ 明朝" panose="02020609040205080304" pitchFamily="17" charset="-128"/>
                <a:cs typeface="Times New Roman" pitchFamily="18" charset="0"/>
              </a:rPr>
              <a:t>｣</a:t>
            </a:r>
          </a:p>
        </p:txBody>
      </p:sp>
      <p:pic>
        <p:nvPicPr>
          <p:cNvPr id="3" name="table130">
            <a:extLst>
              <a:ext uri="{FF2B5EF4-FFF2-40B4-BE49-F238E27FC236}">
                <a16:creationId xmlns:a16="http://schemas.microsoft.com/office/drawing/2014/main" id="{00CD5709-6D60-4A89-BE37-F399E26CE7EF}"/>
              </a:ext>
            </a:extLst>
          </p:cNvPr>
          <p:cNvPicPr>
            <a:picLocks/>
          </p:cNvPicPr>
          <p:nvPr/>
        </p:nvPicPr>
        <p:blipFill>
          <a:blip r:embed="rId3"/>
          <a:stretch>
            <a:fillRect/>
          </a:stretch>
        </p:blipFill>
        <p:spPr>
          <a:xfrm>
            <a:off x="165100" y="1162050"/>
            <a:ext cx="1656080" cy="5669280"/>
          </a:xfrm>
          <a:prstGeom prst="rect">
            <a:avLst/>
          </a:prstGeom>
        </p:spPr>
      </p:pic>
      <p:pic>
        <p:nvPicPr>
          <p:cNvPr id="4" name="table131">
            <a:extLst>
              <a:ext uri="{FF2B5EF4-FFF2-40B4-BE49-F238E27FC236}">
                <a16:creationId xmlns:a16="http://schemas.microsoft.com/office/drawing/2014/main" id="{03D0A5FC-6BAD-4F72-85BA-9185E927227D}"/>
              </a:ext>
            </a:extLst>
          </p:cNvPr>
          <p:cNvPicPr>
            <a:picLocks noChangeAspect="1"/>
          </p:cNvPicPr>
          <p:nvPr/>
        </p:nvPicPr>
        <p:blipFill>
          <a:blip r:embed="rId4"/>
          <a:stretch>
            <a:fillRect/>
          </a:stretch>
        </p:blipFill>
        <p:spPr>
          <a:xfrm>
            <a:off x="1808481" y="1162050"/>
            <a:ext cx="2067051" cy="5669280"/>
          </a:xfrm>
          <a:prstGeom prst="rect">
            <a:avLst/>
          </a:prstGeom>
        </p:spPr>
      </p:pic>
    </p:spTree>
    <p:extLst>
      <p:ext uri="{BB962C8B-B14F-4D97-AF65-F5344CB8AC3E}">
        <p14:creationId xmlns:p14="http://schemas.microsoft.com/office/powerpoint/2010/main" val="6123177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84190D32-7E67-F481-8B02-9F619BB7C01D}"/>
              </a:ext>
            </a:extLst>
          </p:cNvPr>
          <p:cNvPicPr>
            <a:picLocks noChangeAspect="1"/>
          </p:cNvPicPr>
          <p:nvPr/>
        </p:nvPicPr>
        <p:blipFill>
          <a:blip r:embed="rId3"/>
          <a:stretch>
            <a:fillRect/>
          </a:stretch>
        </p:blipFill>
        <p:spPr>
          <a:xfrm>
            <a:off x="165100" y="1370206"/>
            <a:ext cx="6052524" cy="7329600"/>
          </a:xfrm>
          <a:prstGeom prst="rect">
            <a:avLst/>
          </a:prstGeom>
        </p:spPr>
      </p:pic>
      <p:sp>
        <p:nvSpPr>
          <p:cNvPr id="2" name="スライド番号プレースホルダー 1"/>
          <p:cNvSpPr>
            <a:spLocks noGrp="1"/>
          </p:cNvSpPr>
          <p:nvPr>
            <p:ph type="sldNum" sz="quarter" idx="12"/>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mtClean="0">
                <a:latin typeface="ＭＳ 明朝" panose="02020609040205080304" pitchFamily="17" charset="-128"/>
                <a:ea typeface="ＭＳ 明朝" panose="02020609040205080304" pitchFamily="17" charset="-128"/>
              </a:rPr>
              <a:pPr/>
              <a:t>66</a:t>
            </a:fld>
            <a:endParaRPr kumimoji="1" lang="ja-JP" altLang="en-US" dirty="0">
              <a:latin typeface="ＭＳ 明朝" panose="02020609040205080304" pitchFamily="17" charset="-128"/>
              <a:ea typeface="ＭＳ 明朝" panose="02020609040205080304" pitchFamily="17" charset="-128"/>
            </a:endParaRPr>
          </a:p>
        </p:txBody>
      </p:sp>
      <p:sp>
        <p:nvSpPr>
          <p:cNvPr id="3" name="テキスト ボックス 2">
            <a:extLst>
              <a:ext uri="{FF2B5EF4-FFF2-40B4-BE49-F238E27FC236}">
                <a16:creationId xmlns:a16="http://schemas.microsoft.com/office/drawing/2014/main" id="{0EA7B6DD-46DA-E743-27E0-6575B2555C83}"/>
              </a:ext>
            </a:extLst>
          </p:cNvPr>
          <p:cNvSpPr txBox="1">
            <a:spLocks noChangeAspect="1"/>
          </p:cNvSpPr>
          <p:nvPr/>
        </p:nvSpPr>
        <p:spPr>
          <a:xfrm>
            <a:off x="165100" y="1052951"/>
            <a:ext cx="3649563" cy="276999"/>
          </a:xfrm>
          <a:prstGeom prst="rect">
            <a:avLst/>
          </a:prstGeom>
          <a:noFill/>
          <a:ln>
            <a:noFill/>
          </a:ln>
        </p:spPr>
        <p:txBody>
          <a:bodyPr wrap="square" lIns="0" rtlCol="0">
            <a:spAutoFit/>
          </a:bodyPr>
          <a:lstStyle/>
          <a:p>
            <a:r>
              <a:rPr lang="ja-JP" altLang="en-US" sz="1200" dirty="0">
                <a:latin typeface="ＭＳ 明朝" panose="02020609040205080304" pitchFamily="17" charset="-128"/>
                <a:ea typeface="ＭＳ 明朝" panose="02020609040205080304" pitchFamily="17" charset="-128"/>
              </a:rPr>
              <a:t>被保険者の</a:t>
            </a:r>
            <a:r>
              <a:rPr lang="ja-JP" altLang="en-US" sz="1200">
                <a:latin typeface="ＭＳ 明朝" panose="02020609040205080304" pitchFamily="17" charset="-128"/>
                <a:ea typeface="ＭＳ 明朝" panose="02020609040205080304" pitchFamily="17" charset="-128"/>
              </a:rPr>
              <a:t>階層化</a:t>
            </a:r>
            <a:r>
              <a:rPr lang="en-US" altLang="ja-JP" sz="1200">
                <a:latin typeface="ＭＳ 明朝" panose="02020609040205080304" pitchFamily="17" charset="-128"/>
                <a:ea typeface="ＭＳ 明朝" panose="02020609040205080304" pitchFamily="17" charset="-128"/>
              </a:rPr>
              <a:t>(</a:t>
            </a:r>
            <a:r>
              <a:rPr lang="ja-JP" altLang="en-US" sz="1200">
                <a:latin typeface="ＭＳ 明朝" panose="02020609040205080304" pitchFamily="17" charset="-128"/>
                <a:ea typeface="ＭＳ 明朝" panose="02020609040205080304" pitchFamily="17" charset="-128"/>
              </a:rPr>
              <a:t>令和</a:t>
            </a:r>
            <a:r>
              <a:rPr lang="en-US" altLang="ja-JP" sz="120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年度</a:t>
            </a:r>
            <a:r>
              <a:rPr lang="en-US" altLang="ja-JP" sz="1200">
                <a:latin typeface="ＭＳ 明朝" panose="02020609040205080304" pitchFamily="17" charset="-128"/>
                <a:ea typeface="ＭＳ 明朝" panose="02020609040205080304" pitchFamily="17" charset="-128"/>
              </a:rPr>
              <a:t>)</a:t>
            </a:r>
            <a:endParaRPr kumimoji="1" lang="ja-JP" altLang="en-US" sz="1200" dirty="0">
              <a:latin typeface="ＭＳ 明朝" panose="02020609040205080304" pitchFamily="17" charset="-128"/>
              <a:ea typeface="ＭＳ 明朝" panose="02020609040205080304" pitchFamily="17" charset="-128"/>
            </a:endParaRPr>
          </a:p>
        </p:txBody>
      </p:sp>
      <p:sp>
        <p:nvSpPr>
          <p:cNvPr id="6" name="テキスト ボックス 5">
            <a:extLst>
              <a:ext uri="{FF2B5EF4-FFF2-40B4-BE49-F238E27FC236}">
                <a16:creationId xmlns:a16="http://schemas.microsoft.com/office/drawing/2014/main" id="{AEE01C5E-8DCE-B4A8-32EA-494E82BD4486}"/>
              </a:ext>
            </a:extLst>
          </p:cNvPr>
          <p:cNvSpPr txBox="1">
            <a:spLocks/>
          </p:cNvSpPr>
          <p:nvPr/>
        </p:nvSpPr>
        <p:spPr>
          <a:xfrm>
            <a:off x="94031" y="5522"/>
            <a:ext cx="6242400" cy="338554"/>
          </a:xfrm>
          <a:prstGeom prst="rect">
            <a:avLst/>
          </a:prstGeom>
          <a:noFill/>
          <a:ln>
            <a:noFill/>
          </a:ln>
        </p:spPr>
        <p:txBody>
          <a:bodyPr wrap="square" lIns="0" rIns="90000" rtlCol="0">
            <a:spAutoFit/>
          </a:bodyPr>
          <a:lstStyle/>
          <a:p>
            <a:pPr lvl="0" fontAlgn="base">
              <a:spcBef>
                <a:spcPct val="0"/>
              </a:spcBef>
              <a:spcAft>
                <a:spcPct val="0"/>
              </a:spcAft>
            </a:pPr>
            <a:r>
              <a:rPr lang="en-US" altLang="ja-JP" sz="1600" b="1" dirty="0">
                <a:latin typeface="ＭＳ 明朝" panose="02020609040205080304" pitchFamily="17" charset="-128"/>
                <a:ea typeface="ＭＳ 明朝" panose="02020609040205080304" pitchFamily="17" charset="-128"/>
                <a:cs typeface="Times New Roman" pitchFamily="18" charset="0"/>
              </a:rPr>
              <a:t>4.</a:t>
            </a:r>
            <a:r>
              <a:rPr lang="ja-JP" altLang="en-US" sz="1600" b="1" dirty="0">
                <a:latin typeface="ＭＳ 明朝" panose="02020609040205080304" pitchFamily="17" charset="-128"/>
                <a:ea typeface="ＭＳ 明朝" panose="02020609040205080304" pitchFamily="17" charset="-128"/>
                <a:cs typeface="Times New Roman" pitchFamily="18" charset="0"/>
              </a:rPr>
              <a:t>被保険者の階層化</a:t>
            </a:r>
            <a:endParaRPr lang="en-US" altLang="ja-JP" sz="1600" b="1" dirty="0">
              <a:latin typeface="ＭＳ 明朝" panose="02020609040205080304" pitchFamily="17" charset="-128"/>
              <a:ea typeface="ＭＳ 明朝" panose="02020609040205080304" pitchFamily="17" charset="-128"/>
              <a:cs typeface="Times New Roman" pitchFamily="18" charset="0"/>
            </a:endParaRPr>
          </a:p>
        </p:txBody>
      </p:sp>
      <p:sp>
        <p:nvSpPr>
          <p:cNvPr id="8" name="テキスト ボックス 7">
            <a:extLst>
              <a:ext uri="{FF2B5EF4-FFF2-40B4-BE49-F238E27FC236}">
                <a16:creationId xmlns:a16="http://schemas.microsoft.com/office/drawing/2014/main" id="{B067F50E-3F07-BF60-2C1E-FA97AC51BA1C}"/>
              </a:ext>
            </a:extLst>
          </p:cNvPr>
          <p:cNvSpPr txBox="1">
            <a:spLocks noChangeAspect="1"/>
          </p:cNvSpPr>
          <p:nvPr/>
        </p:nvSpPr>
        <p:spPr>
          <a:xfrm>
            <a:off x="170434" y="305325"/>
            <a:ext cx="6238800" cy="521958"/>
          </a:xfrm>
          <a:prstGeom prst="rect">
            <a:avLst/>
          </a:prstGeom>
          <a:noFill/>
          <a:ln>
            <a:noFill/>
          </a:ln>
        </p:spPr>
        <p:txBody>
          <a:bodyPr wrap="square" lIns="0" rIns="90000" rtlCol="0">
            <a:sp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以下</a:t>
            </a:r>
            <a:r>
              <a:rPr lang="ja-JP" altLang="en-US" sz="1200">
                <a:latin typeface="ＭＳ 明朝" panose="02020609040205080304" pitchFamily="17" charset="-128"/>
                <a:ea typeface="ＭＳ 明朝" panose="02020609040205080304" pitchFamily="17" charset="-128"/>
                <a:cs typeface="Times New Roman" pitchFamily="18" charset="0"/>
              </a:rPr>
              <a:t>は、令和</a:t>
            </a:r>
            <a:r>
              <a:rPr lang="en-US" altLang="ja-JP" sz="1200">
                <a:latin typeface="ＭＳ 明朝" panose="02020609040205080304" pitchFamily="17" charset="-128"/>
                <a:ea typeface="ＭＳ 明朝" panose="02020609040205080304" pitchFamily="17" charset="-128"/>
                <a:cs typeface="Times New Roman" pitchFamily="18" charset="0"/>
              </a:rPr>
              <a:t>4</a:t>
            </a:r>
            <a:r>
              <a:rPr lang="ja-JP" altLang="en-US" sz="1200">
                <a:latin typeface="ＭＳ 明朝" panose="02020609040205080304" pitchFamily="17" charset="-128"/>
                <a:ea typeface="ＭＳ 明朝" panose="02020609040205080304" pitchFamily="17" charset="-128"/>
                <a:cs typeface="Times New Roman" pitchFamily="18" charset="0"/>
              </a:rPr>
              <a:t>年度に</a:t>
            </a:r>
            <a:r>
              <a:rPr lang="ja-JP" altLang="en-US" sz="1200" dirty="0">
                <a:latin typeface="ＭＳ 明朝" panose="02020609040205080304" pitchFamily="17" charset="-128"/>
                <a:ea typeface="ＭＳ 明朝" panose="02020609040205080304" pitchFamily="17" charset="-128"/>
                <a:cs typeface="Times New Roman" pitchFamily="18" charset="0"/>
              </a:rPr>
              <a:t>おける健康診査データ及びレセプトデータから被保険者を階層化した結果を示したものです。</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sp>
        <p:nvSpPr>
          <p:cNvPr id="5" name="テキスト ボックス 4">
            <a:extLst>
              <a:ext uri="{FF2B5EF4-FFF2-40B4-BE49-F238E27FC236}">
                <a16:creationId xmlns:a16="http://schemas.microsoft.com/office/drawing/2014/main" id="{5B97AEC4-2185-68BB-351B-47E5F7E58412}"/>
              </a:ext>
            </a:extLst>
          </p:cNvPr>
          <p:cNvSpPr txBox="1">
            <a:spLocks noChangeAspect="1"/>
          </p:cNvSpPr>
          <p:nvPr/>
        </p:nvSpPr>
        <p:spPr>
          <a:xfrm>
            <a:off x="165100" y="8656016"/>
            <a:ext cx="5143163" cy="215444"/>
          </a:xfrm>
          <a:prstGeom prst="rect">
            <a:avLst/>
          </a:prstGeom>
          <a:noFill/>
          <a:ln>
            <a:noFill/>
          </a:ln>
        </p:spPr>
        <p:txBody>
          <a:bodyPr wrap="square" lIns="0" rIns="90000" rtlCol="0">
            <a:spAutoFit/>
          </a:bodyPr>
          <a:lstStyle/>
          <a:p>
            <a:pPr lvl="0" fontAlgn="base">
              <a:spcBef>
                <a:spcPct val="0"/>
              </a:spcBef>
              <a:spcAft>
                <a:spcPct val="0"/>
              </a:spcAft>
            </a:pPr>
            <a:r>
              <a:rPr lang="ja-JP" altLang="en-US" sz="800" dirty="0">
                <a:latin typeface="ＭＳ 明朝"/>
                <a:ea typeface="ＭＳ 明朝"/>
                <a:cs typeface="Times New Roman" pitchFamily="18" charset="0"/>
              </a:rPr>
              <a:t>出典</a:t>
            </a:r>
            <a:r>
              <a:rPr lang="en-US" altLang="ja-JP" sz="800" dirty="0">
                <a:latin typeface="ＭＳ 明朝"/>
                <a:ea typeface="ＭＳ 明朝"/>
                <a:cs typeface="Times New Roman" pitchFamily="18" charset="0"/>
              </a:rPr>
              <a:t>:</a:t>
            </a:r>
            <a:r>
              <a:rPr lang="ja-JP" altLang="en-US" sz="800" dirty="0">
                <a:latin typeface="ＭＳ 明朝"/>
                <a:ea typeface="ＭＳ 明朝"/>
                <a:cs typeface="Times New Roman" pitchFamily="18" charset="0"/>
              </a:rPr>
              <a:t>国保データベース</a:t>
            </a:r>
            <a:r>
              <a:rPr lang="en-US" altLang="ja-JP" sz="800" dirty="0">
                <a:latin typeface="ＭＳ 明朝"/>
                <a:ea typeface="ＭＳ 明朝"/>
                <a:cs typeface="Times New Roman" pitchFamily="18" charset="0"/>
              </a:rPr>
              <a:t>(KDB)</a:t>
            </a:r>
            <a:r>
              <a:rPr lang="ja-JP" altLang="en-US" sz="800" dirty="0">
                <a:latin typeface="ＭＳ 明朝"/>
                <a:ea typeface="ＭＳ 明朝"/>
                <a:cs typeface="Times New Roman" pitchFamily="18" charset="0"/>
              </a:rPr>
              <a:t>システム</a:t>
            </a:r>
            <a:r>
              <a:rPr lang="en-US" altLang="ja-JP" sz="800" dirty="0">
                <a:latin typeface="ＭＳ 明朝"/>
                <a:ea typeface="ＭＳ 明朝"/>
                <a:cs typeface="Times New Roman" pitchFamily="18" charset="0"/>
              </a:rPr>
              <a:t>｢</a:t>
            </a:r>
            <a:r>
              <a:rPr lang="ja-JP" altLang="en-US" sz="800" dirty="0">
                <a:latin typeface="ＭＳ 明朝"/>
                <a:ea typeface="ＭＳ 明朝"/>
                <a:cs typeface="Times New Roman" pitchFamily="18" charset="0"/>
              </a:rPr>
              <a:t>糖尿病等生活習慣病予防のための健診･保健指導</a:t>
            </a:r>
            <a:r>
              <a:rPr lang="en-US" altLang="ja-JP" sz="800" dirty="0">
                <a:latin typeface="ＭＳ 明朝"/>
                <a:ea typeface="ＭＳ 明朝"/>
                <a:cs typeface="Times New Roman" pitchFamily="18" charset="0"/>
              </a:rPr>
              <a:t>｣</a:t>
            </a:r>
          </a:p>
        </p:txBody>
      </p:sp>
    </p:spTree>
    <p:extLst>
      <p:ext uri="{BB962C8B-B14F-4D97-AF65-F5344CB8AC3E}">
        <p14:creationId xmlns:p14="http://schemas.microsoft.com/office/powerpoint/2010/main" val="33948855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mtClean="0">
                <a:latin typeface="ＭＳ 明朝" panose="02020609040205080304" pitchFamily="17" charset="-128"/>
                <a:ea typeface="ＭＳ 明朝" panose="02020609040205080304" pitchFamily="17" charset="-128"/>
              </a:rPr>
              <a:pPr/>
              <a:t>67</a:t>
            </a:fld>
            <a:endParaRPr kumimoji="1" lang="ja-JP" altLang="en-US" dirty="0">
              <a:latin typeface="ＭＳ 明朝" panose="02020609040205080304" pitchFamily="17" charset="-128"/>
              <a:ea typeface="ＭＳ 明朝" panose="02020609040205080304" pitchFamily="17" charset="-128"/>
            </a:endParaRPr>
          </a:p>
        </p:txBody>
      </p:sp>
      <p:sp>
        <p:nvSpPr>
          <p:cNvPr id="3" name="テキスト ボックス 2">
            <a:extLst>
              <a:ext uri="{FF2B5EF4-FFF2-40B4-BE49-F238E27FC236}">
                <a16:creationId xmlns:a16="http://schemas.microsoft.com/office/drawing/2014/main" id="{1D466E38-1E4F-7ECF-D0CF-A1341399FC54}"/>
              </a:ext>
            </a:extLst>
          </p:cNvPr>
          <p:cNvSpPr txBox="1">
            <a:spLocks noChangeAspect="1"/>
          </p:cNvSpPr>
          <p:nvPr/>
        </p:nvSpPr>
        <p:spPr>
          <a:xfrm>
            <a:off x="165100" y="938126"/>
            <a:ext cx="4299123" cy="276999"/>
          </a:xfrm>
          <a:prstGeom prst="rect">
            <a:avLst/>
          </a:prstGeom>
          <a:noFill/>
          <a:ln>
            <a:noFill/>
          </a:ln>
        </p:spPr>
        <p:txBody>
          <a:bodyPr wrap="square" lIns="0" rtlCol="0">
            <a:spAutoFit/>
          </a:bodyPr>
          <a:lstStyle/>
          <a:p>
            <a:r>
              <a:rPr lang="ja-JP" altLang="en-US" sz="1200" dirty="0">
                <a:latin typeface="ＭＳ 明朝" panose="02020609040205080304" pitchFamily="17" charset="-128"/>
                <a:ea typeface="ＭＳ 明朝" panose="02020609040205080304" pitchFamily="17" charset="-128"/>
              </a:rPr>
              <a:t>特定健診対象者の生活習慣病治療</a:t>
            </a:r>
            <a:r>
              <a:rPr lang="ja-JP" altLang="en-US" sz="1200">
                <a:latin typeface="ＭＳ 明朝" panose="02020609040205080304" pitchFamily="17" charset="-128"/>
                <a:ea typeface="ＭＳ 明朝" panose="02020609040205080304" pitchFamily="17" charset="-128"/>
              </a:rPr>
              <a:t>状況</a:t>
            </a:r>
            <a:r>
              <a:rPr lang="en-US" altLang="ja-JP" sz="1200">
                <a:latin typeface="ＭＳ 明朝" panose="02020609040205080304" pitchFamily="17" charset="-128"/>
                <a:ea typeface="ＭＳ 明朝" panose="02020609040205080304" pitchFamily="17" charset="-128"/>
              </a:rPr>
              <a:t>(</a:t>
            </a:r>
            <a:r>
              <a:rPr lang="ja-JP" altLang="en-US" sz="1200">
                <a:latin typeface="ＭＳ 明朝" panose="02020609040205080304" pitchFamily="17" charset="-128"/>
                <a:ea typeface="ＭＳ 明朝" panose="02020609040205080304" pitchFamily="17" charset="-128"/>
              </a:rPr>
              <a:t>令和</a:t>
            </a:r>
            <a:r>
              <a:rPr lang="en-US" altLang="ja-JP" sz="120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年度</a:t>
            </a:r>
            <a:r>
              <a:rPr lang="en-US" altLang="ja-JP" sz="1200">
                <a:latin typeface="ＭＳ 明朝" panose="02020609040205080304" pitchFamily="17" charset="-128"/>
                <a:ea typeface="ＭＳ 明朝" panose="02020609040205080304" pitchFamily="17" charset="-128"/>
              </a:rPr>
              <a:t>)</a:t>
            </a:r>
            <a:endParaRPr kumimoji="1" lang="ja-JP" altLang="en-US" sz="1200" dirty="0">
              <a:latin typeface="ＭＳ 明朝" panose="02020609040205080304" pitchFamily="17" charset="-128"/>
              <a:ea typeface="ＭＳ 明朝" panose="02020609040205080304" pitchFamily="17" charset="-128"/>
            </a:endParaRPr>
          </a:p>
        </p:txBody>
      </p:sp>
      <p:sp>
        <p:nvSpPr>
          <p:cNvPr id="5" name="テキスト ボックス 4">
            <a:extLst>
              <a:ext uri="{FF2B5EF4-FFF2-40B4-BE49-F238E27FC236}">
                <a16:creationId xmlns:a16="http://schemas.microsoft.com/office/drawing/2014/main" id="{24EB1DF4-DC1B-9CEA-013F-722F03CA60AC}"/>
              </a:ext>
            </a:extLst>
          </p:cNvPr>
          <p:cNvSpPr txBox="1">
            <a:spLocks noChangeAspect="1"/>
          </p:cNvSpPr>
          <p:nvPr/>
        </p:nvSpPr>
        <p:spPr>
          <a:xfrm>
            <a:off x="188783" y="4140399"/>
            <a:ext cx="5143163" cy="338554"/>
          </a:xfrm>
          <a:prstGeom prst="rect">
            <a:avLst/>
          </a:prstGeom>
          <a:noFill/>
          <a:ln>
            <a:noFill/>
          </a:ln>
        </p:spPr>
        <p:txBody>
          <a:bodyPr wrap="square" lIns="0" rIns="90000" rtlCol="0">
            <a:spAutoFit/>
          </a:bodyPr>
          <a:lstStyle/>
          <a:p>
            <a:pPr lvl="0" fontAlgn="base">
              <a:spcBef>
                <a:spcPct val="0"/>
              </a:spcBef>
              <a:spcAft>
                <a:spcPct val="0"/>
              </a:spcAft>
            </a:pPr>
            <a:r>
              <a:rPr lang="ja-JP" altLang="en-US" sz="800" dirty="0">
                <a:latin typeface="ＭＳ 明朝" panose="02020609040205080304" pitchFamily="17" charset="-128"/>
                <a:ea typeface="ＭＳ 明朝" panose="02020609040205080304" pitchFamily="17" charset="-128"/>
                <a:cs typeface="Times New Roman" pitchFamily="18" charset="0"/>
              </a:rPr>
              <a:t>出典</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国保データベース</a:t>
            </a:r>
            <a:r>
              <a:rPr lang="en-US" altLang="ja-JP" sz="800" dirty="0">
                <a:latin typeface="ＭＳ 明朝" panose="02020609040205080304" pitchFamily="17" charset="-128"/>
                <a:ea typeface="ＭＳ 明朝" panose="02020609040205080304" pitchFamily="17" charset="-128"/>
                <a:cs typeface="Times New Roman" pitchFamily="18" charset="0"/>
              </a:rPr>
              <a:t>(KDB)</a:t>
            </a:r>
            <a:r>
              <a:rPr lang="ja-JP" altLang="en-US" sz="800" dirty="0">
                <a:latin typeface="ＭＳ 明朝" panose="02020609040205080304" pitchFamily="17" charset="-128"/>
                <a:ea typeface="ＭＳ 明朝" panose="02020609040205080304" pitchFamily="17" charset="-128"/>
                <a:cs typeface="Times New Roman" pitchFamily="18" charset="0"/>
              </a:rPr>
              <a:t>システム</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糖尿病等生活習慣病予防のための健診･保健指導</a:t>
            </a:r>
            <a:r>
              <a:rPr lang="en-US" altLang="ja-JP" sz="800" dirty="0">
                <a:latin typeface="ＭＳ 明朝" panose="02020609040205080304" pitchFamily="17" charset="-128"/>
                <a:ea typeface="ＭＳ 明朝" panose="02020609040205080304" pitchFamily="17" charset="-128"/>
                <a:cs typeface="Times New Roman" pitchFamily="18" charset="0"/>
              </a:rPr>
              <a:t>｣</a:t>
            </a:r>
          </a:p>
          <a:p>
            <a:pPr lvl="0" fontAlgn="base">
              <a:spcBef>
                <a:spcPct val="0"/>
              </a:spcBef>
              <a:spcAft>
                <a:spcPct val="0"/>
              </a:spcAft>
            </a:pP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治療中</a:t>
            </a:r>
            <a:r>
              <a:rPr lang="en-US" altLang="ja-JP" sz="800" dirty="0">
                <a:latin typeface="ＭＳ 明朝" panose="02020609040205080304" pitchFamily="17" charset="-128"/>
                <a:ea typeface="ＭＳ 明朝" panose="02020609040205080304" pitchFamily="17" charset="-128"/>
                <a:cs typeface="Times New Roman" pitchFamily="18" charset="0"/>
              </a:rPr>
              <a:t>｣…</a:t>
            </a:r>
            <a:r>
              <a:rPr lang="ja-JP" altLang="en-US" sz="800" dirty="0">
                <a:latin typeface="ＭＳ 明朝" panose="02020609040205080304" pitchFamily="17" charset="-128"/>
                <a:ea typeface="ＭＳ 明朝" panose="02020609040205080304" pitchFamily="17" charset="-128"/>
                <a:cs typeface="Times New Roman" pitchFamily="18" charset="0"/>
              </a:rPr>
              <a:t>特定健診対象者のうち、生活習慣病のレセプトを持つ患者を対象として集計。</a:t>
            </a:r>
            <a:endParaRPr lang="en-US" altLang="ja-JP" sz="800" dirty="0">
              <a:latin typeface="ＭＳ 明朝" panose="02020609040205080304" pitchFamily="17" charset="-128"/>
              <a:ea typeface="ＭＳ 明朝" panose="02020609040205080304" pitchFamily="17" charset="-128"/>
              <a:cs typeface="Times New Roman" pitchFamily="18" charset="0"/>
            </a:endParaRPr>
          </a:p>
        </p:txBody>
      </p:sp>
      <p:sp>
        <p:nvSpPr>
          <p:cNvPr id="6" name="テキスト ボックス 5">
            <a:extLst>
              <a:ext uri="{FF2B5EF4-FFF2-40B4-BE49-F238E27FC236}">
                <a16:creationId xmlns:a16="http://schemas.microsoft.com/office/drawing/2014/main" id="{3C947F96-03EA-1B29-3E7F-B6F6794E87B7}"/>
              </a:ext>
            </a:extLst>
          </p:cNvPr>
          <p:cNvSpPr txBox="1">
            <a:spLocks noChangeAspect="1"/>
          </p:cNvSpPr>
          <p:nvPr/>
        </p:nvSpPr>
        <p:spPr>
          <a:xfrm>
            <a:off x="170434" y="190500"/>
            <a:ext cx="6238800" cy="521958"/>
          </a:xfrm>
          <a:prstGeom prst="rect">
            <a:avLst/>
          </a:prstGeom>
          <a:noFill/>
          <a:ln>
            <a:noFill/>
          </a:ln>
        </p:spPr>
        <p:txBody>
          <a:bodyPr wrap="square" lIns="0" rIns="90000" rtlCol="0">
            <a:sp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以下は、令和</a:t>
            </a:r>
            <a:r>
              <a:rPr lang="en-US" altLang="ja-JP" sz="1200" dirty="0">
                <a:latin typeface="ＭＳ 明朝" panose="02020609040205080304" pitchFamily="17" charset="-128"/>
                <a:ea typeface="ＭＳ 明朝" panose="02020609040205080304" pitchFamily="17" charset="-128"/>
                <a:cs typeface="Times New Roman" pitchFamily="18" charset="0"/>
              </a:rPr>
              <a:t>4</a:t>
            </a:r>
            <a:r>
              <a:rPr lang="ja-JP" altLang="en-US" sz="1200" dirty="0">
                <a:latin typeface="ＭＳ 明朝" panose="02020609040205080304" pitchFamily="17" charset="-128"/>
                <a:ea typeface="ＭＳ 明朝" panose="02020609040205080304" pitchFamily="17" charset="-128"/>
                <a:cs typeface="Times New Roman" pitchFamily="18" charset="0"/>
              </a:rPr>
              <a:t>年度における</a:t>
            </a:r>
            <a:r>
              <a:rPr lang="en-US" altLang="ja-JP" sz="1200" dirty="0">
                <a:latin typeface="ＭＳ 明朝" panose="02020609040205080304" pitchFamily="17" charset="-128"/>
                <a:ea typeface="ＭＳ 明朝" panose="02020609040205080304" pitchFamily="17" charset="-128"/>
                <a:cs typeface="Times New Roman" pitchFamily="18" charset="0"/>
              </a:rPr>
              <a:t>40</a:t>
            </a:r>
            <a:r>
              <a:rPr lang="ja-JP" altLang="en-US" sz="1200" dirty="0">
                <a:latin typeface="ＭＳ 明朝" panose="02020609040205080304" pitchFamily="17" charset="-128"/>
                <a:ea typeface="ＭＳ 明朝" panose="02020609040205080304" pitchFamily="17" charset="-128"/>
                <a:cs typeface="Times New Roman" pitchFamily="18" charset="0"/>
              </a:rPr>
              <a:t>歳以上の特定健診対象者について、健診受診状況別に生活習慣病の治療状況を示したものです。</a:t>
            </a:r>
            <a:endParaRPr lang="en-US" altLang="ja-JP" sz="1200" dirty="0">
              <a:latin typeface="ＭＳ 明朝" panose="02020609040205080304" pitchFamily="17" charset="-128"/>
              <a:ea typeface="ＭＳ 明朝" panose="02020609040205080304" pitchFamily="17" charset="-128"/>
              <a:cs typeface="Times New Roman" pitchFamily="18" charset="0"/>
            </a:endParaRPr>
          </a:p>
        </p:txBody>
      </p:sp>
      <p:pic>
        <p:nvPicPr>
          <p:cNvPr id="4" name="table133">
            <a:extLst>
              <a:ext uri="{FF2B5EF4-FFF2-40B4-BE49-F238E27FC236}">
                <a16:creationId xmlns:a16="http://schemas.microsoft.com/office/drawing/2014/main" id="{7A5EDC9E-4A3D-448D-9703-AA34F0873372}"/>
              </a:ext>
            </a:extLst>
          </p:cNvPr>
          <p:cNvPicPr>
            <a:picLocks/>
          </p:cNvPicPr>
          <p:nvPr/>
        </p:nvPicPr>
        <p:blipFill>
          <a:blip r:embed="rId3"/>
          <a:stretch>
            <a:fillRect/>
          </a:stretch>
        </p:blipFill>
        <p:spPr>
          <a:xfrm>
            <a:off x="165100" y="1212850"/>
            <a:ext cx="5773420" cy="2952750"/>
          </a:xfrm>
          <a:prstGeom prst="rect">
            <a:avLst/>
          </a:prstGeom>
        </p:spPr>
      </p:pic>
    </p:spTree>
    <p:extLst>
      <p:ext uri="{BB962C8B-B14F-4D97-AF65-F5344CB8AC3E}">
        <p14:creationId xmlns:p14="http://schemas.microsoft.com/office/powerpoint/2010/main" val="33051458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109966D-0426-15A5-4C0F-5189054143BA}"/>
              </a:ext>
            </a:extLst>
          </p:cNvPr>
          <p:cNvSpPr txBox="1"/>
          <p:nvPr/>
        </p:nvSpPr>
        <p:spPr>
          <a:xfrm>
            <a:off x="215751" y="1619672"/>
            <a:ext cx="4862870" cy="276999"/>
          </a:xfrm>
          <a:prstGeom prst="rect">
            <a:avLst/>
          </a:prstGeom>
          <a:noFill/>
          <a:ln>
            <a:noFill/>
          </a:ln>
        </p:spPr>
        <p:txBody>
          <a:bodyPr wrap="none" lIns="0" rtlCol="0">
            <a:spAutoFit/>
          </a:bodyPr>
          <a:lstStyle/>
          <a:p>
            <a:r>
              <a:rPr kumimoji="1" lang="ja-JP" altLang="en-US" sz="1200" dirty="0">
                <a:latin typeface="ＭＳ 明朝" panose="02020609040205080304" pitchFamily="17" charset="-128"/>
                <a:ea typeface="ＭＳ 明朝" panose="02020609040205080304" pitchFamily="17" charset="-128"/>
              </a:rPr>
              <a:t>第</a:t>
            </a:r>
            <a:r>
              <a:rPr kumimoji="1" lang="en-US" altLang="ja-JP" sz="1200" dirty="0">
                <a:latin typeface="ＭＳ 明朝" panose="02020609040205080304" pitchFamily="17" charset="-128"/>
                <a:ea typeface="ＭＳ 明朝" panose="02020609040205080304" pitchFamily="17" charset="-128"/>
              </a:rPr>
              <a:t>3</a:t>
            </a:r>
            <a:r>
              <a:rPr kumimoji="1" lang="ja-JP" altLang="en-US" sz="1200" dirty="0">
                <a:latin typeface="ＭＳ 明朝" panose="02020609040205080304" pitchFamily="17" charset="-128"/>
                <a:ea typeface="ＭＳ 明朝" panose="02020609040205080304" pitchFamily="17" charset="-128"/>
              </a:rPr>
              <a:t>期データヘルス計画における秋田県共通評価シート（地域特性）</a:t>
            </a:r>
          </a:p>
        </p:txBody>
      </p:sp>
      <p:sp>
        <p:nvSpPr>
          <p:cNvPr id="12" name="テキスト ボックス 11">
            <a:extLst>
              <a:ext uri="{FF2B5EF4-FFF2-40B4-BE49-F238E27FC236}">
                <a16:creationId xmlns:a16="http://schemas.microsoft.com/office/drawing/2014/main" id="{ABB6853C-761C-9ED2-B8E9-C1DEEB9220EF}"/>
              </a:ext>
            </a:extLst>
          </p:cNvPr>
          <p:cNvSpPr txBox="1"/>
          <p:nvPr/>
        </p:nvSpPr>
        <p:spPr>
          <a:xfrm>
            <a:off x="143743" y="2111366"/>
            <a:ext cx="2400657" cy="276999"/>
          </a:xfrm>
          <a:prstGeom prst="rect">
            <a:avLst/>
          </a:prstGeom>
          <a:noFill/>
          <a:ln>
            <a:noFill/>
          </a:ln>
        </p:spPr>
        <p:txBody>
          <a:bodyPr wrap="none" lIns="0" rtlCol="0">
            <a:spAutoFit/>
          </a:bodyPr>
          <a:lstStyle/>
          <a:p>
            <a:r>
              <a:rPr kumimoji="1" lang="ja-JP" altLang="en-US" sz="1200" dirty="0">
                <a:latin typeface="ＭＳ 明朝" panose="02020609040205080304" pitchFamily="17" charset="-128"/>
                <a:ea typeface="ＭＳ 明朝" panose="02020609040205080304" pitchFamily="17" charset="-128"/>
              </a:rPr>
              <a:t>＜人口・被保険者に関すること＞</a:t>
            </a:r>
          </a:p>
        </p:txBody>
      </p:sp>
      <p:sp>
        <p:nvSpPr>
          <p:cNvPr id="13" name="テキスト ボックス 12">
            <a:extLst>
              <a:ext uri="{FF2B5EF4-FFF2-40B4-BE49-F238E27FC236}">
                <a16:creationId xmlns:a16="http://schemas.microsoft.com/office/drawing/2014/main" id="{EC5D5A5D-8C23-FBA0-3C12-2D23A224EE7C}"/>
              </a:ext>
            </a:extLst>
          </p:cNvPr>
          <p:cNvSpPr txBox="1"/>
          <p:nvPr/>
        </p:nvSpPr>
        <p:spPr>
          <a:xfrm>
            <a:off x="143743" y="5233334"/>
            <a:ext cx="2246769" cy="276999"/>
          </a:xfrm>
          <a:prstGeom prst="rect">
            <a:avLst/>
          </a:prstGeom>
          <a:noFill/>
          <a:ln>
            <a:noFill/>
          </a:ln>
        </p:spPr>
        <p:txBody>
          <a:bodyPr wrap="none" lIns="0" rtlCol="0">
            <a:spAutoFit/>
          </a:bodyPr>
          <a:lstStyle/>
          <a:p>
            <a:r>
              <a:rPr kumimoji="1" lang="ja-JP" altLang="en-US" sz="1200" dirty="0">
                <a:latin typeface="ＭＳ 明朝" panose="02020609040205080304" pitchFamily="17" charset="-128"/>
                <a:ea typeface="ＭＳ 明朝" panose="02020609040205080304" pitchFamily="17" charset="-128"/>
              </a:rPr>
              <a:t>＜寿命・死亡比に関すること＞</a:t>
            </a:r>
          </a:p>
        </p:txBody>
      </p:sp>
      <p:graphicFrame>
        <p:nvGraphicFramePr>
          <p:cNvPr id="14" name="表 13">
            <a:extLst>
              <a:ext uri="{FF2B5EF4-FFF2-40B4-BE49-F238E27FC236}">
                <a16:creationId xmlns:a16="http://schemas.microsoft.com/office/drawing/2014/main" id="{7445683E-6F1B-8588-674A-621CCDE3D3BF}"/>
              </a:ext>
            </a:extLst>
          </p:cNvPr>
          <p:cNvGraphicFramePr>
            <a:graphicFrameLocks noGrp="1"/>
          </p:cNvGraphicFramePr>
          <p:nvPr>
            <p:extLst>
              <p:ext uri="{D42A27DB-BD31-4B8C-83A1-F6EECF244321}">
                <p14:modId xmlns:p14="http://schemas.microsoft.com/office/powerpoint/2010/main" val="1442678555"/>
              </p:ext>
            </p:extLst>
          </p:nvPr>
        </p:nvGraphicFramePr>
        <p:xfrm>
          <a:off x="323850" y="2399398"/>
          <a:ext cx="5832475" cy="2363010"/>
        </p:xfrm>
        <a:graphic>
          <a:graphicData uri="http://schemas.openxmlformats.org/drawingml/2006/table">
            <a:tbl>
              <a:tblPr/>
              <a:tblGrid>
                <a:gridCol w="1311950">
                  <a:extLst>
                    <a:ext uri="{9D8B030D-6E8A-4147-A177-3AD203B41FA5}">
                      <a16:colId xmlns:a16="http://schemas.microsoft.com/office/drawing/2014/main" val="1980057590"/>
                    </a:ext>
                  </a:extLst>
                </a:gridCol>
                <a:gridCol w="540110">
                  <a:extLst>
                    <a:ext uri="{9D8B030D-6E8A-4147-A177-3AD203B41FA5}">
                      <a16:colId xmlns:a16="http://schemas.microsoft.com/office/drawing/2014/main" val="1210161484"/>
                    </a:ext>
                  </a:extLst>
                </a:gridCol>
                <a:gridCol w="499112">
                  <a:extLst>
                    <a:ext uri="{9D8B030D-6E8A-4147-A177-3AD203B41FA5}">
                      <a16:colId xmlns:a16="http://schemas.microsoft.com/office/drawing/2014/main" val="4270944201"/>
                    </a:ext>
                  </a:extLst>
                </a:gridCol>
                <a:gridCol w="497329">
                  <a:extLst>
                    <a:ext uri="{9D8B030D-6E8A-4147-A177-3AD203B41FA5}">
                      <a16:colId xmlns:a16="http://schemas.microsoft.com/office/drawing/2014/main" val="3166238354"/>
                    </a:ext>
                  </a:extLst>
                </a:gridCol>
                <a:gridCol w="497329">
                  <a:extLst>
                    <a:ext uri="{9D8B030D-6E8A-4147-A177-3AD203B41FA5}">
                      <a16:colId xmlns:a16="http://schemas.microsoft.com/office/drawing/2014/main" val="2562336501"/>
                    </a:ext>
                  </a:extLst>
                </a:gridCol>
                <a:gridCol w="497329">
                  <a:extLst>
                    <a:ext uri="{9D8B030D-6E8A-4147-A177-3AD203B41FA5}">
                      <a16:colId xmlns:a16="http://schemas.microsoft.com/office/drawing/2014/main" val="416120607"/>
                    </a:ext>
                  </a:extLst>
                </a:gridCol>
                <a:gridCol w="497329">
                  <a:extLst>
                    <a:ext uri="{9D8B030D-6E8A-4147-A177-3AD203B41FA5}">
                      <a16:colId xmlns:a16="http://schemas.microsoft.com/office/drawing/2014/main" val="2576050205"/>
                    </a:ext>
                  </a:extLst>
                </a:gridCol>
                <a:gridCol w="497329">
                  <a:extLst>
                    <a:ext uri="{9D8B030D-6E8A-4147-A177-3AD203B41FA5}">
                      <a16:colId xmlns:a16="http://schemas.microsoft.com/office/drawing/2014/main" val="2195716584"/>
                    </a:ext>
                  </a:extLst>
                </a:gridCol>
                <a:gridCol w="497329">
                  <a:extLst>
                    <a:ext uri="{9D8B030D-6E8A-4147-A177-3AD203B41FA5}">
                      <a16:colId xmlns:a16="http://schemas.microsoft.com/office/drawing/2014/main" val="607962939"/>
                    </a:ext>
                  </a:extLst>
                </a:gridCol>
                <a:gridCol w="497329">
                  <a:extLst>
                    <a:ext uri="{9D8B030D-6E8A-4147-A177-3AD203B41FA5}">
                      <a16:colId xmlns:a16="http://schemas.microsoft.com/office/drawing/2014/main" val="1191024019"/>
                    </a:ext>
                  </a:extLst>
                </a:gridCol>
              </a:tblGrid>
              <a:tr h="178545">
                <a:tc rowSpan="2" gridSpan="2">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rowSpan="2" h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計画策定時の値</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hMerge="1">
                  <a:txBody>
                    <a:bodyPr/>
                    <a:lstStyle/>
                    <a:p>
                      <a:endParaRPr kumimoji="1" lang="ja-JP" altLang="en-US"/>
                    </a:p>
                  </a:txBody>
                  <a:tcPr/>
                </a:tc>
                <a:tc gridSpan="6">
                  <a:txBody>
                    <a:bodyPr/>
                    <a:lstStyle/>
                    <a:p>
                      <a:pPr algn="ctr" fontAlgn="ctr"/>
                      <a:r>
                        <a:rPr lang="zh-TW" altLang="en-US" sz="900" b="0" i="0" u="none" strike="noStrike">
                          <a:solidFill>
                            <a:srgbClr val="000000"/>
                          </a:solidFill>
                          <a:effectLst/>
                          <a:latin typeface="ＭＳ 明朝" panose="02020609040205080304" pitchFamily="17" charset="-128"/>
                          <a:ea typeface="ＭＳ 明朝" panose="02020609040205080304" pitchFamily="17" charset="-128"/>
                        </a:rPr>
                        <a:t>第</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3</a:t>
                      </a:r>
                      <a:r>
                        <a:rPr lang="zh-TW" altLang="en-US" sz="900" b="0" i="0" u="none" strike="noStrike">
                          <a:solidFill>
                            <a:srgbClr val="000000"/>
                          </a:solidFill>
                          <a:effectLst/>
                          <a:latin typeface="ＭＳ 明朝" panose="02020609040205080304" pitchFamily="17" charset="-128"/>
                          <a:ea typeface="ＭＳ 明朝" panose="02020609040205080304" pitchFamily="17" charset="-128"/>
                        </a:rPr>
                        <a:t>期計画期間</a:t>
                      </a:r>
                      <a:endParaRPr lang="zh-TW"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977369343"/>
                  </a:ext>
                </a:extLst>
              </a:tr>
              <a:tr h="178545">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実績値</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extLst>
                  <a:ext uri="{0D108BD9-81ED-4DB2-BD59-A6C34878D82A}">
                    <a16:rowId xmlns:a16="http://schemas.microsoft.com/office/drawing/2014/main" val="3575995105"/>
                  </a:ext>
                </a:extLst>
              </a:tr>
              <a:tr h="163294">
                <a:tc rowSpan="3">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人口（人）</a:t>
                      </a:r>
                    </a:p>
                  </a:txBody>
                  <a:tcPr marL="13390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総数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22,601</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7619663"/>
                  </a:ext>
                </a:extLst>
              </a:tr>
              <a:tr h="163294">
                <a:tc v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うち男性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10,876</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9266652"/>
                  </a:ext>
                </a:extLst>
              </a:tr>
              <a:tr h="163294">
                <a:tc v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うち女性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11,725</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45487827"/>
                  </a:ext>
                </a:extLst>
              </a:tr>
              <a:tr h="163294">
                <a:tc rowSpan="4">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人口の年齢構成</a:t>
                      </a:r>
                      <a:endParaRPr lang="en-US" altLang="ja-JP" sz="900" b="0" i="0" u="none" strike="noStrike">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割合（％）</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3390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15</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歳未満</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9.0%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1398170"/>
                  </a:ext>
                </a:extLst>
              </a:tr>
              <a:tr h="163294">
                <a:tc v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15</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64</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歳</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50.8%</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3402232"/>
                  </a:ext>
                </a:extLst>
              </a:tr>
              <a:tr h="163294">
                <a:tc v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65</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歳以上</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40.3%</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6041035"/>
                  </a:ext>
                </a:extLst>
              </a:tr>
              <a:tr h="163294">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うち</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75</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歳以上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21.5%</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576475216"/>
                  </a:ext>
                </a:extLst>
              </a:tr>
              <a:tr h="163294">
                <a:tc>
                  <a:txBody>
                    <a:bodyPr/>
                    <a:lstStyle/>
                    <a:p>
                      <a:pPr algn="l" fontAlgn="ctr"/>
                      <a:r>
                        <a:rPr lang="zh-CN" altLang="en-US" sz="900" b="0" i="0" u="none" strike="noStrike">
                          <a:solidFill>
                            <a:srgbClr val="000000"/>
                          </a:solidFill>
                          <a:effectLst/>
                          <a:latin typeface="ＭＳ 明朝" panose="02020609040205080304" pitchFamily="17" charset="-128"/>
                          <a:ea typeface="ＭＳ 明朝" panose="02020609040205080304" pitchFamily="17" charset="-128"/>
                        </a:rPr>
                        <a:t>国保被保険者数（人）</a:t>
                      </a:r>
                    </a:p>
                  </a:txBody>
                  <a:tcPr marL="13390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総数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5,228</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912946563"/>
                  </a:ext>
                </a:extLst>
              </a:tr>
              <a:tr h="163294">
                <a:tc rowSpan="3">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国保被保険者の年齢</a:t>
                      </a:r>
                      <a:endParaRPr lang="en-US" altLang="ja-JP" sz="900" b="0" i="0" u="none" strike="noStrike">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構成割合（％）</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3390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39</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13.6%</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031360"/>
                  </a:ext>
                </a:extLst>
              </a:tr>
              <a:tr h="163294">
                <a:tc v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40</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64</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27.6%</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9563602"/>
                  </a:ext>
                </a:extLst>
              </a:tr>
              <a:tr h="163294">
                <a:tc v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65</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74</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58.8%</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8710549"/>
                  </a:ext>
                </a:extLst>
              </a:tr>
            </a:tbl>
          </a:graphicData>
        </a:graphic>
      </p:graphicFrame>
      <p:sp>
        <p:nvSpPr>
          <p:cNvPr id="10" name="タイトル_大_3">
            <a:extLst>
              <a:ext uri="{FF2B5EF4-FFF2-40B4-BE49-F238E27FC236}">
                <a16:creationId xmlns:a16="http://schemas.microsoft.com/office/drawing/2014/main" id="{22A7AC8E-755E-4726-B0E6-22D469C69CEB}"/>
              </a:ext>
            </a:extLst>
          </p:cNvPr>
          <p:cNvSpPr txBox="1">
            <a:spLocks noChangeAspect="1"/>
          </p:cNvSpPr>
          <p:nvPr/>
        </p:nvSpPr>
        <p:spPr>
          <a:xfrm>
            <a:off x="-1" y="-600"/>
            <a:ext cx="6483927" cy="389392"/>
          </a:xfrm>
          <a:prstGeom prst="rect">
            <a:avLst/>
          </a:prstGeom>
          <a:solidFill>
            <a:srgbClr val="D9D9D9"/>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p>
            <a:pPr>
              <a:spcBef>
                <a:spcPct val="0"/>
              </a:spcBef>
              <a:defRPr/>
            </a:pPr>
            <a:r>
              <a:rPr kumimoji="0" lang="ja-JP" altLang="en-US" b="1" kern="0" dirty="0">
                <a:solidFill>
                  <a:schemeClr val="tx1"/>
                </a:solidFill>
                <a:latin typeface="ＭＳ 明朝" panose="02020609040205080304" pitchFamily="17" charset="-128"/>
                <a:ea typeface="ＭＳ 明朝" panose="02020609040205080304" pitchFamily="17" charset="-128"/>
              </a:rPr>
              <a:t>第</a:t>
            </a:r>
            <a:r>
              <a:rPr kumimoji="0" lang="en-US" altLang="ja-JP" b="1" kern="0" dirty="0">
                <a:solidFill>
                  <a:schemeClr val="tx1"/>
                </a:solidFill>
                <a:latin typeface="ＭＳ 明朝" panose="02020609040205080304" pitchFamily="17" charset="-128"/>
                <a:ea typeface="ＭＳ 明朝" panose="02020609040205080304" pitchFamily="17" charset="-128"/>
              </a:rPr>
              <a:t>5</a:t>
            </a:r>
            <a:r>
              <a:rPr kumimoji="0" lang="ja-JP" altLang="en-US" b="1" kern="0" dirty="0">
                <a:solidFill>
                  <a:schemeClr val="tx1"/>
                </a:solidFill>
                <a:latin typeface="ＭＳ 明朝" panose="02020609040205080304" pitchFamily="17" charset="-128"/>
                <a:ea typeface="ＭＳ 明朝" panose="02020609040205080304" pitchFamily="17" charset="-128"/>
              </a:rPr>
              <a:t>章　健康課題の抽出と保健事業の実施内容</a:t>
            </a:r>
          </a:p>
        </p:txBody>
      </p:sp>
      <p:sp>
        <p:nvSpPr>
          <p:cNvPr id="18" name="テキスト ボックス 17">
            <a:extLst>
              <a:ext uri="{FF2B5EF4-FFF2-40B4-BE49-F238E27FC236}">
                <a16:creationId xmlns:a16="http://schemas.microsoft.com/office/drawing/2014/main" id="{531C6218-106D-4E35-92FD-180A23AF6B8B}"/>
              </a:ext>
            </a:extLst>
          </p:cNvPr>
          <p:cNvSpPr txBox="1">
            <a:spLocks/>
          </p:cNvSpPr>
          <p:nvPr/>
        </p:nvSpPr>
        <p:spPr>
          <a:xfrm>
            <a:off x="121550" y="406748"/>
            <a:ext cx="5782833" cy="338554"/>
          </a:xfrm>
          <a:prstGeom prst="rect">
            <a:avLst/>
          </a:prstGeom>
          <a:noFill/>
          <a:ln>
            <a:noFill/>
          </a:ln>
        </p:spPr>
        <p:txBody>
          <a:bodyPr wrap="square" lIns="0" rIns="0" rtlCol="0" anchor="ctr" anchorCtr="0">
            <a:spAutoFit/>
          </a:bodyPr>
          <a:lstStyle/>
          <a:p>
            <a:r>
              <a:rPr lang="en-US" altLang="ja-JP" sz="1600" b="1" dirty="0">
                <a:latin typeface="ＭＳ 明朝"/>
                <a:ea typeface="ＭＳ 明朝"/>
              </a:rPr>
              <a:t>1.</a:t>
            </a:r>
            <a:r>
              <a:rPr lang="ja-JP" altLang="en-US" sz="1600" b="1" dirty="0">
                <a:latin typeface="ＭＳ 明朝" panose="02020609040205080304" pitchFamily="17" charset="-128"/>
                <a:ea typeface="ＭＳ 明朝" panose="02020609040205080304" pitchFamily="17" charset="-128"/>
                <a:cs typeface="Times New Roman" pitchFamily="18" charset="0"/>
              </a:rPr>
              <a:t>分析結果に基づく健康課題の抽出と解決のための対策</a:t>
            </a:r>
            <a:endParaRPr lang="en-US" altLang="ja-JP" sz="1600" b="1" dirty="0">
              <a:latin typeface="ＭＳ 明朝" panose="02020609040205080304" pitchFamily="17" charset="-128"/>
              <a:ea typeface="ＭＳ 明朝" panose="02020609040205080304" pitchFamily="17" charset="-128"/>
              <a:cs typeface="Times New Roman" pitchFamily="18" charset="0"/>
            </a:endParaRPr>
          </a:p>
        </p:txBody>
      </p:sp>
      <p:graphicFrame>
        <p:nvGraphicFramePr>
          <p:cNvPr id="20" name="表 19">
            <a:extLst>
              <a:ext uri="{FF2B5EF4-FFF2-40B4-BE49-F238E27FC236}">
                <a16:creationId xmlns:a16="http://schemas.microsoft.com/office/drawing/2014/main" id="{A5AF167C-E526-4739-8427-0CB7415309F1}"/>
              </a:ext>
            </a:extLst>
          </p:cNvPr>
          <p:cNvGraphicFramePr>
            <a:graphicFrameLocks noGrp="1" noChangeAspect="1"/>
          </p:cNvGraphicFramePr>
          <p:nvPr>
            <p:extLst>
              <p:ext uri="{D42A27DB-BD31-4B8C-83A1-F6EECF244321}">
                <p14:modId xmlns:p14="http://schemas.microsoft.com/office/powerpoint/2010/main" val="557669507"/>
              </p:ext>
            </p:extLst>
          </p:nvPr>
        </p:nvGraphicFramePr>
        <p:xfrm>
          <a:off x="323850" y="5521366"/>
          <a:ext cx="5832475" cy="2435010"/>
        </p:xfrm>
        <a:graphic>
          <a:graphicData uri="http://schemas.openxmlformats.org/drawingml/2006/table">
            <a:tbl>
              <a:tblPr/>
              <a:tblGrid>
                <a:gridCol w="1311950">
                  <a:extLst>
                    <a:ext uri="{9D8B030D-6E8A-4147-A177-3AD203B41FA5}">
                      <a16:colId xmlns:a16="http://schemas.microsoft.com/office/drawing/2014/main" val="1980057590"/>
                    </a:ext>
                  </a:extLst>
                </a:gridCol>
                <a:gridCol w="540110">
                  <a:extLst>
                    <a:ext uri="{9D8B030D-6E8A-4147-A177-3AD203B41FA5}">
                      <a16:colId xmlns:a16="http://schemas.microsoft.com/office/drawing/2014/main" val="1210161484"/>
                    </a:ext>
                  </a:extLst>
                </a:gridCol>
                <a:gridCol w="499112">
                  <a:extLst>
                    <a:ext uri="{9D8B030D-6E8A-4147-A177-3AD203B41FA5}">
                      <a16:colId xmlns:a16="http://schemas.microsoft.com/office/drawing/2014/main" val="4270944201"/>
                    </a:ext>
                  </a:extLst>
                </a:gridCol>
                <a:gridCol w="497329">
                  <a:extLst>
                    <a:ext uri="{9D8B030D-6E8A-4147-A177-3AD203B41FA5}">
                      <a16:colId xmlns:a16="http://schemas.microsoft.com/office/drawing/2014/main" val="3166238354"/>
                    </a:ext>
                  </a:extLst>
                </a:gridCol>
                <a:gridCol w="497329">
                  <a:extLst>
                    <a:ext uri="{9D8B030D-6E8A-4147-A177-3AD203B41FA5}">
                      <a16:colId xmlns:a16="http://schemas.microsoft.com/office/drawing/2014/main" val="2562336501"/>
                    </a:ext>
                  </a:extLst>
                </a:gridCol>
                <a:gridCol w="497329">
                  <a:extLst>
                    <a:ext uri="{9D8B030D-6E8A-4147-A177-3AD203B41FA5}">
                      <a16:colId xmlns:a16="http://schemas.microsoft.com/office/drawing/2014/main" val="416120607"/>
                    </a:ext>
                  </a:extLst>
                </a:gridCol>
                <a:gridCol w="497329">
                  <a:extLst>
                    <a:ext uri="{9D8B030D-6E8A-4147-A177-3AD203B41FA5}">
                      <a16:colId xmlns:a16="http://schemas.microsoft.com/office/drawing/2014/main" val="2576050205"/>
                    </a:ext>
                  </a:extLst>
                </a:gridCol>
                <a:gridCol w="497329">
                  <a:extLst>
                    <a:ext uri="{9D8B030D-6E8A-4147-A177-3AD203B41FA5}">
                      <a16:colId xmlns:a16="http://schemas.microsoft.com/office/drawing/2014/main" val="2195716584"/>
                    </a:ext>
                  </a:extLst>
                </a:gridCol>
                <a:gridCol w="497329">
                  <a:extLst>
                    <a:ext uri="{9D8B030D-6E8A-4147-A177-3AD203B41FA5}">
                      <a16:colId xmlns:a16="http://schemas.microsoft.com/office/drawing/2014/main" val="607962939"/>
                    </a:ext>
                  </a:extLst>
                </a:gridCol>
                <a:gridCol w="497329">
                  <a:extLst>
                    <a:ext uri="{9D8B030D-6E8A-4147-A177-3AD203B41FA5}">
                      <a16:colId xmlns:a16="http://schemas.microsoft.com/office/drawing/2014/main" val="1191024019"/>
                    </a:ext>
                  </a:extLst>
                </a:gridCol>
              </a:tblGrid>
              <a:tr h="178545">
                <a:tc rowSpan="2" gridSpan="2">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rowSpan="2" h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計画策定時の値</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hMerge="1">
                  <a:txBody>
                    <a:bodyPr/>
                    <a:lstStyle/>
                    <a:p>
                      <a:endParaRPr kumimoji="1" lang="ja-JP" altLang="en-US"/>
                    </a:p>
                  </a:txBody>
                  <a:tcPr/>
                </a:tc>
                <a:tc gridSpan="6">
                  <a:txBody>
                    <a:bodyPr/>
                    <a:lstStyle/>
                    <a:p>
                      <a:pPr algn="ctr" fontAlgn="ctr"/>
                      <a:r>
                        <a:rPr lang="zh-TW" altLang="en-US" sz="900" b="0" i="0" u="none" strike="noStrike">
                          <a:solidFill>
                            <a:srgbClr val="000000"/>
                          </a:solidFill>
                          <a:effectLst/>
                          <a:latin typeface="ＭＳ 明朝" panose="02020609040205080304" pitchFamily="17" charset="-128"/>
                          <a:ea typeface="ＭＳ 明朝" panose="02020609040205080304" pitchFamily="17" charset="-128"/>
                        </a:rPr>
                        <a:t>第</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3</a:t>
                      </a:r>
                      <a:r>
                        <a:rPr lang="zh-TW" altLang="en-US" sz="900" b="0" i="0" u="none" strike="noStrike">
                          <a:solidFill>
                            <a:srgbClr val="000000"/>
                          </a:solidFill>
                          <a:effectLst/>
                          <a:latin typeface="ＭＳ 明朝" panose="02020609040205080304" pitchFamily="17" charset="-128"/>
                          <a:ea typeface="ＭＳ 明朝" panose="02020609040205080304" pitchFamily="17" charset="-128"/>
                        </a:rPr>
                        <a:t>期計画期間</a:t>
                      </a:r>
                      <a:endParaRPr lang="zh-TW"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977369343"/>
                  </a:ext>
                </a:extLst>
              </a:tr>
              <a:tr h="178545">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実績値</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extLst>
                  <a:ext uri="{0D108BD9-81ED-4DB2-BD59-A6C34878D82A}">
                    <a16:rowId xmlns:a16="http://schemas.microsoft.com/office/drawing/2014/main" val="3575995105"/>
                  </a:ext>
                </a:extLst>
              </a:tr>
              <a:tr h="173160">
                <a:tc rowSpan="2">
                  <a:txBody>
                    <a:bodyPr/>
                    <a:lstStyle/>
                    <a:p>
                      <a:pPr algn="l" fontAlgn="ctr"/>
                      <a:r>
                        <a:rPr lang="zh-CN" altLang="en-US" sz="900" b="0" i="0" u="none" strike="noStrike" dirty="0">
                          <a:solidFill>
                            <a:srgbClr val="000000"/>
                          </a:solidFill>
                          <a:effectLst/>
                          <a:latin typeface="ＭＳ 明朝" panose="02020609040205080304" pitchFamily="17" charset="-128"/>
                          <a:ea typeface="ＭＳ 明朝" panose="02020609040205080304" pitchFamily="17" charset="-128"/>
                        </a:rPr>
                        <a:t>平均寿命（年）</a:t>
                      </a:r>
                    </a:p>
                  </a:txBody>
                  <a:tcPr marL="13390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男性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79.6</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7619663"/>
                  </a:ext>
                </a:extLst>
              </a:tr>
              <a:tr h="173160">
                <a:tc vMerge="1">
                  <a:txBody>
                    <a:bodyPr/>
                    <a:lstStyle/>
                    <a:p>
                      <a:endParaRPr kumimoji="1" lang="ja-JP" altLang="en-US"/>
                    </a:p>
                  </a:txBody>
                  <a:tcPr>
                    <a:lnT w="25400" cap="flat" cmpd="dbl" algn="ctr">
                      <a:solidFill>
                        <a:srgbClr val="000000"/>
                      </a:solidFill>
                      <a:prstDash val="solid"/>
                      <a:round/>
                      <a:headEnd type="none" w="med" len="med"/>
                      <a:tailEnd type="none" w="med" len="med"/>
                    </a:lnT>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女性</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86.0</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45487827"/>
                  </a:ext>
                </a:extLst>
              </a:tr>
              <a:tr h="173160">
                <a:tc rowSpan="2">
                  <a:txBody>
                    <a:bodyPr/>
                    <a:lstStyle/>
                    <a:p>
                      <a:pPr algn="l" fontAlgn="ct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平均自立期間</a:t>
                      </a:r>
                      <a:endParaRPr lang="en-US" altLang="zh-TW" sz="9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（要介護</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a:t>
                      </a: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以上）（年</a:t>
                      </a:r>
                      <a:r>
                        <a:rPr lang="en-US" altLang="zh-TW" sz="9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33909"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男性</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78.6</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1398170"/>
                  </a:ext>
                </a:extLst>
              </a:tr>
              <a:tr h="173160">
                <a:tc vMerge="1">
                  <a:txBody>
                    <a:bodyPr/>
                    <a:lstStyle/>
                    <a:p>
                      <a:endParaRPr kumimoji="1" lang="ja-JP" altLang="en-US"/>
                    </a:p>
                  </a:txBody>
                  <a:tcPr>
                    <a:lnT w="25400" cap="flat" cmpd="dbl" algn="ctr">
                      <a:solidFill>
                        <a:srgbClr val="000000"/>
                      </a:solidFill>
                      <a:prstDash val="solid"/>
                      <a:round/>
                      <a:headEnd type="none" w="med" len="med"/>
                      <a:tailEnd type="none" w="med" len="med"/>
                    </a:lnT>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女性</a:t>
                      </a:r>
                    </a:p>
                  </a:txBody>
                  <a:tcPr marL="0" marR="0" marT="0"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83.1</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576475216"/>
                  </a:ext>
                </a:extLst>
              </a:tr>
              <a:tr h="173160">
                <a:tc rowSpan="2">
                  <a:txBody>
                    <a:bodyPr/>
                    <a:lstStyle/>
                    <a:p>
                      <a:pPr algn="l" fontAlgn="ct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標準化死亡比</a:t>
                      </a:r>
                      <a:endParaRPr lang="en-US" altLang="zh-TW" sz="9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（人口</a:t>
                      </a:r>
                      <a:r>
                        <a:rPr lang="en-US" altLang="zh-TW" sz="900" b="0" i="0" u="none" strike="noStrike" dirty="0">
                          <a:solidFill>
                            <a:srgbClr val="000000"/>
                          </a:solidFill>
                          <a:effectLst/>
                          <a:latin typeface="ＭＳ 明朝" panose="02020609040205080304" pitchFamily="17" charset="-128"/>
                          <a:ea typeface="ＭＳ 明朝" panose="02020609040205080304" pitchFamily="17" charset="-128"/>
                        </a:rPr>
                        <a:t>10</a:t>
                      </a: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万対）</a:t>
                      </a:r>
                    </a:p>
                  </a:txBody>
                  <a:tcPr marL="13390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男性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111.7</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2946563"/>
                  </a:ext>
                </a:extLst>
              </a:tr>
              <a:tr h="173160">
                <a:tc vMerge="1">
                  <a:txBody>
                    <a:bodyPr/>
                    <a:lstStyle/>
                    <a:p>
                      <a:pPr algn="l" fontAlgn="ctr"/>
                      <a:endParaRPr lang="zh-CN"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3390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女性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110.3</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846684353"/>
                  </a:ext>
                </a:extLst>
              </a:tr>
              <a:tr h="173160">
                <a:tc rowSpan="6">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死因（％）</a:t>
                      </a:r>
                    </a:p>
                  </a:txBody>
                  <a:tcPr marL="13390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がん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48.7%</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031360"/>
                  </a:ext>
                </a:extLst>
              </a:tr>
              <a:tr h="173160">
                <a:tc v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心臓病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28.7%</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9563602"/>
                  </a:ext>
                </a:extLst>
              </a:tr>
              <a:tr h="173160">
                <a:tc v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脳疾患</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16.4%</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ja-JP" altLang="en-US" sz="900" b="0" i="0" u="none" strike="noStrike">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2796469"/>
                  </a:ext>
                </a:extLst>
              </a:tr>
              <a:tr h="173160">
                <a:tc v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糖尿病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ja-JP" altLang="en-US" sz="900" b="0" i="0" u="none" strike="noStrike">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9595427"/>
                  </a:ext>
                </a:extLst>
              </a:tr>
              <a:tr h="173160">
                <a:tc v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腎不全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4.6%</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ja-JP" altLang="en-US" sz="900" b="0" i="0" u="none" strike="noStrike">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9807356"/>
                  </a:ext>
                </a:extLst>
              </a:tr>
              <a:tr h="173160">
                <a:tc v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自殺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0.5%</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8710549"/>
                  </a:ext>
                </a:extLst>
              </a:tr>
            </a:tbl>
          </a:graphicData>
        </a:graphic>
      </p:graphicFrame>
      <p:sp>
        <p:nvSpPr>
          <p:cNvPr id="21" name="スライド番号プレースホルダー 1">
            <a:extLst>
              <a:ext uri="{FF2B5EF4-FFF2-40B4-BE49-F238E27FC236}">
                <a16:creationId xmlns:a16="http://schemas.microsoft.com/office/drawing/2014/main" id="{669918CA-1F80-4298-8240-D79C22659911}"/>
              </a:ext>
            </a:extLst>
          </p:cNvPr>
          <p:cNvSpPr txBox="1">
            <a:spLocks/>
          </p:cNvSpPr>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mtClean="0">
                <a:latin typeface="ＭＳ 明朝" panose="02020609040205080304" pitchFamily="17" charset="-128"/>
                <a:ea typeface="ＭＳ 明朝" panose="02020609040205080304" pitchFamily="17" charset="-128"/>
              </a:rPr>
              <a:pPr/>
              <a:t>68</a:t>
            </a:fld>
            <a:endParaRPr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372215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
            <a:extLst>
              <a:ext uri="{FF2B5EF4-FFF2-40B4-BE49-F238E27FC236}">
                <a16:creationId xmlns:a16="http://schemas.microsoft.com/office/drawing/2014/main" id="{C6F80CD8-C14A-F4C7-CF9D-EAC3198F52AC}"/>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pPr/>
              <a:t>6</a:t>
            </a:fld>
            <a:endParaRPr lang="ja-JP" altLang="en-US" dirty="0"/>
          </a:p>
        </p:txBody>
      </p:sp>
      <p:sp>
        <p:nvSpPr>
          <p:cNvPr id="7" name="テキスト ボックス 6">
            <a:extLst>
              <a:ext uri="{FF2B5EF4-FFF2-40B4-BE49-F238E27FC236}">
                <a16:creationId xmlns:a16="http://schemas.microsoft.com/office/drawing/2014/main" id="{60EC4CFE-EF8C-61A6-89F2-CEAE54BE5543}"/>
              </a:ext>
            </a:extLst>
          </p:cNvPr>
          <p:cNvSpPr txBox="1">
            <a:spLocks noChangeAspect="1"/>
          </p:cNvSpPr>
          <p:nvPr/>
        </p:nvSpPr>
        <p:spPr>
          <a:xfrm>
            <a:off x="72415" y="20982"/>
            <a:ext cx="6120000" cy="338554"/>
          </a:xfrm>
          <a:prstGeom prst="rect">
            <a:avLst/>
          </a:prstGeom>
          <a:noFill/>
          <a:ln>
            <a:noFill/>
          </a:ln>
        </p:spPr>
        <p:txBody>
          <a:bodyPr wrap="square" lIns="0" rtlCol="0">
            <a:spAutoFit/>
          </a:bodyPr>
          <a:lstStyle/>
          <a:p>
            <a:pPr>
              <a:defRPr/>
            </a:pPr>
            <a:r>
              <a:rPr kumimoji="0" lang="en-US" altLang="ja-JP" sz="1600" b="1" kern="0" dirty="0">
                <a:solidFill>
                  <a:sysClr val="windowText" lastClr="000000"/>
                </a:solidFill>
                <a:latin typeface="ＭＳ 明朝" panose="02020609040205080304" pitchFamily="17" charset="-128"/>
                <a:ea typeface="ＭＳ 明朝" panose="02020609040205080304" pitchFamily="17" charset="-128"/>
              </a:rPr>
              <a:t>2.</a:t>
            </a:r>
            <a:r>
              <a:rPr kumimoji="0" lang="ja-JP" altLang="en-US" sz="1600" b="1" kern="0" dirty="0">
                <a:solidFill>
                  <a:sysClr val="windowText" lastClr="000000"/>
                </a:solidFill>
                <a:latin typeface="ＭＳ 明朝" panose="02020609040205080304" pitchFamily="17" charset="-128"/>
                <a:ea typeface="ＭＳ 明朝" panose="02020609040205080304" pitchFamily="17" charset="-128"/>
              </a:rPr>
              <a:t>計画期間</a:t>
            </a:r>
            <a:endParaRPr lang="en-US" altLang="ja-JP" sz="1600" b="1" kern="0" dirty="0">
              <a:solidFill>
                <a:sysClr val="windowText" lastClr="000000"/>
              </a:solidFill>
              <a:latin typeface="ＭＳ 明朝" panose="02020609040205080304" pitchFamily="17" charset="-128"/>
              <a:ea typeface="ＭＳ 明朝" panose="02020609040205080304" pitchFamily="17" charset="-128"/>
            </a:endParaRPr>
          </a:p>
        </p:txBody>
      </p:sp>
      <p:sp>
        <p:nvSpPr>
          <p:cNvPr id="8" name="テキスト ボックス 7">
            <a:extLst>
              <a:ext uri="{FF2B5EF4-FFF2-40B4-BE49-F238E27FC236}">
                <a16:creationId xmlns:a16="http://schemas.microsoft.com/office/drawing/2014/main" id="{7715000F-FB84-E9B6-8662-C746500CFDD6}"/>
              </a:ext>
            </a:extLst>
          </p:cNvPr>
          <p:cNvSpPr txBox="1">
            <a:spLocks noChangeAspect="1"/>
          </p:cNvSpPr>
          <p:nvPr/>
        </p:nvSpPr>
        <p:spPr>
          <a:xfrm>
            <a:off x="170434" y="328714"/>
            <a:ext cx="6238800" cy="522259"/>
          </a:xfrm>
          <a:prstGeom prst="rect">
            <a:avLst/>
          </a:prstGeom>
          <a:noFill/>
          <a:ln>
            <a:noFill/>
          </a:ln>
        </p:spPr>
        <p:txBody>
          <a:bodyPr wrap="square" lIns="0" rIns="90000" rtlCol="0">
            <a:spAutoFit/>
          </a:bodyPr>
          <a:lstStyle/>
          <a:p>
            <a:pPr algn="just">
              <a:lnSpc>
                <a:spcPct val="125000"/>
              </a:lnSpc>
              <a:defRPr/>
            </a:pPr>
            <a:r>
              <a:rPr kumimoji="0" lang="ja-JP" altLang="en-US" sz="1200" kern="0">
                <a:latin typeface="ＭＳ 明朝" panose="02020609040205080304" pitchFamily="17" charset="-128"/>
                <a:ea typeface="ＭＳ 明朝" panose="02020609040205080304" pitchFamily="17" charset="-128"/>
              </a:rPr>
              <a:t>　計画</a:t>
            </a:r>
            <a:r>
              <a:rPr kumimoji="0" lang="ja-JP" altLang="en-US" sz="1200" kern="0" dirty="0">
                <a:latin typeface="ＭＳ 明朝" panose="02020609040205080304" pitchFamily="17" charset="-128"/>
                <a:ea typeface="ＭＳ 明朝" panose="02020609040205080304" pitchFamily="17" charset="-128"/>
              </a:rPr>
              <a:t>期間は、関係する計画との整合性を踏まえ、令和</a:t>
            </a:r>
            <a:r>
              <a:rPr kumimoji="0" lang="en-US" altLang="ja-JP" sz="1200" kern="0" dirty="0">
                <a:latin typeface="ＭＳ 明朝" panose="02020609040205080304" pitchFamily="17" charset="-128"/>
                <a:ea typeface="ＭＳ 明朝" panose="02020609040205080304" pitchFamily="17" charset="-128"/>
              </a:rPr>
              <a:t>6</a:t>
            </a:r>
            <a:r>
              <a:rPr kumimoji="0" lang="ja-JP" altLang="en-US" sz="1200" kern="0" dirty="0">
                <a:latin typeface="ＭＳ 明朝" panose="02020609040205080304" pitchFamily="17" charset="-128"/>
                <a:ea typeface="ＭＳ 明朝" panose="02020609040205080304" pitchFamily="17" charset="-128"/>
              </a:rPr>
              <a:t>年度から令和</a:t>
            </a:r>
            <a:r>
              <a:rPr kumimoji="0" lang="en-US" altLang="ja-JP" sz="1200" kern="0" dirty="0">
                <a:latin typeface="ＭＳ 明朝" panose="02020609040205080304" pitchFamily="17" charset="-128"/>
                <a:ea typeface="ＭＳ 明朝" panose="02020609040205080304" pitchFamily="17" charset="-128"/>
              </a:rPr>
              <a:t>11</a:t>
            </a:r>
            <a:r>
              <a:rPr kumimoji="0" lang="ja-JP" altLang="en-US" sz="1200" kern="0" dirty="0">
                <a:latin typeface="ＭＳ 明朝" panose="02020609040205080304" pitchFamily="17" charset="-128"/>
                <a:ea typeface="ＭＳ 明朝" panose="02020609040205080304" pitchFamily="17" charset="-128"/>
              </a:rPr>
              <a:t>年度までの</a:t>
            </a:r>
            <a:r>
              <a:rPr kumimoji="0" lang="en-US" altLang="ja-JP" sz="1200" kern="0" dirty="0">
                <a:latin typeface="ＭＳ 明朝" panose="02020609040205080304" pitchFamily="17" charset="-128"/>
                <a:ea typeface="ＭＳ 明朝" panose="02020609040205080304" pitchFamily="17" charset="-128"/>
              </a:rPr>
              <a:t>6</a:t>
            </a:r>
            <a:r>
              <a:rPr kumimoji="0" lang="ja-JP" altLang="en-US" sz="1200" kern="0" dirty="0">
                <a:latin typeface="ＭＳ 明朝" panose="02020609040205080304" pitchFamily="17" charset="-128"/>
                <a:ea typeface="ＭＳ 明朝" panose="02020609040205080304" pitchFamily="17" charset="-128"/>
              </a:rPr>
              <a:t>年間とします。</a:t>
            </a:r>
            <a:endParaRPr kumimoji="0" lang="en-US" altLang="ja-JP" sz="1200" kern="0" dirty="0">
              <a:latin typeface="ＭＳ 明朝" panose="02020609040205080304" pitchFamily="17" charset="-128"/>
              <a:ea typeface="ＭＳ 明朝" panose="02020609040205080304" pitchFamily="17" charset="-128"/>
            </a:endParaRPr>
          </a:p>
        </p:txBody>
      </p:sp>
      <p:sp>
        <p:nvSpPr>
          <p:cNvPr id="9" name="テキスト ボックス 8">
            <a:extLst>
              <a:ext uri="{FF2B5EF4-FFF2-40B4-BE49-F238E27FC236}">
                <a16:creationId xmlns:a16="http://schemas.microsoft.com/office/drawing/2014/main" id="{99E93522-F774-1839-EA9C-EBF1C2D1D81D}"/>
              </a:ext>
            </a:extLst>
          </p:cNvPr>
          <p:cNvSpPr txBox="1">
            <a:spLocks noChangeAspect="1"/>
          </p:cNvSpPr>
          <p:nvPr/>
        </p:nvSpPr>
        <p:spPr>
          <a:xfrm>
            <a:off x="72415" y="1115616"/>
            <a:ext cx="6120000" cy="338554"/>
          </a:xfrm>
          <a:prstGeom prst="rect">
            <a:avLst/>
          </a:prstGeom>
          <a:noFill/>
          <a:ln>
            <a:noFill/>
          </a:ln>
        </p:spPr>
        <p:txBody>
          <a:bodyPr wrap="square" lIns="0" rtlCol="0">
            <a:spAutoFit/>
          </a:bodyPr>
          <a:lstStyle>
            <a:defPPr>
              <a:defRPr lang="ja-JP"/>
            </a:defPPr>
            <a:lvl1pPr>
              <a:defRPr kumimoji="0" sz="1600" b="1" kern="0">
                <a:solidFill>
                  <a:sysClr val="windowText" lastClr="000000"/>
                </a:solidFill>
                <a:latin typeface="ＭＳ 明朝" panose="02020609040205080304" pitchFamily="17" charset="-128"/>
                <a:ea typeface="ＭＳ 明朝" panose="02020609040205080304" pitchFamily="17" charset="-128"/>
              </a:defRPr>
            </a:lvl1pPr>
          </a:lstStyle>
          <a:p>
            <a:r>
              <a:rPr lang="en-US" altLang="ja-JP" dirty="0"/>
              <a:t>3.</a:t>
            </a:r>
            <a:r>
              <a:rPr lang="zh-TW" altLang="en-US" dirty="0"/>
              <a:t>実施体制･関係者連携</a:t>
            </a:r>
            <a:endParaRPr lang="en-US" altLang="ja-JP" dirty="0"/>
          </a:p>
        </p:txBody>
      </p:sp>
      <p:sp>
        <p:nvSpPr>
          <p:cNvPr id="10" name="テキスト ボックス 9">
            <a:extLst>
              <a:ext uri="{FF2B5EF4-FFF2-40B4-BE49-F238E27FC236}">
                <a16:creationId xmlns:a16="http://schemas.microsoft.com/office/drawing/2014/main" id="{D98D0B52-2987-F649-3293-6FBBA73614AF}"/>
              </a:ext>
            </a:extLst>
          </p:cNvPr>
          <p:cNvSpPr txBox="1">
            <a:spLocks noChangeAspect="1"/>
          </p:cNvSpPr>
          <p:nvPr/>
        </p:nvSpPr>
        <p:spPr>
          <a:xfrm>
            <a:off x="170434" y="1458971"/>
            <a:ext cx="6238800" cy="4523354"/>
          </a:xfrm>
          <a:prstGeom prst="rect">
            <a:avLst/>
          </a:prstGeom>
          <a:noFill/>
          <a:ln>
            <a:noFill/>
          </a:ln>
        </p:spPr>
        <p:txBody>
          <a:bodyPr wrap="square" lIns="0" rIns="90000" rtlCol="0">
            <a:spAutoFit/>
          </a:bodyPr>
          <a:lstStyle/>
          <a:p>
            <a:pPr algn="just">
              <a:lnSpc>
                <a:spcPct val="125000"/>
              </a:lnSpc>
              <a:spcBef>
                <a:spcPct val="0"/>
              </a:spcBef>
              <a:defRPr/>
            </a:pPr>
            <a:r>
              <a:rPr kumimoji="0" lang="en-US" altLang="ja-JP" sz="1400" kern="0" dirty="0">
                <a:latin typeface="ＭＳ 明朝" panose="02020609040205080304" pitchFamily="17" charset="-128"/>
                <a:ea typeface="ＭＳ 明朝" panose="02020609040205080304" pitchFamily="17" charset="-128"/>
              </a:rPr>
              <a:t>(1)</a:t>
            </a:r>
            <a:r>
              <a:rPr kumimoji="0" lang="ja-JP" altLang="en-US" sz="1400" kern="0" dirty="0">
                <a:latin typeface="ＭＳ 明朝" panose="02020609040205080304" pitchFamily="17" charset="-128"/>
                <a:ea typeface="ＭＳ 明朝" panose="02020609040205080304" pitchFamily="17" charset="-128"/>
              </a:rPr>
              <a:t>保険者内の連携体制の確保</a:t>
            </a:r>
            <a:endParaRPr kumimoji="0" lang="en-US" altLang="ja-JP" sz="1400" kern="0" dirty="0">
              <a:latin typeface="ＭＳ 明朝" panose="02020609040205080304" pitchFamily="17" charset="-128"/>
              <a:ea typeface="ＭＳ 明朝" panose="02020609040205080304" pitchFamily="17" charset="-128"/>
            </a:endParaRPr>
          </a:p>
          <a:p>
            <a:pPr algn="just">
              <a:lnSpc>
                <a:spcPct val="125000"/>
              </a:lnSpc>
              <a:spcBef>
                <a:spcPct val="0"/>
              </a:spcBef>
              <a:defRPr/>
            </a:pPr>
            <a:r>
              <a:rPr kumimoji="0" lang="ja-JP" altLang="en-US" sz="1200" kern="0" dirty="0">
                <a:latin typeface="ＭＳ 明朝" panose="02020609040205080304" pitchFamily="17" charset="-128"/>
                <a:ea typeface="ＭＳ 明朝" panose="02020609040205080304" pitchFamily="17" charset="-128"/>
              </a:rPr>
              <a:t>　に</a:t>
            </a:r>
            <a:r>
              <a:rPr kumimoji="0" lang="ja-JP" altLang="en-US" sz="1200" kern="0" dirty="0" err="1">
                <a:latin typeface="ＭＳ 明朝" panose="02020609040205080304" pitchFamily="17" charset="-128"/>
                <a:ea typeface="ＭＳ 明朝" panose="02020609040205080304" pitchFamily="17" charset="-128"/>
              </a:rPr>
              <a:t>かほ</a:t>
            </a:r>
            <a:r>
              <a:rPr kumimoji="0" lang="ja-JP" altLang="en-US" sz="1200" kern="0" dirty="0">
                <a:latin typeface="ＭＳ 明朝" panose="02020609040205080304" pitchFamily="17" charset="-128"/>
                <a:ea typeface="ＭＳ 明朝" panose="02020609040205080304" pitchFamily="17" charset="-128"/>
              </a:rPr>
              <a:t>市国民健康保険における健康課題の分析や計画の策定、保健事業の実施、評価等は、保健衛生部局等の関係部局や県、保健所、国民健康保険団体連合会等の関係機関の協力を得て、国保部局が主体となって行います。国民健康保険には幅広い年代の被保険者が属し、その健康課題もさまざまであることから、後期高齢者医療部局や介護保険部局、生活保護部局</a:t>
            </a:r>
            <a:r>
              <a:rPr kumimoji="0" lang="en-US" altLang="ja-JP" sz="1200" kern="0" dirty="0">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福祉事務所等</a:t>
            </a:r>
            <a:r>
              <a:rPr kumimoji="0" lang="en-US" altLang="ja-JP" sz="1200" kern="0" dirty="0">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等と連携してそれぞれの健康課題を共有するとともに、後期高齢者や生活保護受給者の健康課題も踏まえて保健事業を展開します。</a:t>
            </a:r>
            <a:endParaRPr kumimoji="0" lang="en-US" altLang="ja-JP" sz="1200" kern="0" dirty="0">
              <a:latin typeface="ＭＳ 明朝" panose="02020609040205080304" pitchFamily="17" charset="-128"/>
              <a:ea typeface="ＭＳ 明朝" panose="02020609040205080304" pitchFamily="17" charset="-128"/>
            </a:endParaRPr>
          </a:p>
          <a:p>
            <a:pPr algn="just">
              <a:lnSpc>
                <a:spcPct val="125000"/>
              </a:lnSpc>
              <a:spcBef>
                <a:spcPct val="0"/>
              </a:spcBef>
              <a:defRPr/>
            </a:pPr>
            <a:r>
              <a:rPr kumimoji="0" lang="ja-JP" altLang="en-US" sz="1200" kern="0" dirty="0">
                <a:latin typeface="ＭＳ 明朝" panose="02020609040205080304" pitchFamily="17" charset="-128"/>
                <a:ea typeface="ＭＳ 明朝" panose="02020609040205080304" pitchFamily="17" charset="-128"/>
              </a:rPr>
              <a:t>　国保部局は、研修等による職員の資質向上に努め、計画期間を通じて</a:t>
            </a:r>
            <a:r>
              <a:rPr kumimoji="0" lang="en-US" altLang="ja-JP" sz="1200" kern="0" dirty="0">
                <a:latin typeface="ＭＳ 明朝" panose="02020609040205080304" pitchFamily="17" charset="-128"/>
                <a:ea typeface="ＭＳ 明朝" panose="02020609040205080304" pitchFamily="17" charset="-128"/>
              </a:rPr>
              <a:t>PDCA</a:t>
            </a:r>
            <a:r>
              <a:rPr kumimoji="0" lang="ja-JP" altLang="en-US" sz="1200" kern="0" dirty="0">
                <a:latin typeface="ＭＳ 明朝" panose="02020609040205080304" pitchFamily="17" charset="-128"/>
                <a:ea typeface="ＭＳ 明朝" panose="02020609040205080304" pitchFamily="17" charset="-128"/>
              </a:rPr>
              <a:t>サイクルに沿った計画運用ができるよう、体制を確保します。　</a:t>
            </a:r>
            <a:endParaRPr kumimoji="0" lang="en-US" altLang="ja-JP" sz="1200" kern="0" dirty="0">
              <a:latin typeface="ＭＳ 明朝" panose="02020609040205080304" pitchFamily="17" charset="-128"/>
              <a:ea typeface="ＭＳ 明朝" panose="02020609040205080304" pitchFamily="17" charset="-128"/>
            </a:endParaRPr>
          </a:p>
          <a:p>
            <a:pPr algn="just">
              <a:lnSpc>
                <a:spcPct val="125000"/>
              </a:lnSpc>
              <a:spcBef>
                <a:spcPct val="0"/>
              </a:spcBef>
              <a:defRPr/>
            </a:pPr>
            <a:endParaRPr kumimoji="0" lang="en-US" altLang="ja-JP" sz="1200" kern="0" dirty="0">
              <a:latin typeface="ＭＳ 明朝" panose="02020609040205080304" pitchFamily="17" charset="-128"/>
              <a:ea typeface="ＭＳ 明朝" panose="02020609040205080304" pitchFamily="17" charset="-128"/>
            </a:endParaRPr>
          </a:p>
          <a:p>
            <a:pPr algn="just">
              <a:lnSpc>
                <a:spcPct val="125000"/>
              </a:lnSpc>
              <a:spcBef>
                <a:spcPct val="0"/>
              </a:spcBef>
              <a:defRPr/>
            </a:pPr>
            <a:r>
              <a:rPr kumimoji="0" lang="en-US" altLang="ja-JP" sz="1400" kern="0" dirty="0">
                <a:latin typeface="ＭＳ 明朝" panose="02020609040205080304" pitchFamily="17" charset="-128"/>
                <a:ea typeface="ＭＳ 明朝" panose="02020609040205080304" pitchFamily="17" charset="-128"/>
              </a:rPr>
              <a:t>(2)</a:t>
            </a:r>
            <a:r>
              <a:rPr kumimoji="0" lang="ja-JP" altLang="en-US" sz="1400" kern="0" dirty="0">
                <a:latin typeface="ＭＳ 明朝" panose="02020609040205080304" pitchFamily="17" charset="-128"/>
                <a:ea typeface="ＭＳ 明朝" panose="02020609040205080304" pitchFamily="17" charset="-128"/>
              </a:rPr>
              <a:t>関係機関との連携</a:t>
            </a:r>
            <a:endParaRPr kumimoji="0" lang="en-US" altLang="ja-JP" sz="1400" kern="0" dirty="0">
              <a:latin typeface="ＭＳ 明朝" panose="02020609040205080304" pitchFamily="17" charset="-128"/>
              <a:ea typeface="ＭＳ 明朝" panose="02020609040205080304" pitchFamily="17" charset="-128"/>
            </a:endParaRPr>
          </a:p>
          <a:p>
            <a:pPr algn="just">
              <a:lnSpc>
                <a:spcPct val="125000"/>
              </a:lnSpc>
              <a:spcBef>
                <a:spcPct val="0"/>
              </a:spcBef>
              <a:defRPr/>
            </a:pPr>
            <a:r>
              <a:rPr kumimoji="0" lang="ja-JP" altLang="en-US" sz="1200" kern="0" dirty="0">
                <a:latin typeface="ＭＳ 明朝" panose="02020609040205080304" pitchFamily="17" charset="-128"/>
                <a:ea typeface="ＭＳ 明朝" panose="02020609040205080304" pitchFamily="17" charset="-128"/>
              </a:rPr>
              <a:t>　計画の実効性を高めるためには、関係機関との連携･協力が重要となります。共同保険者である秋田県のほか、国民健康保険団体連合会や連合会内に設置される支援･評価委員会、地域の医師会、歯科医師会、薬剤師会、看護協会、栄養士会等の保健医療関係者等、保険者協議会、後期高齢者医療広域連合、健康保険組合等の他の医療保険者、地域の医療機関や大学等の社会資源等と健康課題を共有し、連携強化に努めます。</a:t>
            </a:r>
            <a:endParaRPr kumimoji="0" lang="en-US" altLang="ja-JP" sz="1200" kern="0" dirty="0">
              <a:latin typeface="ＭＳ 明朝" panose="02020609040205080304" pitchFamily="17" charset="-128"/>
              <a:ea typeface="ＭＳ 明朝" panose="02020609040205080304" pitchFamily="17" charset="-128"/>
            </a:endParaRPr>
          </a:p>
          <a:p>
            <a:pPr algn="just">
              <a:lnSpc>
                <a:spcPct val="125000"/>
              </a:lnSpc>
              <a:spcBef>
                <a:spcPct val="0"/>
              </a:spcBef>
              <a:defRPr/>
            </a:pPr>
            <a:r>
              <a:rPr kumimoji="0" lang="ja-JP" altLang="en-US" sz="1200" kern="0" dirty="0">
                <a:latin typeface="ＭＳ 明朝" panose="02020609040205080304" pitchFamily="17" charset="-128"/>
                <a:ea typeface="ＭＳ 明朝" panose="02020609040205080304" pitchFamily="17" charset="-128"/>
              </a:rPr>
              <a:t>　また、計画は、被保険者の健康保持増進が最終的な目標であり、被保険者自身が主体的、積極的に健康づくりに取り組むことが重要であることから、第２部に掲げる特定健康診査等実施計画による、特定健診・特定保健指導により生活習慣病の予防に努めます。</a:t>
            </a:r>
            <a:endParaRPr kumimoji="0" lang="ja-JP" altLang="en-US" sz="1200" strike="sngStrike" kern="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806814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ABB6853C-761C-9ED2-B8E9-C1DEEB9220EF}"/>
              </a:ext>
            </a:extLst>
          </p:cNvPr>
          <p:cNvSpPr txBox="1"/>
          <p:nvPr/>
        </p:nvSpPr>
        <p:spPr>
          <a:xfrm>
            <a:off x="143743" y="179512"/>
            <a:ext cx="1785104" cy="276999"/>
          </a:xfrm>
          <a:prstGeom prst="rect">
            <a:avLst/>
          </a:prstGeom>
          <a:noFill/>
          <a:ln>
            <a:noFill/>
          </a:ln>
        </p:spPr>
        <p:txBody>
          <a:bodyPr wrap="none" lIns="0" rtlCol="0">
            <a:spAutoFit/>
          </a:bodyPr>
          <a:lstStyle/>
          <a:p>
            <a:r>
              <a:rPr kumimoji="1" lang="ja-JP" altLang="en-US" sz="1200" dirty="0">
                <a:latin typeface="ＭＳ 明朝" panose="02020609040205080304" pitchFamily="17" charset="-128"/>
                <a:ea typeface="ＭＳ 明朝" panose="02020609040205080304" pitchFamily="17" charset="-128"/>
              </a:rPr>
              <a:t>＜医療費に関すること＞</a:t>
            </a:r>
          </a:p>
        </p:txBody>
      </p:sp>
      <p:sp>
        <p:nvSpPr>
          <p:cNvPr id="13" name="テキスト ボックス 12">
            <a:extLst>
              <a:ext uri="{FF2B5EF4-FFF2-40B4-BE49-F238E27FC236}">
                <a16:creationId xmlns:a16="http://schemas.microsoft.com/office/drawing/2014/main" id="{EC5D5A5D-8C23-FBA0-3C12-2D23A224EE7C}"/>
              </a:ext>
            </a:extLst>
          </p:cNvPr>
          <p:cNvSpPr txBox="1"/>
          <p:nvPr/>
        </p:nvSpPr>
        <p:spPr>
          <a:xfrm>
            <a:off x="143743" y="4439017"/>
            <a:ext cx="2246769" cy="276999"/>
          </a:xfrm>
          <a:prstGeom prst="rect">
            <a:avLst/>
          </a:prstGeom>
          <a:noFill/>
          <a:ln>
            <a:noFill/>
          </a:ln>
        </p:spPr>
        <p:txBody>
          <a:bodyPr wrap="none" lIns="0" rtlCol="0">
            <a:spAutoFit/>
          </a:bodyPr>
          <a:lstStyle/>
          <a:p>
            <a:r>
              <a:rPr kumimoji="1" lang="ja-JP" altLang="en-US" sz="1200" dirty="0">
                <a:latin typeface="ＭＳ 明朝" panose="02020609040205080304" pitchFamily="17" charset="-128"/>
                <a:ea typeface="ＭＳ 明朝" panose="02020609040205080304" pitchFamily="17" charset="-128"/>
              </a:rPr>
              <a:t>＜医療費が高額な疾病の推移＞</a:t>
            </a:r>
          </a:p>
        </p:txBody>
      </p:sp>
      <p:graphicFrame>
        <p:nvGraphicFramePr>
          <p:cNvPr id="3" name="表 2">
            <a:extLst>
              <a:ext uri="{FF2B5EF4-FFF2-40B4-BE49-F238E27FC236}">
                <a16:creationId xmlns:a16="http://schemas.microsoft.com/office/drawing/2014/main" id="{E85E1BDF-2483-576F-D511-A554D1EB3541}"/>
              </a:ext>
            </a:extLst>
          </p:cNvPr>
          <p:cNvGraphicFramePr>
            <a:graphicFrameLocks noGrp="1" noChangeAspect="1"/>
          </p:cNvGraphicFramePr>
          <p:nvPr>
            <p:extLst>
              <p:ext uri="{D42A27DB-BD31-4B8C-83A1-F6EECF244321}">
                <p14:modId xmlns:p14="http://schemas.microsoft.com/office/powerpoint/2010/main" val="3300688452"/>
              </p:ext>
            </p:extLst>
          </p:nvPr>
        </p:nvGraphicFramePr>
        <p:xfrm>
          <a:off x="323850" y="467544"/>
          <a:ext cx="5832475" cy="3820290"/>
        </p:xfrm>
        <a:graphic>
          <a:graphicData uri="http://schemas.openxmlformats.org/drawingml/2006/table">
            <a:tbl>
              <a:tblPr/>
              <a:tblGrid>
                <a:gridCol w="1311950">
                  <a:extLst>
                    <a:ext uri="{9D8B030D-6E8A-4147-A177-3AD203B41FA5}">
                      <a16:colId xmlns:a16="http://schemas.microsoft.com/office/drawing/2014/main" val="1990015897"/>
                    </a:ext>
                  </a:extLst>
                </a:gridCol>
                <a:gridCol w="540110">
                  <a:extLst>
                    <a:ext uri="{9D8B030D-6E8A-4147-A177-3AD203B41FA5}">
                      <a16:colId xmlns:a16="http://schemas.microsoft.com/office/drawing/2014/main" val="3592825011"/>
                    </a:ext>
                  </a:extLst>
                </a:gridCol>
                <a:gridCol w="499112">
                  <a:extLst>
                    <a:ext uri="{9D8B030D-6E8A-4147-A177-3AD203B41FA5}">
                      <a16:colId xmlns:a16="http://schemas.microsoft.com/office/drawing/2014/main" val="2557319996"/>
                    </a:ext>
                  </a:extLst>
                </a:gridCol>
                <a:gridCol w="497329">
                  <a:extLst>
                    <a:ext uri="{9D8B030D-6E8A-4147-A177-3AD203B41FA5}">
                      <a16:colId xmlns:a16="http://schemas.microsoft.com/office/drawing/2014/main" val="4156347151"/>
                    </a:ext>
                  </a:extLst>
                </a:gridCol>
                <a:gridCol w="497329">
                  <a:extLst>
                    <a:ext uri="{9D8B030D-6E8A-4147-A177-3AD203B41FA5}">
                      <a16:colId xmlns:a16="http://schemas.microsoft.com/office/drawing/2014/main" val="1656905633"/>
                    </a:ext>
                  </a:extLst>
                </a:gridCol>
                <a:gridCol w="497329">
                  <a:extLst>
                    <a:ext uri="{9D8B030D-6E8A-4147-A177-3AD203B41FA5}">
                      <a16:colId xmlns:a16="http://schemas.microsoft.com/office/drawing/2014/main" val="1519368091"/>
                    </a:ext>
                  </a:extLst>
                </a:gridCol>
                <a:gridCol w="497329">
                  <a:extLst>
                    <a:ext uri="{9D8B030D-6E8A-4147-A177-3AD203B41FA5}">
                      <a16:colId xmlns:a16="http://schemas.microsoft.com/office/drawing/2014/main" val="303534835"/>
                    </a:ext>
                  </a:extLst>
                </a:gridCol>
                <a:gridCol w="497329">
                  <a:extLst>
                    <a:ext uri="{9D8B030D-6E8A-4147-A177-3AD203B41FA5}">
                      <a16:colId xmlns:a16="http://schemas.microsoft.com/office/drawing/2014/main" val="3154844500"/>
                    </a:ext>
                  </a:extLst>
                </a:gridCol>
                <a:gridCol w="497329">
                  <a:extLst>
                    <a:ext uri="{9D8B030D-6E8A-4147-A177-3AD203B41FA5}">
                      <a16:colId xmlns:a16="http://schemas.microsoft.com/office/drawing/2014/main" val="1999768288"/>
                    </a:ext>
                  </a:extLst>
                </a:gridCol>
                <a:gridCol w="497329">
                  <a:extLst>
                    <a:ext uri="{9D8B030D-6E8A-4147-A177-3AD203B41FA5}">
                      <a16:colId xmlns:a16="http://schemas.microsoft.com/office/drawing/2014/main" val="277464671"/>
                    </a:ext>
                  </a:extLst>
                </a:gridCol>
              </a:tblGrid>
              <a:tr h="178545">
                <a:tc rowSpan="2" gridSpan="2">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rowSpan="2" h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計画策定時の値</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hMerge="1">
                  <a:txBody>
                    <a:bodyPr/>
                    <a:lstStyle/>
                    <a:p>
                      <a:endParaRPr kumimoji="1" lang="ja-JP" altLang="en-US"/>
                    </a:p>
                  </a:txBody>
                  <a:tcPr/>
                </a:tc>
                <a:tc gridSpan="6">
                  <a:txBody>
                    <a:bodyPr/>
                    <a:lstStyle/>
                    <a:p>
                      <a:pPr algn="ctr" fontAlgn="ctr"/>
                      <a:r>
                        <a:rPr lang="zh-TW" altLang="en-US" sz="900" b="0" i="0" u="none" strike="noStrike">
                          <a:solidFill>
                            <a:srgbClr val="000000"/>
                          </a:solidFill>
                          <a:effectLst/>
                          <a:latin typeface="ＭＳ 明朝" panose="02020609040205080304" pitchFamily="17" charset="-128"/>
                          <a:ea typeface="ＭＳ 明朝" panose="02020609040205080304" pitchFamily="17" charset="-128"/>
                        </a:rPr>
                        <a:t>第</a:t>
                      </a:r>
                      <a:r>
                        <a:rPr lang="en-US" altLang="zh-TW" sz="900" b="0" i="0" u="none" strike="noStrike">
                          <a:solidFill>
                            <a:srgbClr val="000000"/>
                          </a:solidFill>
                          <a:effectLst/>
                          <a:latin typeface="ＭＳ 明朝" panose="02020609040205080304" pitchFamily="17" charset="-128"/>
                          <a:ea typeface="ＭＳ 明朝" panose="02020609040205080304" pitchFamily="17" charset="-128"/>
                        </a:rPr>
                        <a:t>3</a:t>
                      </a:r>
                      <a:r>
                        <a:rPr lang="zh-TW" altLang="en-US" sz="900" b="0" i="0" u="none" strike="noStrike">
                          <a:solidFill>
                            <a:srgbClr val="000000"/>
                          </a:solidFill>
                          <a:effectLst/>
                          <a:latin typeface="ＭＳ 明朝" panose="02020609040205080304" pitchFamily="17" charset="-128"/>
                          <a:ea typeface="ＭＳ 明朝" panose="02020609040205080304" pitchFamily="17" charset="-128"/>
                        </a:rPr>
                        <a:t>期計画期間</a:t>
                      </a:r>
                      <a:endParaRPr lang="zh-TW"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99271478"/>
                  </a:ext>
                </a:extLst>
              </a:tr>
              <a:tr h="178545">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実績値</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R6</a:t>
                      </a:r>
                      <a:endParaRPr 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extLst>
                  <a:ext uri="{0D108BD9-81ED-4DB2-BD59-A6C34878D82A}">
                    <a16:rowId xmlns:a16="http://schemas.microsoft.com/office/drawing/2014/main" val="14869746"/>
                  </a:ext>
                </a:extLst>
              </a:tr>
              <a:tr h="145068">
                <a:tc rowSpan="9">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男性の医科受診率</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（人口</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千対</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3390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０～</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14</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17,180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9456860"/>
                  </a:ext>
                </a:extLst>
              </a:tr>
              <a:tr h="145068">
                <a:tc v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15</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39</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40,850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0544804"/>
                  </a:ext>
                </a:extLst>
              </a:tr>
              <a:tr h="145068">
                <a:tc vMerge="1">
                  <a:txBody>
                    <a:bodyPr/>
                    <a:lstStyle/>
                    <a:p>
                      <a:endParaRPr kumimoji="1" lang="ja-JP" altLang="en-US"/>
                    </a:p>
                  </a:txBody>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51,310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8811235"/>
                  </a:ext>
                </a:extLst>
              </a:tr>
              <a:tr h="145068">
                <a:tc vMerge="1">
                  <a:txBody>
                    <a:bodyPr/>
                    <a:lstStyle/>
                    <a:p>
                      <a:endParaRPr kumimoji="1" lang="ja-JP" altLang="en-US"/>
                    </a:p>
                  </a:txBody>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45</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49</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78,180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9398911"/>
                  </a:ext>
                </a:extLst>
              </a:tr>
              <a:tr h="145068">
                <a:tc v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50</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54</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40,980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2160516"/>
                  </a:ext>
                </a:extLst>
              </a:tr>
              <a:tr h="145068">
                <a:tc v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55</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59</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39,710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3498610"/>
                  </a:ext>
                </a:extLst>
              </a:tr>
              <a:tr h="145068">
                <a:tc v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60</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64</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62,040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7837928"/>
                  </a:ext>
                </a:extLst>
              </a:tr>
              <a:tr h="145068">
                <a:tc v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65</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69</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41,410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7231198"/>
                  </a:ext>
                </a:extLst>
              </a:tr>
              <a:tr h="145068">
                <a:tc v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70</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74</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41,120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904183516"/>
                  </a:ext>
                </a:extLst>
              </a:tr>
              <a:tr h="145068">
                <a:tc rowSpan="9">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女性の医科受診率</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（人口</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千対</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13390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０～</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14</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21,010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4102175"/>
                  </a:ext>
                </a:extLst>
              </a:tr>
              <a:tr h="145068">
                <a:tc v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15</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39</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25,410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3677873"/>
                  </a:ext>
                </a:extLst>
              </a:tr>
              <a:tr h="145068">
                <a:tc v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40</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44</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27,990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8646721"/>
                  </a:ext>
                </a:extLst>
              </a:tr>
              <a:tr h="145068">
                <a:tc v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45</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49</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38,550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3206565"/>
                  </a:ext>
                </a:extLst>
              </a:tr>
              <a:tr h="145068">
                <a:tc v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50</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54</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38,620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4369490"/>
                  </a:ext>
                </a:extLst>
              </a:tr>
              <a:tr h="145068">
                <a:tc v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55</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59</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70,740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8719199"/>
                  </a:ext>
                </a:extLst>
              </a:tr>
              <a:tr h="145068">
                <a:tc v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60</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64</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28,040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2208106"/>
                  </a:ext>
                </a:extLst>
              </a:tr>
              <a:tr h="145068">
                <a:tc v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65</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69</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26,620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221713"/>
                  </a:ext>
                </a:extLst>
              </a:tr>
              <a:tr h="163294">
                <a:tc v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70</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74</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27,250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985353018"/>
                  </a:ext>
                </a:extLst>
              </a:tr>
              <a:tr h="163294">
                <a:tc rowSpan="2">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医科の</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人当たり</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医療費（円）</a:t>
                      </a:r>
                    </a:p>
                  </a:txBody>
                  <a:tcPr marL="133909"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外来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18,489</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4485534"/>
                  </a:ext>
                </a:extLst>
              </a:tr>
              <a:tr h="163294">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入院</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12,372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6672795"/>
                  </a:ext>
                </a:extLst>
              </a:tr>
            </a:tbl>
          </a:graphicData>
        </a:graphic>
      </p:graphicFrame>
      <p:graphicFrame>
        <p:nvGraphicFramePr>
          <p:cNvPr id="4" name="表 3">
            <a:extLst>
              <a:ext uri="{FF2B5EF4-FFF2-40B4-BE49-F238E27FC236}">
                <a16:creationId xmlns:a16="http://schemas.microsoft.com/office/drawing/2014/main" id="{24733FFC-A689-9FDD-465F-893A8AEF6239}"/>
              </a:ext>
            </a:extLst>
          </p:cNvPr>
          <p:cNvGraphicFramePr>
            <a:graphicFrameLocks noGrp="1"/>
          </p:cNvGraphicFramePr>
          <p:nvPr>
            <p:extLst>
              <p:ext uri="{D42A27DB-BD31-4B8C-83A1-F6EECF244321}">
                <p14:modId xmlns:p14="http://schemas.microsoft.com/office/powerpoint/2010/main" val="128682941"/>
              </p:ext>
            </p:extLst>
          </p:nvPr>
        </p:nvGraphicFramePr>
        <p:xfrm>
          <a:off x="323850" y="4697926"/>
          <a:ext cx="5832475" cy="4033650"/>
        </p:xfrm>
        <a:graphic>
          <a:graphicData uri="http://schemas.openxmlformats.org/drawingml/2006/table">
            <a:tbl>
              <a:tblPr/>
              <a:tblGrid>
                <a:gridCol w="1188045">
                  <a:extLst>
                    <a:ext uri="{9D8B030D-6E8A-4147-A177-3AD203B41FA5}">
                      <a16:colId xmlns:a16="http://schemas.microsoft.com/office/drawing/2014/main" val="1085469022"/>
                    </a:ext>
                  </a:extLst>
                </a:gridCol>
                <a:gridCol w="664015">
                  <a:extLst>
                    <a:ext uri="{9D8B030D-6E8A-4147-A177-3AD203B41FA5}">
                      <a16:colId xmlns:a16="http://schemas.microsoft.com/office/drawing/2014/main" val="1795076169"/>
                    </a:ext>
                  </a:extLst>
                </a:gridCol>
                <a:gridCol w="344097">
                  <a:extLst>
                    <a:ext uri="{9D8B030D-6E8A-4147-A177-3AD203B41FA5}">
                      <a16:colId xmlns:a16="http://schemas.microsoft.com/office/drawing/2014/main" val="3094034999"/>
                    </a:ext>
                  </a:extLst>
                </a:gridCol>
                <a:gridCol w="652344">
                  <a:extLst>
                    <a:ext uri="{9D8B030D-6E8A-4147-A177-3AD203B41FA5}">
                      <a16:colId xmlns:a16="http://schemas.microsoft.com/office/drawing/2014/main" val="556952709"/>
                    </a:ext>
                  </a:extLst>
                </a:gridCol>
                <a:gridCol w="497329">
                  <a:extLst>
                    <a:ext uri="{9D8B030D-6E8A-4147-A177-3AD203B41FA5}">
                      <a16:colId xmlns:a16="http://schemas.microsoft.com/office/drawing/2014/main" val="1645495453"/>
                    </a:ext>
                  </a:extLst>
                </a:gridCol>
                <a:gridCol w="497329">
                  <a:extLst>
                    <a:ext uri="{9D8B030D-6E8A-4147-A177-3AD203B41FA5}">
                      <a16:colId xmlns:a16="http://schemas.microsoft.com/office/drawing/2014/main" val="3135305135"/>
                    </a:ext>
                  </a:extLst>
                </a:gridCol>
                <a:gridCol w="497329">
                  <a:extLst>
                    <a:ext uri="{9D8B030D-6E8A-4147-A177-3AD203B41FA5}">
                      <a16:colId xmlns:a16="http://schemas.microsoft.com/office/drawing/2014/main" val="3237839848"/>
                    </a:ext>
                  </a:extLst>
                </a:gridCol>
                <a:gridCol w="497329">
                  <a:extLst>
                    <a:ext uri="{9D8B030D-6E8A-4147-A177-3AD203B41FA5}">
                      <a16:colId xmlns:a16="http://schemas.microsoft.com/office/drawing/2014/main" val="3308142932"/>
                    </a:ext>
                  </a:extLst>
                </a:gridCol>
                <a:gridCol w="497329">
                  <a:extLst>
                    <a:ext uri="{9D8B030D-6E8A-4147-A177-3AD203B41FA5}">
                      <a16:colId xmlns:a16="http://schemas.microsoft.com/office/drawing/2014/main" val="3337623548"/>
                    </a:ext>
                  </a:extLst>
                </a:gridCol>
                <a:gridCol w="497329">
                  <a:extLst>
                    <a:ext uri="{9D8B030D-6E8A-4147-A177-3AD203B41FA5}">
                      <a16:colId xmlns:a16="http://schemas.microsoft.com/office/drawing/2014/main" val="3693031750"/>
                    </a:ext>
                  </a:extLst>
                </a:gridCol>
              </a:tblGrid>
              <a:tr h="178545">
                <a:tc rowSpan="2" gridSpan="2">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項目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rowSpan="2" h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計画策定時の値</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hMerge="1">
                  <a:txBody>
                    <a:bodyPr/>
                    <a:lstStyle/>
                    <a:p>
                      <a:endParaRPr kumimoji="1" lang="ja-JP" altLang="en-US"/>
                    </a:p>
                  </a:txBody>
                  <a:tcPr/>
                </a:tc>
                <a:tc gridSpan="6">
                  <a:txBody>
                    <a:bodyPr/>
                    <a:lstStyle/>
                    <a:p>
                      <a:pPr algn="ctr" fontAlgn="ct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第</a:t>
                      </a:r>
                      <a:r>
                        <a:rPr lang="en-US" altLang="zh-TW" sz="900" b="0" i="0" u="none" strike="noStrike" dirty="0">
                          <a:solidFill>
                            <a:srgbClr val="000000"/>
                          </a:solidFill>
                          <a:effectLst/>
                          <a:latin typeface="ＭＳ 明朝" panose="02020609040205080304" pitchFamily="17" charset="-128"/>
                          <a:ea typeface="ＭＳ 明朝" panose="02020609040205080304" pitchFamily="17" charset="-128"/>
                        </a:rPr>
                        <a:t>3</a:t>
                      </a: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期計画期間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0332466"/>
                  </a:ext>
                </a:extLst>
              </a:tr>
              <a:tr h="178545">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実績値</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extLst>
                  <a:ext uri="{0D108BD9-81ED-4DB2-BD59-A6C34878D82A}">
                    <a16:rowId xmlns:a16="http://schemas.microsoft.com/office/drawing/2014/main" val="3180163443"/>
                  </a:ext>
                </a:extLst>
              </a:tr>
              <a:tr h="145068">
                <a:tc rowSpan="10">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医療費の高い疾病の</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点数</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外来</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計画策定時における上位</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選の推移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高血圧症</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12,401,038</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6732981"/>
                  </a:ext>
                </a:extLst>
              </a:tr>
              <a:tr h="145068">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糖尿病</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11,426,629</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869447"/>
                  </a:ext>
                </a:extLst>
              </a:tr>
              <a:tr h="145068">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肺がん</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5,296,077</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2757835"/>
                  </a:ext>
                </a:extLst>
              </a:tr>
              <a:tr h="145068">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不整脈</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4,943,373</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288448"/>
                  </a:ext>
                </a:extLst>
              </a:tr>
              <a:tr h="145068">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脂質異常症</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4,622,555</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5334701"/>
                  </a:ext>
                </a:extLst>
              </a:tr>
              <a:tr h="145068">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慢性腎臓病（透析あり）</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4,141,016</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3119239"/>
                  </a:ext>
                </a:extLst>
              </a:tr>
              <a:tr h="145068">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関節疾患</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3,497,767</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7545864"/>
                  </a:ext>
                </a:extLst>
              </a:tr>
              <a:tr h="145068">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大腸がん</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2,847,944</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0748977"/>
                  </a:ext>
                </a:extLst>
              </a:tr>
              <a:tr h="145068">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小児科</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2,220,797</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7333319"/>
                  </a:ext>
                </a:extLst>
              </a:tr>
              <a:tr h="145068">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白血病</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2,151,084</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500590930"/>
                  </a:ext>
                </a:extLst>
              </a:tr>
              <a:tr h="145068">
                <a:tc rowSpan="10">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医療費の高い疾病の</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点数</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入院</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計画策定時における上位</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選の推移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統合失調症</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5,165,973</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2916411"/>
                  </a:ext>
                </a:extLst>
              </a:tr>
              <a:tr h="145068">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脳梗塞</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3,930,213</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4986247"/>
                  </a:ext>
                </a:extLst>
              </a:tr>
              <a:tr h="145068">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うつ病</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3,826,401</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1236678"/>
                  </a:ext>
                </a:extLst>
              </a:tr>
              <a:tr h="145068">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肺がん</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2,310,074</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8598608"/>
                  </a:ext>
                </a:extLst>
              </a:tr>
              <a:tr h="145068">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大腸がん</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1,780,902</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7117536"/>
                  </a:ext>
                </a:extLst>
              </a:tr>
              <a:tr h="145068">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慢性腎臓病（透析あり）</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1,622,233</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7976073"/>
                  </a:ext>
                </a:extLst>
              </a:tr>
              <a:tr h="145068">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関節疾患</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1,608,790</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2471512"/>
                  </a:ext>
                </a:extLst>
              </a:tr>
              <a:tr h="145068">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骨折</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1,503,160</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6448369"/>
                  </a:ext>
                </a:extLst>
              </a:tr>
              <a:tr h="145068">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胃がん</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1,485,696</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4166496"/>
                  </a:ext>
                </a:extLst>
              </a:tr>
              <a:tr h="145068">
                <a:tc vMerge="1">
                  <a:txBody>
                    <a:bodyPr/>
                    <a:lstStyle/>
                    <a:p>
                      <a:endParaRPr kumimoji="1" lang="ja-JP" altLang="en-US"/>
                    </a:p>
                  </a:txBody>
                  <a:tcPr/>
                </a:tc>
                <a:tc>
                  <a:txBody>
                    <a:bodyPr/>
                    <a:lstStyle/>
                    <a:p>
                      <a:pPr algn="l" fontAlgn="ctr"/>
                      <a:r>
                        <a:rPr lang="ja-JP" altLang="en-US" sz="800" b="0" i="0" u="none" strike="noStrike" dirty="0">
                          <a:solidFill>
                            <a:srgbClr val="000000"/>
                          </a:solidFill>
                          <a:effectLst/>
                          <a:latin typeface="ＭＳ 明朝" panose="02020609040205080304" pitchFamily="17" charset="-128"/>
                          <a:ea typeface="ＭＳ 明朝" panose="02020609040205080304" pitchFamily="17" charset="-128"/>
                        </a:rPr>
                        <a:t>肺炎</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1,293,146</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9401488"/>
                  </a:ext>
                </a:extLst>
              </a:tr>
            </a:tbl>
          </a:graphicData>
        </a:graphic>
      </p:graphicFrame>
      <p:sp>
        <p:nvSpPr>
          <p:cNvPr id="6" name="スライド番号プレースホルダー 1">
            <a:extLst>
              <a:ext uri="{FF2B5EF4-FFF2-40B4-BE49-F238E27FC236}">
                <a16:creationId xmlns:a16="http://schemas.microsoft.com/office/drawing/2014/main" id="{3A9AEDE3-59E0-44A3-98D4-6624856E4785}"/>
              </a:ext>
            </a:extLst>
          </p:cNvPr>
          <p:cNvSpPr txBox="1">
            <a:spLocks/>
          </p:cNvSpPr>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mtClean="0">
                <a:latin typeface="ＭＳ 明朝" panose="02020609040205080304" pitchFamily="17" charset="-128"/>
                <a:ea typeface="ＭＳ 明朝" panose="02020609040205080304" pitchFamily="17" charset="-128"/>
              </a:rPr>
              <a:pPr/>
              <a:t>69</a:t>
            </a:fld>
            <a:endParaRPr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0618715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109966D-0426-15A5-4C0F-5189054143BA}"/>
              </a:ext>
            </a:extLst>
          </p:cNvPr>
          <p:cNvSpPr txBox="1"/>
          <p:nvPr/>
        </p:nvSpPr>
        <p:spPr>
          <a:xfrm>
            <a:off x="287759" y="473060"/>
            <a:ext cx="5324535" cy="276999"/>
          </a:xfrm>
          <a:prstGeom prst="rect">
            <a:avLst/>
          </a:prstGeom>
          <a:noFill/>
          <a:ln>
            <a:noFill/>
          </a:ln>
        </p:spPr>
        <p:txBody>
          <a:bodyPr wrap="none" lIns="0" rtlCol="0">
            <a:spAutoFit/>
          </a:bodyPr>
          <a:lstStyle/>
          <a:p>
            <a:r>
              <a:rPr kumimoji="1" lang="ja-JP" altLang="en-US" sz="1200" dirty="0">
                <a:latin typeface="ＭＳ 明朝" panose="02020609040205080304" pitchFamily="17" charset="-128"/>
                <a:ea typeface="ＭＳ 明朝" panose="02020609040205080304" pitchFamily="17" charset="-128"/>
              </a:rPr>
              <a:t>第</a:t>
            </a:r>
            <a:r>
              <a:rPr kumimoji="1" lang="en-US" altLang="ja-JP" sz="1200" dirty="0">
                <a:latin typeface="ＭＳ 明朝" panose="02020609040205080304" pitchFamily="17" charset="-128"/>
                <a:ea typeface="ＭＳ 明朝" panose="02020609040205080304" pitchFamily="17" charset="-128"/>
              </a:rPr>
              <a:t>3</a:t>
            </a:r>
            <a:r>
              <a:rPr kumimoji="1" lang="ja-JP" altLang="en-US" sz="1200" dirty="0">
                <a:latin typeface="ＭＳ 明朝" panose="02020609040205080304" pitchFamily="17" charset="-128"/>
                <a:ea typeface="ＭＳ 明朝" panose="02020609040205080304" pitchFamily="17" charset="-128"/>
              </a:rPr>
              <a:t>期データヘルス計画における秋田県共通評価シート（</a:t>
            </a:r>
            <a:r>
              <a:rPr kumimoji="1" lang="zh-TW" altLang="en-US" sz="1200" dirty="0">
                <a:latin typeface="ＭＳ 明朝" panose="02020609040205080304" pitchFamily="17" charset="-128"/>
                <a:ea typeface="ＭＳ 明朝" panose="02020609040205080304" pitchFamily="17" charset="-128"/>
              </a:rPr>
              <a:t>生活習慣病予防</a:t>
            </a:r>
            <a:r>
              <a:rPr kumimoji="1" lang="ja-JP" altLang="en-US" sz="1200" dirty="0">
                <a:latin typeface="ＭＳ 明朝" panose="02020609040205080304" pitchFamily="17" charset="-128"/>
                <a:ea typeface="ＭＳ 明朝" panose="02020609040205080304" pitchFamily="17" charset="-128"/>
              </a:rPr>
              <a:t>）</a:t>
            </a:r>
          </a:p>
        </p:txBody>
      </p:sp>
      <p:graphicFrame>
        <p:nvGraphicFramePr>
          <p:cNvPr id="4" name="表 3">
            <a:extLst>
              <a:ext uri="{FF2B5EF4-FFF2-40B4-BE49-F238E27FC236}">
                <a16:creationId xmlns:a16="http://schemas.microsoft.com/office/drawing/2014/main" id="{41CA9098-428E-DD16-1B28-592DEC53EDE7}"/>
              </a:ext>
            </a:extLst>
          </p:cNvPr>
          <p:cNvGraphicFramePr>
            <a:graphicFrameLocks noGrp="1" noChangeAspect="1"/>
          </p:cNvGraphicFramePr>
          <p:nvPr>
            <p:extLst>
              <p:ext uri="{D42A27DB-BD31-4B8C-83A1-F6EECF244321}">
                <p14:modId xmlns:p14="http://schemas.microsoft.com/office/powerpoint/2010/main" val="3478964563"/>
              </p:ext>
            </p:extLst>
          </p:nvPr>
        </p:nvGraphicFramePr>
        <p:xfrm>
          <a:off x="269150" y="1006352"/>
          <a:ext cx="5832475" cy="6864576"/>
        </p:xfrm>
        <a:graphic>
          <a:graphicData uri="http://schemas.openxmlformats.org/drawingml/2006/table">
            <a:tbl>
              <a:tblPr/>
              <a:tblGrid>
                <a:gridCol w="1652947">
                  <a:extLst>
                    <a:ext uri="{9D8B030D-6E8A-4147-A177-3AD203B41FA5}">
                      <a16:colId xmlns:a16="http://schemas.microsoft.com/office/drawing/2014/main" val="2814637465"/>
                    </a:ext>
                  </a:extLst>
                </a:gridCol>
                <a:gridCol w="680493">
                  <a:extLst>
                    <a:ext uri="{9D8B030D-6E8A-4147-A177-3AD203B41FA5}">
                      <a16:colId xmlns:a16="http://schemas.microsoft.com/office/drawing/2014/main" val="833988823"/>
                    </a:ext>
                  </a:extLst>
                </a:gridCol>
                <a:gridCol w="709689">
                  <a:extLst>
                    <a:ext uri="{9D8B030D-6E8A-4147-A177-3AD203B41FA5}">
                      <a16:colId xmlns:a16="http://schemas.microsoft.com/office/drawing/2014/main" val="88178431"/>
                    </a:ext>
                  </a:extLst>
                </a:gridCol>
                <a:gridCol w="464891">
                  <a:extLst>
                    <a:ext uri="{9D8B030D-6E8A-4147-A177-3AD203B41FA5}">
                      <a16:colId xmlns:a16="http://schemas.microsoft.com/office/drawing/2014/main" val="4026203173"/>
                    </a:ext>
                  </a:extLst>
                </a:gridCol>
                <a:gridCol w="464891">
                  <a:extLst>
                    <a:ext uri="{9D8B030D-6E8A-4147-A177-3AD203B41FA5}">
                      <a16:colId xmlns:a16="http://schemas.microsoft.com/office/drawing/2014/main" val="1369281103"/>
                    </a:ext>
                  </a:extLst>
                </a:gridCol>
                <a:gridCol w="464891">
                  <a:extLst>
                    <a:ext uri="{9D8B030D-6E8A-4147-A177-3AD203B41FA5}">
                      <a16:colId xmlns:a16="http://schemas.microsoft.com/office/drawing/2014/main" val="3172257621"/>
                    </a:ext>
                  </a:extLst>
                </a:gridCol>
                <a:gridCol w="464891">
                  <a:extLst>
                    <a:ext uri="{9D8B030D-6E8A-4147-A177-3AD203B41FA5}">
                      <a16:colId xmlns:a16="http://schemas.microsoft.com/office/drawing/2014/main" val="552935168"/>
                    </a:ext>
                  </a:extLst>
                </a:gridCol>
                <a:gridCol w="464891">
                  <a:extLst>
                    <a:ext uri="{9D8B030D-6E8A-4147-A177-3AD203B41FA5}">
                      <a16:colId xmlns:a16="http://schemas.microsoft.com/office/drawing/2014/main" val="4122636703"/>
                    </a:ext>
                  </a:extLst>
                </a:gridCol>
                <a:gridCol w="464891">
                  <a:extLst>
                    <a:ext uri="{9D8B030D-6E8A-4147-A177-3AD203B41FA5}">
                      <a16:colId xmlns:a16="http://schemas.microsoft.com/office/drawing/2014/main" val="886179575"/>
                    </a:ext>
                  </a:extLst>
                </a:gridCol>
              </a:tblGrid>
              <a:tr h="168139">
                <a:tc rowSpan="2" gridSpan="2">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評価指標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rowSpan="2" hMerge="1">
                  <a:txBody>
                    <a:bodyPr/>
                    <a:lstStyle/>
                    <a:p>
                      <a:endParaRPr kumimoji="1" lang="ja-JP" altLang="en-US"/>
                    </a:p>
                  </a:txBody>
                  <a:tcPr/>
                </a:tc>
                <a:tc rowSpan="2">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計画策定時の値</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6">
                  <a:txBody>
                    <a:bodyPr/>
                    <a:lstStyle/>
                    <a:p>
                      <a:pPr algn="ctr" fontAlgn="ctr"/>
                      <a:r>
                        <a:rPr lang="zh-TW" altLang="en-US" sz="900" b="0" i="0" u="none" strike="noStrike">
                          <a:solidFill>
                            <a:srgbClr val="000000"/>
                          </a:solidFill>
                          <a:effectLst/>
                          <a:latin typeface="ＭＳ 明朝" panose="02020609040205080304" pitchFamily="17" charset="-128"/>
                          <a:ea typeface="ＭＳ 明朝" panose="02020609040205080304" pitchFamily="17" charset="-128"/>
                        </a:rPr>
                        <a:t>第</a:t>
                      </a:r>
                      <a:r>
                        <a:rPr lang="en-US" altLang="zh-TW" sz="900" b="0" i="0" u="none" strike="noStrike">
                          <a:solidFill>
                            <a:srgbClr val="000000"/>
                          </a:solidFill>
                          <a:effectLst/>
                          <a:latin typeface="ＭＳ 明朝" panose="02020609040205080304" pitchFamily="17" charset="-128"/>
                          <a:ea typeface="ＭＳ 明朝" panose="02020609040205080304" pitchFamily="17" charset="-128"/>
                        </a:rPr>
                        <a:t>3</a:t>
                      </a:r>
                      <a:r>
                        <a:rPr lang="zh-TW" altLang="en-US" sz="900" b="0" i="0" u="none" strike="noStrike">
                          <a:solidFill>
                            <a:srgbClr val="000000"/>
                          </a:solidFill>
                          <a:effectLst/>
                          <a:latin typeface="ＭＳ 明朝" panose="02020609040205080304" pitchFamily="17" charset="-128"/>
                          <a:ea typeface="ＭＳ 明朝" panose="02020609040205080304" pitchFamily="17" charset="-128"/>
                        </a:rPr>
                        <a:t>期計画期間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78077601"/>
                  </a:ext>
                </a:extLst>
              </a:tr>
              <a:tr h="168139">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dirty="0">
                          <a:solidFill>
                            <a:srgbClr val="000000"/>
                          </a:solidFill>
                          <a:effectLst/>
                          <a:latin typeface="ＭＳ 明朝" panose="02020609040205080304" pitchFamily="17" charset="-128"/>
                          <a:ea typeface="ＭＳ 明朝" panose="02020609040205080304" pitchFamily="17" charset="-128"/>
                        </a:rPr>
                        <a:t>R10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dirty="0">
                          <a:solidFill>
                            <a:srgbClr val="000000"/>
                          </a:solidFill>
                          <a:effectLst/>
                          <a:latin typeface="ＭＳ 明朝" panose="02020609040205080304" pitchFamily="17" charset="-128"/>
                          <a:ea typeface="ＭＳ 明朝" panose="02020609040205080304" pitchFamily="17" charset="-128"/>
                        </a:rPr>
                        <a:t>R11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extLst>
                  <a:ext uri="{0D108BD9-81ED-4DB2-BD59-A6C34878D82A}">
                    <a16:rowId xmlns:a16="http://schemas.microsoft.com/office/drawing/2014/main" val="3973771965"/>
                  </a:ext>
                </a:extLst>
              </a:tr>
              <a:tr h="168139">
                <a:tc rowSpan="3">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＜アウトカム指標＞</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喫煙者の割合</a:t>
                      </a:r>
                    </a:p>
                  </a:txBody>
                  <a:tcPr marL="126104"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目標値</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11.0%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11.0%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11.0%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10.0%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10.0%</a:t>
                      </a:r>
                      <a:r>
                        <a:rPr lang="ja-JP" altLang="en-US" sz="6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9.0%</a:t>
                      </a:r>
                      <a:r>
                        <a:rPr lang="ja-JP" altLang="en-US" sz="6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7069047"/>
                  </a:ext>
                </a:extLst>
              </a:tr>
              <a:tr h="168139">
                <a:tc v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男性実績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22.5%</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6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6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444521"/>
                  </a:ext>
                </a:extLst>
              </a:tr>
              <a:tr h="168139">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女性実績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3.4%</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6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6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4452706"/>
                  </a:ext>
                </a:extLst>
              </a:tr>
              <a:tr h="168139">
                <a:tc rowSpan="3">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＜アウトカム指標＞</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運動習慣のない者の割合</a:t>
                      </a:r>
                    </a:p>
                  </a:txBody>
                  <a:tcPr marL="126104"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目標値</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65.0%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64.0%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63.0%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62.0%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61.0%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60.0%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2600659"/>
                  </a:ext>
                </a:extLst>
              </a:tr>
              <a:tr h="168139">
                <a:tc v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男性実績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59.2%</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6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6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5844789"/>
                  </a:ext>
                </a:extLst>
              </a:tr>
              <a:tr h="168139">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女性実績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69.5%</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6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6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2960310"/>
                  </a:ext>
                </a:extLst>
              </a:tr>
              <a:tr h="168139">
                <a:tc rowSpan="3">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＜アウトカム指標＞</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適量飲酒者の割合</a:t>
                      </a:r>
                    </a:p>
                  </a:txBody>
                  <a:tcPr marL="126104"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目標値</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71.0%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72.0%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73.0%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74.0%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75.0%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75.0%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0870297"/>
                  </a:ext>
                </a:extLst>
              </a:tr>
              <a:tr h="168139">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男性実績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72.4%</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6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6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9532204"/>
                  </a:ext>
                </a:extLst>
              </a:tr>
              <a:tr h="168139">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女性実績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70.7%</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6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6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8291162"/>
                  </a:ext>
                </a:extLst>
              </a:tr>
              <a:tr h="168139">
                <a:tc rowSpan="2">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＜アウトカム指標＞</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血圧が保健指導判定値を超える者の割合</a:t>
                      </a:r>
                    </a:p>
                  </a:txBody>
                  <a:tcPr marL="126104"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目標値</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57.0%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56.0%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55.0%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54.0%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53.0%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52.0%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6524156"/>
                  </a:ext>
                </a:extLst>
              </a:tr>
              <a:tr h="168139">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実績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57.6%</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6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6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020032"/>
                  </a:ext>
                </a:extLst>
              </a:tr>
              <a:tr h="152376">
                <a:tc gridSpan="9">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関連施策の実施状況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32401802"/>
                  </a:ext>
                </a:extLst>
              </a:tr>
              <a:tr h="153777">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事業名①</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8">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楽しくアンチエイジング教室</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10297622"/>
                  </a:ext>
                </a:extLst>
              </a:tr>
              <a:tr h="700229">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事業の具体的内容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目的</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健康づくりのために運動習慣を身に付けたいと思っている人、また、健診結果より生活習慣の改善が必要な人、特定保健指導対象者・実施者に対し、様々な運動を通して生活習慣の改善を促す　</a:t>
                      </a:r>
                    </a:p>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対象者</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被保険者</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市民</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健診結果で生活習慣の改善が必要と思われる者</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特定保健指導実施者</a:t>
                      </a:r>
                    </a:p>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実施内容</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市内公共施設を会場に月</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回実施</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体力測定、体幹トレーニング、ヨガなど毎回内容を変えて実施</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73797239"/>
                  </a:ext>
                </a:extLst>
              </a:tr>
              <a:tr h="153777">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事業名②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8">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巡回健康相談・町内健康教室</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53664508"/>
                  </a:ext>
                </a:extLst>
              </a:tr>
              <a:tr h="700229">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事業の具体的内容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目的</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地域の身近な場所である通いの場（自治会サロン等）に出向き、健康寿命の延伸に向けて自ら健康づくりが出来るよう働きかける。</a:t>
                      </a:r>
                    </a:p>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対象者</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被保険者</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市民</a:t>
                      </a:r>
                    </a:p>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実施内容</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血圧測定、健康講話、健康相談等の実施</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67926703"/>
                  </a:ext>
                </a:extLst>
              </a:tr>
              <a:tr h="153777">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事業名③</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8">
                  <a:txBody>
                    <a:bodyPr/>
                    <a:lstStyle/>
                    <a:p>
                      <a:pPr algn="l" fontAlgn="ct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貯蓄体操教室</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40282251"/>
                  </a:ext>
                </a:extLst>
              </a:tr>
              <a:tr h="700229">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事業の具体的内容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目的</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自らの健康のために運動習慣を確立すること</a:t>
                      </a:r>
                    </a:p>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対象者</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被保険者</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市民</a:t>
                      </a:r>
                    </a:p>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実施内容</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月</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回、保健センターを会場に実施</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46137240"/>
                  </a:ext>
                </a:extLst>
              </a:tr>
            </a:tbl>
          </a:graphicData>
        </a:graphic>
      </p:graphicFrame>
      <p:sp>
        <p:nvSpPr>
          <p:cNvPr id="5" name="スライド番号プレースホルダー 1">
            <a:extLst>
              <a:ext uri="{FF2B5EF4-FFF2-40B4-BE49-F238E27FC236}">
                <a16:creationId xmlns:a16="http://schemas.microsoft.com/office/drawing/2014/main" id="{E07F1CB5-E9F3-47C2-AAB0-4449F85A3F9B}"/>
              </a:ext>
            </a:extLst>
          </p:cNvPr>
          <p:cNvSpPr txBox="1">
            <a:spLocks/>
          </p:cNvSpPr>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mtClean="0">
                <a:latin typeface="ＭＳ 明朝" panose="02020609040205080304" pitchFamily="17" charset="-128"/>
                <a:ea typeface="ＭＳ 明朝" panose="02020609040205080304" pitchFamily="17" charset="-128"/>
              </a:rPr>
              <a:pPr/>
              <a:t>70</a:t>
            </a:fld>
            <a:endParaRPr lang="ja-JP" altLang="en-US" dirty="0">
              <a:latin typeface="ＭＳ 明朝" panose="02020609040205080304" pitchFamily="17" charset="-128"/>
              <a:ea typeface="ＭＳ 明朝" panose="02020609040205080304" pitchFamily="17" charset="-128"/>
            </a:endParaRPr>
          </a:p>
        </p:txBody>
      </p:sp>
      <p:sp>
        <p:nvSpPr>
          <p:cNvPr id="6" name="テキスト ボックス 5">
            <a:extLst>
              <a:ext uri="{FF2B5EF4-FFF2-40B4-BE49-F238E27FC236}">
                <a16:creationId xmlns:a16="http://schemas.microsoft.com/office/drawing/2014/main" id="{A0F30789-BC26-3952-E73C-4E82FE392ACF}"/>
              </a:ext>
            </a:extLst>
          </p:cNvPr>
          <p:cNvSpPr txBox="1">
            <a:spLocks/>
          </p:cNvSpPr>
          <p:nvPr/>
        </p:nvSpPr>
        <p:spPr>
          <a:xfrm>
            <a:off x="193558" y="41980"/>
            <a:ext cx="5782833" cy="338554"/>
          </a:xfrm>
          <a:prstGeom prst="rect">
            <a:avLst/>
          </a:prstGeom>
          <a:noFill/>
          <a:ln>
            <a:noFill/>
          </a:ln>
        </p:spPr>
        <p:txBody>
          <a:bodyPr wrap="square" lIns="0" rIns="0" rtlCol="0" anchor="ctr" anchorCtr="0">
            <a:spAutoFit/>
          </a:bodyPr>
          <a:lstStyle/>
          <a:p>
            <a:r>
              <a:rPr lang="en-US" altLang="ja-JP" sz="1600" b="1" dirty="0">
                <a:latin typeface="ＭＳ 明朝"/>
                <a:ea typeface="ＭＳ 明朝"/>
              </a:rPr>
              <a:t>2.</a:t>
            </a:r>
            <a:r>
              <a:rPr lang="ja-JP" altLang="en-US" sz="1600" b="1" dirty="0">
                <a:latin typeface="ＭＳ 明朝"/>
                <a:ea typeface="ＭＳ 明朝"/>
              </a:rPr>
              <a:t>健康課題を解決するための個別の保健事業</a:t>
            </a:r>
            <a:endParaRPr lang="en-US" altLang="ja-JP" sz="1600" b="1" dirty="0">
              <a:latin typeface="ＭＳ 明朝" panose="02020609040205080304" pitchFamily="17" charset="-128"/>
              <a:ea typeface="ＭＳ 明朝" panose="02020609040205080304" pitchFamily="17" charset="-128"/>
              <a:cs typeface="Times New Roman" pitchFamily="18" charset="0"/>
            </a:endParaRPr>
          </a:p>
        </p:txBody>
      </p:sp>
    </p:spTree>
    <p:extLst>
      <p:ext uri="{BB962C8B-B14F-4D97-AF65-F5344CB8AC3E}">
        <p14:creationId xmlns:p14="http://schemas.microsoft.com/office/powerpoint/2010/main" val="5341317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7B37B56-424C-46B5-A759-CDEBFE2F4F9C}"/>
              </a:ext>
            </a:extLst>
          </p:cNvPr>
          <p:cNvSpPr>
            <a:spLocks noGrp="1"/>
          </p:cNvSpPr>
          <p:nvPr>
            <p:ph type="sldNum" sz="quarter" idx="4"/>
          </p:nvPr>
        </p:nvSpPr>
        <p:spPr/>
        <p:txBody>
          <a:bodyPr/>
          <a:lstStyle/>
          <a:p>
            <a:fld id="{420EA04B-0610-44E1-BBA9-CB539F9A7CEB}" type="slidenum">
              <a:rPr lang="ja-JP" altLang="en-US" smtClean="0"/>
              <a:pPr/>
              <a:t>71</a:t>
            </a:fld>
            <a:endParaRPr lang="ja-JP" altLang="en-US" dirty="0"/>
          </a:p>
        </p:txBody>
      </p:sp>
      <p:graphicFrame>
        <p:nvGraphicFramePr>
          <p:cNvPr id="5" name="表 4">
            <a:extLst>
              <a:ext uri="{FF2B5EF4-FFF2-40B4-BE49-F238E27FC236}">
                <a16:creationId xmlns:a16="http://schemas.microsoft.com/office/drawing/2014/main" id="{0FAC42DA-7891-4901-9CBB-EF9419766D0E}"/>
              </a:ext>
            </a:extLst>
          </p:cNvPr>
          <p:cNvGraphicFramePr>
            <a:graphicFrameLocks noGrp="1" noChangeAspect="1"/>
          </p:cNvGraphicFramePr>
          <p:nvPr>
            <p:extLst>
              <p:ext uri="{D42A27DB-BD31-4B8C-83A1-F6EECF244321}">
                <p14:modId xmlns:p14="http://schemas.microsoft.com/office/powerpoint/2010/main" val="2049359453"/>
              </p:ext>
            </p:extLst>
          </p:nvPr>
        </p:nvGraphicFramePr>
        <p:xfrm>
          <a:off x="323849" y="3052689"/>
          <a:ext cx="5832475" cy="1133887"/>
        </p:xfrm>
        <a:graphic>
          <a:graphicData uri="http://schemas.openxmlformats.org/drawingml/2006/table">
            <a:tbl>
              <a:tblPr/>
              <a:tblGrid>
                <a:gridCol w="1652947">
                  <a:extLst>
                    <a:ext uri="{9D8B030D-6E8A-4147-A177-3AD203B41FA5}">
                      <a16:colId xmlns:a16="http://schemas.microsoft.com/office/drawing/2014/main" val="2814637465"/>
                    </a:ext>
                  </a:extLst>
                </a:gridCol>
                <a:gridCol w="4179528">
                  <a:extLst>
                    <a:ext uri="{9D8B030D-6E8A-4147-A177-3AD203B41FA5}">
                      <a16:colId xmlns:a16="http://schemas.microsoft.com/office/drawing/2014/main" val="833988823"/>
                    </a:ext>
                  </a:extLst>
                </a:gridCol>
              </a:tblGrid>
              <a:tr h="153777">
                <a:tc gridSpan="2">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評価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hMerge="1">
                  <a:txBody>
                    <a:bodyPr/>
                    <a:lstStyle/>
                    <a:p>
                      <a:endParaRPr kumimoji="1" lang="ja-JP" altLang="en-US"/>
                    </a:p>
                  </a:txBody>
                  <a:tcPr/>
                </a:tc>
                <a:extLst>
                  <a:ext uri="{0D108BD9-81ED-4DB2-BD59-A6C34878D82A}">
                    <a16:rowId xmlns:a16="http://schemas.microsoft.com/office/drawing/2014/main" val="2629881386"/>
                  </a:ext>
                </a:extLst>
              </a:tr>
              <a:tr h="490055">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課題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4552171"/>
                  </a:ext>
                </a:extLst>
              </a:tr>
              <a:tr h="490055">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次年度以降の対応方針</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9091165"/>
                  </a:ext>
                </a:extLst>
              </a:tr>
            </a:tbl>
          </a:graphicData>
        </a:graphic>
      </p:graphicFrame>
      <p:graphicFrame>
        <p:nvGraphicFramePr>
          <p:cNvPr id="6" name="表 5">
            <a:extLst>
              <a:ext uri="{FF2B5EF4-FFF2-40B4-BE49-F238E27FC236}">
                <a16:creationId xmlns:a16="http://schemas.microsoft.com/office/drawing/2014/main" id="{95531D5E-FAD7-490E-853C-43C1E73E694E}"/>
              </a:ext>
            </a:extLst>
          </p:cNvPr>
          <p:cNvGraphicFramePr>
            <a:graphicFrameLocks noGrp="1" noChangeAspect="1"/>
          </p:cNvGraphicFramePr>
          <p:nvPr>
            <p:extLst>
              <p:ext uri="{D42A27DB-BD31-4B8C-83A1-F6EECF244321}">
                <p14:modId xmlns:p14="http://schemas.microsoft.com/office/powerpoint/2010/main" val="1278514921"/>
              </p:ext>
            </p:extLst>
          </p:nvPr>
        </p:nvGraphicFramePr>
        <p:xfrm>
          <a:off x="323850" y="1335248"/>
          <a:ext cx="5832475" cy="1717920"/>
        </p:xfrm>
        <a:graphic>
          <a:graphicData uri="http://schemas.openxmlformats.org/drawingml/2006/table">
            <a:tbl>
              <a:tblPr/>
              <a:tblGrid>
                <a:gridCol w="1652947">
                  <a:extLst>
                    <a:ext uri="{9D8B030D-6E8A-4147-A177-3AD203B41FA5}">
                      <a16:colId xmlns:a16="http://schemas.microsoft.com/office/drawing/2014/main" val="1670049952"/>
                    </a:ext>
                  </a:extLst>
                </a:gridCol>
                <a:gridCol w="4179528">
                  <a:extLst>
                    <a:ext uri="{9D8B030D-6E8A-4147-A177-3AD203B41FA5}">
                      <a16:colId xmlns:a16="http://schemas.microsoft.com/office/drawing/2014/main" val="4148785509"/>
                    </a:ext>
                  </a:extLst>
                </a:gridCol>
              </a:tblGrid>
              <a:tr h="154800">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事業名④</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健康づくり食育教室</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5464340"/>
                  </a:ext>
                </a:extLst>
              </a:tr>
              <a:tr h="700229">
                <a:tc>
                  <a:txBody>
                    <a:bodyPr/>
                    <a:lstStyle/>
                    <a:p>
                      <a:pPr algn="ct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目的</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健康づくりと生活習慣予防のため、「食」について考えるきっかけづくりを行い、食育を推進する</a:t>
                      </a:r>
                    </a:p>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対象者</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被保険者</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市民</a:t>
                      </a:r>
                    </a:p>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実施内容</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健康づくりと生活習慣予防のため、「食」について考えるきっかけづくりを行い、食育を推進する</a:t>
                      </a:r>
                    </a:p>
                    <a:p>
                      <a:pPr algn="l" fontAlgn="t"/>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市内公共施設を会場に</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月～</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2</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月（月</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回）実施</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栄養講話・調理実習</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2504749"/>
                  </a:ext>
                </a:extLst>
              </a:tr>
            </a:tbl>
          </a:graphicData>
        </a:graphic>
      </p:graphicFrame>
    </p:spTree>
    <p:extLst>
      <p:ext uri="{BB962C8B-B14F-4D97-AF65-F5344CB8AC3E}">
        <p14:creationId xmlns:p14="http://schemas.microsoft.com/office/powerpoint/2010/main" val="22296010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109966D-0426-15A5-4C0F-5189054143BA}"/>
              </a:ext>
            </a:extLst>
          </p:cNvPr>
          <p:cNvSpPr txBox="1">
            <a:spLocks noChangeAspect="1"/>
          </p:cNvSpPr>
          <p:nvPr/>
        </p:nvSpPr>
        <p:spPr>
          <a:xfrm>
            <a:off x="287759" y="406569"/>
            <a:ext cx="5170646" cy="276999"/>
          </a:xfrm>
          <a:prstGeom prst="rect">
            <a:avLst/>
          </a:prstGeom>
          <a:noFill/>
          <a:ln>
            <a:noFill/>
          </a:ln>
        </p:spPr>
        <p:txBody>
          <a:bodyPr wrap="none" lIns="0" rtlCol="0">
            <a:spAutoFit/>
          </a:bodyPr>
          <a:lstStyle/>
          <a:p>
            <a:r>
              <a:rPr kumimoji="1" lang="ja-JP" altLang="en-US" sz="1200" dirty="0">
                <a:latin typeface="ＭＳ 明朝" panose="02020609040205080304" pitchFamily="17" charset="-128"/>
                <a:ea typeface="ＭＳ 明朝" panose="02020609040205080304" pitchFamily="17" charset="-128"/>
              </a:rPr>
              <a:t>第</a:t>
            </a:r>
            <a:r>
              <a:rPr kumimoji="1" lang="en-US" altLang="ja-JP" sz="1200" dirty="0">
                <a:latin typeface="ＭＳ 明朝" panose="02020609040205080304" pitchFamily="17" charset="-128"/>
                <a:ea typeface="ＭＳ 明朝" panose="02020609040205080304" pitchFamily="17" charset="-128"/>
              </a:rPr>
              <a:t>3</a:t>
            </a:r>
            <a:r>
              <a:rPr kumimoji="1" lang="ja-JP" altLang="en-US" sz="1200" dirty="0">
                <a:latin typeface="ＭＳ 明朝" panose="02020609040205080304" pitchFamily="17" charset="-128"/>
                <a:ea typeface="ＭＳ 明朝" panose="02020609040205080304" pitchFamily="17" charset="-128"/>
              </a:rPr>
              <a:t>期データヘルス計画における秋田県共通評価シート（</a:t>
            </a:r>
            <a:r>
              <a:rPr kumimoji="1" lang="zh-TW" altLang="en-US" sz="1200" dirty="0">
                <a:latin typeface="ＭＳ 明朝" panose="02020609040205080304" pitchFamily="17" charset="-128"/>
                <a:ea typeface="ＭＳ 明朝" panose="02020609040205080304" pitchFamily="17" charset="-128"/>
              </a:rPr>
              <a:t>特定健康診査</a:t>
            </a:r>
            <a:r>
              <a:rPr kumimoji="1" lang="ja-JP" altLang="en-US" sz="1200" dirty="0">
                <a:latin typeface="ＭＳ 明朝" panose="02020609040205080304" pitchFamily="17" charset="-128"/>
                <a:ea typeface="ＭＳ 明朝" panose="02020609040205080304" pitchFamily="17" charset="-128"/>
              </a:rPr>
              <a:t>）</a:t>
            </a:r>
          </a:p>
        </p:txBody>
      </p:sp>
      <p:graphicFrame>
        <p:nvGraphicFramePr>
          <p:cNvPr id="3" name="表 2">
            <a:extLst>
              <a:ext uri="{FF2B5EF4-FFF2-40B4-BE49-F238E27FC236}">
                <a16:creationId xmlns:a16="http://schemas.microsoft.com/office/drawing/2014/main" id="{6D966DE4-88B3-3F78-A6CE-D852495A8BA8}"/>
              </a:ext>
            </a:extLst>
          </p:cNvPr>
          <p:cNvGraphicFramePr>
            <a:graphicFrameLocks noGrp="1" noChangeAspect="1"/>
          </p:cNvGraphicFramePr>
          <p:nvPr>
            <p:extLst>
              <p:ext uri="{D42A27DB-BD31-4B8C-83A1-F6EECF244321}">
                <p14:modId xmlns:p14="http://schemas.microsoft.com/office/powerpoint/2010/main" val="97442147"/>
              </p:ext>
            </p:extLst>
          </p:nvPr>
        </p:nvGraphicFramePr>
        <p:xfrm>
          <a:off x="323848" y="1043608"/>
          <a:ext cx="5832477" cy="7510755"/>
        </p:xfrm>
        <a:graphic>
          <a:graphicData uri="http://schemas.openxmlformats.org/drawingml/2006/table">
            <a:tbl>
              <a:tblPr/>
              <a:tblGrid>
                <a:gridCol w="1613960">
                  <a:extLst>
                    <a:ext uri="{9D8B030D-6E8A-4147-A177-3AD203B41FA5}">
                      <a16:colId xmlns:a16="http://schemas.microsoft.com/office/drawing/2014/main" val="3975426814"/>
                    </a:ext>
                  </a:extLst>
                </a:gridCol>
                <a:gridCol w="686840">
                  <a:extLst>
                    <a:ext uri="{9D8B030D-6E8A-4147-A177-3AD203B41FA5}">
                      <a16:colId xmlns:a16="http://schemas.microsoft.com/office/drawing/2014/main" val="760081591"/>
                    </a:ext>
                  </a:extLst>
                </a:gridCol>
                <a:gridCol w="716309">
                  <a:extLst>
                    <a:ext uri="{9D8B030D-6E8A-4147-A177-3AD203B41FA5}">
                      <a16:colId xmlns:a16="http://schemas.microsoft.com/office/drawing/2014/main" val="4088476851"/>
                    </a:ext>
                  </a:extLst>
                </a:gridCol>
                <a:gridCol w="469228">
                  <a:extLst>
                    <a:ext uri="{9D8B030D-6E8A-4147-A177-3AD203B41FA5}">
                      <a16:colId xmlns:a16="http://schemas.microsoft.com/office/drawing/2014/main" val="447812127"/>
                    </a:ext>
                  </a:extLst>
                </a:gridCol>
                <a:gridCol w="469228">
                  <a:extLst>
                    <a:ext uri="{9D8B030D-6E8A-4147-A177-3AD203B41FA5}">
                      <a16:colId xmlns:a16="http://schemas.microsoft.com/office/drawing/2014/main" val="3468811134"/>
                    </a:ext>
                  </a:extLst>
                </a:gridCol>
                <a:gridCol w="469228">
                  <a:extLst>
                    <a:ext uri="{9D8B030D-6E8A-4147-A177-3AD203B41FA5}">
                      <a16:colId xmlns:a16="http://schemas.microsoft.com/office/drawing/2014/main" val="386971567"/>
                    </a:ext>
                  </a:extLst>
                </a:gridCol>
                <a:gridCol w="469228">
                  <a:extLst>
                    <a:ext uri="{9D8B030D-6E8A-4147-A177-3AD203B41FA5}">
                      <a16:colId xmlns:a16="http://schemas.microsoft.com/office/drawing/2014/main" val="4129128943"/>
                    </a:ext>
                  </a:extLst>
                </a:gridCol>
                <a:gridCol w="469228">
                  <a:extLst>
                    <a:ext uri="{9D8B030D-6E8A-4147-A177-3AD203B41FA5}">
                      <a16:colId xmlns:a16="http://schemas.microsoft.com/office/drawing/2014/main" val="3572364180"/>
                    </a:ext>
                  </a:extLst>
                </a:gridCol>
                <a:gridCol w="469228">
                  <a:extLst>
                    <a:ext uri="{9D8B030D-6E8A-4147-A177-3AD203B41FA5}">
                      <a16:colId xmlns:a16="http://schemas.microsoft.com/office/drawing/2014/main" val="4223318695"/>
                    </a:ext>
                  </a:extLst>
                </a:gridCol>
              </a:tblGrid>
              <a:tr h="208822">
                <a:tc rowSpan="2" gridSpan="2">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評価指標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rowSpan="2" hMerge="1">
                  <a:txBody>
                    <a:bodyPr/>
                    <a:lstStyle/>
                    <a:p>
                      <a:endParaRPr kumimoji="1" lang="ja-JP" altLang="en-US"/>
                    </a:p>
                  </a:txBody>
                  <a:tcPr/>
                </a:tc>
                <a:tc rowSpan="2">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計画策定時の値</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6">
                  <a:txBody>
                    <a:bodyPr/>
                    <a:lstStyle/>
                    <a:p>
                      <a:pPr algn="ctr" fontAlgn="ctr"/>
                      <a:r>
                        <a:rPr lang="zh-TW" altLang="en-US" sz="900" b="0" i="0" u="none" strike="noStrike">
                          <a:solidFill>
                            <a:srgbClr val="000000"/>
                          </a:solidFill>
                          <a:effectLst/>
                          <a:latin typeface="ＭＳ 明朝" panose="02020609040205080304" pitchFamily="17" charset="-128"/>
                          <a:ea typeface="ＭＳ 明朝" panose="02020609040205080304" pitchFamily="17" charset="-128"/>
                        </a:rPr>
                        <a:t>第</a:t>
                      </a:r>
                      <a:r>
                        <a:rPr lang="en-US" altLang="zh-TW" sz="900" b="0" i="0" u="none" strike="noStrike">
                          <a:solidFill>
                            <a:srgbClr val="000000"/>
                          </a:solidFill>
                          <a:effectLst/>
                          <a:latin typeface="ＭＳ 明朝" panose="02020609040205080304" pitchFamily="17" charset="-128"/>
                          <a:ea typeface="ＭＳ 明朝" panose="02020609040205080304" pitchFamily="17" charset="-128"/>
                        </a:rPr>
                        <a:t>3</a:t>
                      </a:r>
                      <a:r>
                        <a:rPr lang="zh-TW" altLang="en-US" sz="900" b="0" i="0" u="none" strike="noStrike">
                          <a:solidFill>
                            <a:srgbClr val="000000"/>
                          </a:solidFill>
                          <a:effectLst/>
                          <a:latin typeface="ＭＳ 明朝" panose="02020609040205080304" pitchFamily="17" charset="-128"/>
                          <a:ea typeface="ＭＳ 明朝" panose="02020609040205080304" pitchFamily="17" charset="-128"/>
                        </a:rPr>
                        <a:t>期計画期間</a:t>
                      </a:r>
                      <a:endParaRPr lang="zh-TW"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21870017"/>
                  </a:ext>
                </a:extLst>
              </a:tr>
              <a:tr h="208822">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R11</a:t>
                      </a:r>
                      <a:endParaRPr 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extLst>
                  <a:ext uri="{0D108BD9-81ED-4DB2-BD59-A6C34878D82A}">
                    <a16:rowId xmlns:a16="http://schemas.microsoft.com/office/drawing/2014/main" val="4142389990"/>
                  </a:ext>
                </a:extLst>
              </a:tr>
              <a:tr h="208822">
                <a:tc rowSpan="4">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＜アウトカム指標＞</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特定健康診査の受診率</a:t>
                      </a:r>
                    </a:p>
                  </a:txBody>
                  <a:tcPr marL="15661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目標値</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45.0%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45.0%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45.0%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45.0%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45.0%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45.0%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2936117"/>
                  </a:ext>
                </a:extLst>
              </a:tr>
              <a:tr h="208822">
                <a:tc v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実績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41.2%</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1524772"/>
                  </a:ext>
                </a:extLst>
              </a:tr>
              <a:tr h="208822">
                <a:tc v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うち男性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37.7%</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2471439"/>
                  </a:ext>
                </a:extLst>
              </a:tr>
              <a:tr h="208822">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うち女性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44.5%</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755155"/>
                  </a:ext>
                </a:extLst>
              </a:tr>
              <a:tr h="190985">
                <a:tc gridSpan="9">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関連施策の実施状況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99070775"/>
                  </a:ext>
                </a:extLst>
              </a:tr>
              <a:tr h="190985">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事業名①</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8">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特定健診及び受診勧奨</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5074513"/>
                  </a:ext>
                </a:extLst>
              </a:tr>
              <a:tr h="869657">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事業の具体的内容</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目的</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被保険者の健康状態を把握し病気を早期発見することで医療費適正化に資するため</a:t>
                      </a:r>
                    </a:p>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対象者</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被保険者</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74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歳　</a:t>
                      </a:r>
                    </a:p>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実施内容</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受診券の全戸配布・健診の勧奨状発送</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97588929"/>
                  </a:ext>
                </a:extLst>
              </a:tr>
              <a:tr h="190985">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事業名②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8">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人間ドック助成（健康推進課）</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00907624"/>
                  </a:ext>
                </a:extLst>
              </a:tr>
              <a:tr h="869657">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事業の具体的内容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目的</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働く世代の受診しやすい環境づくりを目指し、疾病の早期発見・早期治療、壮年期のがん死亡率の減少を目的として実施</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健康維持増進と疾病の早期発見・早期治療のため、がん検診を含んだ人間ドック料金の一部を助成する</a:t>
                      </a:r>
                    </a:p>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対象者</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被保険者</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市民</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年度までは</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69</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歳の方　令和</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5</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年度からは</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68</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歳の偶数年齢の方</a:t>
                      </a:r>
                    </a:p>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実施内容</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働く世代の受診しやすい環境づくりを目指し、疾病の早期発見・早期治療、壮年期のがん死亡率の減少を目的として実施</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助成額　</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10,000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円（</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50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60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歳は半額補助）</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53429403"/>
                  </a:ext>
                </a:extLst>
              </a:tr>
              <a:tr h="190985">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事業名③</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8">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人間ドック助成（市民課）</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4352467"/>
                  </a:ext>
                </a:extLst>
              </a:tr>
              <a:tr h="869657">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事業の具体的内容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目的</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被保険者の健康状態を把握し、生活習慣病の早期発見と予防につなげるために人間ドックの受診へ補助をする</a:t>
                      </a:r>
                    </a:p>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対象者</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被保険者</a:t>
                      </a:r>
                    </a:p>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実施内容</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人間ドックの受診に補助をする（年</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回）</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人間ドック　</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10,000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円</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脳ドック　　</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20,000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円</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970424698"/>
                  </a:ext>
                </a:extLst>
              </a:tr>
              <a:tr h="190985">
                <a:tc gridSpan="9">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評価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08457729"/>
                  </a:ext>
                </a:extLst>
              </a:tr>
              <a:tr h="608629">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課題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33320633"/>
                  </a:ext>
                </a:extLst>
              </a:tr>
              <a:tr h="608629">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次年度以降の対応方針</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62238955"/>
                  </a:ext>
                </a:extLst>
              </a:tr>
            </a:tbl>
          </a:graphicData>
        </a:graphic>
      </p:graphicFrame>
      <p:sp>
        <p:nvSpPr>
          <p:cNvPr id="5" name="スライド番号プレースホルダー 3">
            <a:extLst>
              <a:ext uri="{FF2B5EF4-FFF2-40B4-BE49-F238E27FC236}">
                <a16:creationId xmlns:a16="http://schemas.microsoft.com/office/drawing/2014/main" id="{D9AD105B-17EA-4CD4-BA11-6C8E842EAE8E}"/>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pPr/>
              <a:t>72</a:t>
            </a:fld>
            <a:endParaRPr lang="ja-JP" altLang="en-US" dirty="0"/>
          </a:p>
        </p:txBody>
      </p:sp>
    </p:spTree>
    <p:extLst>
      <p:ext uri="{BB962C8B-B14F-4D97-AF65-F5344CB8AC3E}">
        <p14:creationId xmlns:p14="http://schemas.microsoft.com/office/powerpoint/2010/main" val="7775626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109966D-0426-15A5-4C0F-5189054143BA}"/>
              </a:ext>
            </a:extLst>
          </p:cNvPr>
          <p:cNvSpPr txBox="1">
            <a:spLocks noChangeAspect="1"/>
          </p:cNvSpPr>
          <p:nvPr/>
        </p:nvSpPr>
        <p:spPr>
          <a:xfrm>
            <a:off x="287759" y="406569"/>
            <a:ext cx="5170646" cy="276999"/>
          </a:xfrm>
          <a:prstGeom prst="rect">
            <a:avLst/>
          </a:prstGeom>
          <a:noFill/>
          <a:ln>
            <a:noFill/>
          </a:ln>
        </p:spPr>
        <p:txBody>
          <a:bodyPr wrap="none" lIns="0" rtlCol="0">
            <a:spAutoFit/>
          </a:bodyPr>
          <a:lstStyle/>
          <a:p>
            <a:r>
              <a:rPr kumimoji="1" lang="ja-JP" altLang="en-US" sz="1200" dirty="0">
                <a:latin typeface="ＭＳ 明朝" panose="02020609040205080304" pitchFamily="17" charset="-128"/>
                <a:ea typeface="ＭＳ 明朝" panose="02020609040205080304" pitchFamily="17" charset="-128"/>
              </a:rPr>
              <a:t>第</a:t>
            </a:r>
            <a:r>
              <a:rPr kumimoji="1" lang="en-US" altLang="ja-JP" sz="1200" dirty="0">
                <a:latin typeface="ＭＳ 明朝" panose="02020609040205080304" pitchFamily="17" charset="-128"/>
                <a:ea typeface="ＭＳ 明朝" panose="02020609040205080304" pitchFamily="17" charset="-128"/>
              </a:rPr>
              <a:t>3</a:t>
            </a:r>
            <a:r>
              <a:rPr kumimoji="1" lang="ja-JP" altLang="en-US" sz="1200" dirty="0">
                <a:latin typeface="ＭＳ 明朝" panose="02020609040205080304" pitchFamily="17" charset="-128"/>
                <a:ea typeface="ＭＳ 明朝" panose="02020609040205080304" pitchFamily="17" charset="-128"/>
              </a:rPr>
              <a:t>期データヘルス計画における秋田県共通評価シート（</a:t>
            </a:r>
            <a:r>
              <a:rPr kumimoji="1" lang="zh-TW" altLang="en-US" sz="1200" dirty="0">
                <a:latin typeface="ＭＳ 明朝" panose="02020609040205080304" pitchFamily="17" charset="-128"/>
                <a:ea typeface="ＭＳ 明朝" panose="02020609040205080304" pitchFamily="17" charset="-128"/>
              </a:rPr>
              <a:t>特定保健指導</a:t>
            </a:r>
            <a:r>
              <a:rPr kumimoji="1" lang="ja-JP" altLang="en-US" sz="1200" dirty="0">
                <a:latin typeface="ＭＳ 明朝" panose="02020609040205080304" pitchFamily="17" charset="-128"/>
                <a:ea typeface="ＭＳ 明朝" panose="02020609040205080304" pitchFamily="17" charset="-128"/>
              </a:rPr>
              <a:t>）</a:t>
            </a:r>
          </a:p>
        </p:txBody>
      </p:sp>
      <p:graphicFrame>
        <p:nvGraphicFramePr>
          <p:cNvPr id="4" name="表 3">
            <a:extLst>
              <a:ext uri="{FF2B5EF4-FFF2-40B4-BE49-F238E27FC236}">
                <a16:creationId xmlns:a16="http://schemas.microsoft.com/office/drawing/2014/main" id="{B52EA14E-2794-711E-A109-199617B03E92}"/>
              </a:ext>
            </a:extLst>
          </p:cNvPr>
          <p:cNvGraphicFramePr>
            <a:graphicFrameLocks noGrp="1" noChangeAspect="1"/>
          </p:cNvGraphicFramePr>
          <p:nvPr>
            <p:extLst>
              <p:ext uri="{D42A27DB-BD31-4B8C-83A1-F6EECF244321}">
                <p14:modId xmlns:p14="http://schemas.microsoft.com/office/powerpoint/2010/main" val="952683292"/>
              </p:ext>
            </p:extLst>
          </p:nvPr>
        </p:nvGraphicFramePr>
        <p:xfrm>
          <a:off x="323848" y="1043608"/>
          <a:ext cx="5832476" cy="6464268"/>
        </p:xfrm>
        <a:graphic>
          <a:graphicData uri="http://schemas.openxmlformats.org/drawingml/2006/table">
            <a:tbl>
              <a:tblPr/>
              <a:tblGrid>
                <a:gridCol w="1652948">
                  <a:extLst>
                    <a:ext uri="{9D8B030D-6E8A-4147-A177-3AD203B41FA5}">
                      <a16:colId xmlns:a16="http://schemas.microsoft.com/office/drawing/2014/main" val="3699601537"/>
                    </a:ext>
                  </a:extLst>
                </a:gridCol>
                <a:gridCol w="680493">
                  <a:extLst>
                    <a:ext uri="{9D8B030D-6E8A-4147-A177-3AD203B41FA5}">
                      <a16:colId xmlns:a16="http://schemas.microsoft.com/office/drawing/2014/main" val="3480860539"/>
                    </a:ext>
                  </a:extLst>
                </a:gridCol>
                <a:gridCol w="709689">
                  <a:extLst>
                    <a:ext uri="{9D8B030D-6E8A-4147-A177-3AD203B41FA5}">
                      <a16:colId xmlns:a16="http://schemas.microsoft.com/office/drawing/2014/main" val="16179455"/>
                    </a:ext>
                  </a:extLst>
                </a:gridCol>
                <a:gridCol w="464891">
                  <a:extLst>
                    <a:ext uri="{9D8B030D-6E8A-4147-A177-3AD203B41FA5}">
                      <a16:colId xmlns:a16="http://schemas.microsoft.com/office/drawing/2014/main" val="1064369982"/>
                    </a:ext>
                  </a:extLst>
                </a:gridCol>
                <a:gridCol w="464891">
                  <a:extLst>
                    <a:ext uri="{9D8B030D-6E8A-4147-A177-3AD203B41FA5}">
                      <a16:colId xmlns:a16="http://schemas.microsoft.com/office/drawing/2014/main" val="3550501979"/>
                    </a:ext>
                  </a:extLst>
                </a:gridCol>
                <a:gridCol w="464891">
                  <a:extLst>
                    <a:ext uri="{9D8B030D-6E8A-4147-A177-3AD203B41FA5}">
                      <a16:colId xmlns:a16="http://schemas.microsoft.com/office/drawing/2014/main" val="295289403"/>
                    </a:ext>
                  </a:extLst>
                </a:gridCol>
                <a:gridCol w="464891">
                  <a:extLst>
                    <a:ext uri="{9D8B030D-6E8A-4147-A177-3AD203B41FA5}">
                      <a16:colId xmlns:a16="http://schemas.microsoft.com/office/drawing/2014/main" val="1942193115"/>
                    </a:ext>
                  </a:extLst>
                </a:gridCol>
                <a:gridCol w="464891">
                  <a:extLst>
                    <a:ext uri="{9D8B030D-6E8A-4147-A177-3AD203B41FA5}">
                      <a16:colId xmlns:a16="http://schemas.microsoft.com/office/drawing/2014/main" val="4138823977"/>
                    </a:ext>
                  </a:extLst>
                </a:gridCol>
                <a:gridCol w="464891">
                  <a:extLst>
                    <a:ext uri="{9D8B030D-6E8A-4147-A177-3AD203B41FA5}">
                      <a16:colId xmlns:a16="http://schemas.microsoft.com/office/drawing/2014/main" val="1073456048"/>
                    </a:ext>
                  </a:extLst>
                </a:gridCol>
              </a:tblGrid>
              <a:tr h="183430">
                <a:tc rowSpan="2" gridSpan="2">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評価指標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rowSpan="2" hMerge="1">
                  <a:txBody>
                    <a:bodyPr/>
                    <a:lstStyle/>
                    <a:p>
                      <a:endParaRPr kumimoji="1" lang="ja-JP" altLang="en-US"/>
                    </a:p>
                  </a:txBody>
                  <a:tcPr/>
                </a:tc>
                <a:tc rowSpan="2">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計画策定時の値</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R4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6">
                  <a:txBody>
                    <a:bodyPr/>
                    <a:lstStyle/>
                    <a:p>
                      <a:pPr algn="ctr" fontAlgn="ctr"/>
                      <a:r>
                        <a:rPr lang="zh-TW" altLang="en-US" sz="900" b="0" i="0" u="none" strike="noStrike">
                          <a:solidFill>
                            <a:srgbClr val="000000"/>
                          </a:solidFill>
                          <a:effectLst/>
                          <a:latin typeface="ＭＳ 明朝" panose="02020609040205080304" pitchFamily="17" charset="-128"/>
                          <a:ea typeface="ＭＳ 明朝" panose="02020609040205080304" pitchFamily="17" charset="-128"/>
                        </a:rPr>
                        <a:t>第</a:t>
                      </a:r>
                      <a:r>
                        <a:rPr lang="en-US" altLang="zh-TW" sz="900" b="0" i="0" u="none" strike="noStrike">
                          <a:solidFill>
                            <a:srgbClr val="000000"/>
                          </a:solidFill>
                          <a:effectLst/>
                          <a:latin typeface="ＭＳ 明朝" panose="02020609040205080304" pitchFamily="17" charset="-128"/>
                          <a:ea typeface="ＭＳ 明朝" panose="02020609040205080304" pitchFamily="17" charset="-128"/>
                        </a:rPr>
                        <a:t>3</a:t>
                      </a:r>
                      <a:r>
                        <a:rPr lang="zh-TW" altLang="en-US" sz="900" b="0" i="0" u="none" strike="noStrike">
                          <a:solidFill>
                            <a:srgbClr val="000000"/>
                          </a:solidFill>
                          <a:effectLst/>
                          <a:latin typeface="ＭＳ 明朝" panose="02020609040205080304" pitchFamily="17" charset="-128"/>
                          <a:ea typeface="ＭＳ 明朝" panose="02020609040205080304" pitchFamily="17" charset="-128"/>
                        </a:rPr>
                        <a:t>期計画期間</a:t>
                      </a:r>
                      <a:endParaRPr lang="zh-TW"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74977563"/>
                  </a:ext>
                </a:extLst>
              </a:tr>
              <a:tr h="183430">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R9</a:t>
                      </a:r>
                      <a:endParaRPr 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extLst>
                  <a:ext uri="{0D108BD9-81ED-4DB2-BD59-A6C34878D82A}">
                    <a16:rowId xmlns:a16="http://schemas.microsoft.com/office/drawing/2014/main" val="2470714942"/>
                  </a:ext>
                </a:extLst>
              </a:tr>
              <a:tr h="183430">
                <a:tc rowSpan="4">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＜アウトカム指標＞</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特定保健指導による特定保健指導対象者の減少率</a:t>
                      </a:r>
                    </a:p>
                  </a:txBody>
                  <a:tcPr marL="13757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目標値</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25.0%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25.0%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25.0%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25.0%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25.0%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25.0%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826917"/>
                  </a:ext>
                </a:extLst>
              </a:tr>
              <a:tr h="183430">
                <a:tc v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実績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14.5%</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2259613"/>
                  </a:ext>
                </a:extLst>
              </a:tr>
              <a:tr h="183430">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うち男性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15.5%</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8154669"/>
                  </a:ext>
                </a:extLst>
              </a:tr>
              <a:tr h="183430">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うち女性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12.9%</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9738580"/>
                  </a:ext>
                </a:extLst>
              </a:tr>
              <a:tr h="183430">
                <a:tc rowSpan="4">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＜アウトプット指標＞</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特定保健指導実施率</a:t>
                      </a:r>
                    </a:p>
                  </a:txBody>
                  <a:tcPr marL="13757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目標値</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20.0%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20.0%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20.0%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20.0%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20.0%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20.0%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7640209"/>
                  </a:ext>
                </a:extLst>
              </a:tr>
              <a:tr h="183430">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実績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19.4%</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3061006"/>
                  </a:ext>
                </a:extLst>
              </a:tr>
              <a:tr h="183430">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うち男性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14.5%</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1483449"/>
                  </a:ext>
                </a:extLst>
              </a:tr>
              <a:tr h="183430">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うち女性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26.3%</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0184873"/>
                  </a:ext>
                </a:extLst>
              </a:tr>
              <a:tr h="167762">
                <a:tc gridSpan="9">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関連施策の実施状況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44199931"/>
                  </a:ext>
                </a:extLst>
              </a:tr>
              <a:tr h="167762">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事業名①</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8">
                  <a:txBody>
                    <a:bodyPr/>
                    <a:lstStyle/>
                    <a:p>
                      <a:pPr algn="l" fontAlgn="ct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特定保健指導</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41931895"/>
                  </a:ext>
                </a:extLst>
              </a:tr>
              <a:tr h="763910">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事業の具体的内容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目的</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市民が自ら生活習慣病予防に取り組めるように、健診結果をもとに個別に応じた保健指導を実施する</a:t>
                      </a:r>
                    </a:p>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対象者</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被保険者</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74</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歳</a:t>
                      </a:r>
                    </a:p>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実施内容</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特定健診の結果、対象となった住民に対し利用券を発行。</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結果をもとに、生活状況を確認して食事や運動等の改善を図る。</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21001325"/>
                  </a:ext>
                </a:extLst>
              </a:tr>
              <a:tr h="167762">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事業名②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8">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04022070"/>
                  </a:ext>
                </a:extLst>
              </a:tr>
              <a:tr h="763910">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事業の具体的内容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（対象者、方法、実施者など）</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50191569"/>
                  </a:ext>
                </a:extLst>
              </a:tr>
              <a:tr h="167762">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事業名③</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8">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92727421"/>
                  </a:ext>
                </a:extLst>
              </a:tr>
              <a:tr h="763910">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事業の具体的内容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（対象者、方法、実施者など）</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88446731"/>
                  </a:ext>
                </a:extLst>
              </a:tr>
              <a:tr h="167762">
                <a:tc gridSpan="9">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評価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35324431"/>
                  </a:ext>
                </a:extLst>
              </a:tr>
              <a:tr h="534622">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課題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27415305"/>
                  </a:ext>
                </a:extLst>
              </a:tr>
              <a:tr h="534622">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次年度以降の対応方針</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19952346"/>
                  </a:ext>
                </a:extLst>
              </a:tr>
            </a:tbl>
          </a:graphicData>
        </a:graphic>
      </p:graphicFrame>
      <p:sp>
        <p:nvSpPr>
          <p:cNvPr id="5" name="スライド番号プレースホルダー 3">
            <a:extLst>
              <a:ext uri="{FF2B5EF4-FFF2-40B4-BE49-F238E27FC236}">
                <a16:creationId xmlns:a16="http://schemas.microsoft.com/office/drawing/2014/main" id="{D268E05E-4B7B-42C0-8504-3C857624A317}"/>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pPr/>
              <a:t>73</a:t>
            </a:fld>
            <a:endParaRPr lang="ja-JP" altLang="en-US" dirty="0"/>
          </a:p>
        </p:txBody>
      </p:sp>
    </p:spTree>
    <p:extLst>
      <p:ext uri="{BB962C8B-B14F-4D97-AF65-F5344CB8AC3E}">
        <p14:creationId xmlns:p14="http://schemas.microsoft.com/office/powerpoint/2010/main" val="25327696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109966D-0426-15A5-4C0F-5189054143BA}"/>
              </a:ext>
            </a:extLst>
          </p:cNvPr>
          <p:cNvSpPr txBox="1">
            <a:spLocks noChangeAspect="1"/>
          </p:cNvSpPr>
          <p:nvPr/>
        </p:nvSpPr>
        <p:spPr>
          <a:xfrm>
            <a:off x="287759" y="467544"/>
            <a:ext cx="3862596" cy="461665"/>
          </a:xfrm>
          <a:prstGeom prst="rect">
            <a:avLst/>
          </a:prstGeom>
          <a:noFill/>
          <a:ln>
            <a:noFill/>
          </a:ln>
        </p:spPr>
        <p:txBody>
          <a:bodyPr wrap="none" lIns="0" rtlCol="0">
            <a:spAutoFit/>
          </a:bodyPr>
          <a:lstStyle/>
          <a:p>
            <a:r>
              <a:rPr kumimoji="1" lang="ja-JP" altLang="en-US" sz="1200" dirty="0">
                <a:latin typeface="ＭＳ 明朝" panose="02020609040205080304" pitchFamily="17" charset="-128"/>
                <a:ea typeface="ＭＳ 明朝" panose="02020609040205080304" pitchFamily="17" charset="-128"/>
              </a:rPr>
              <a:t>第</a:t>
            </a:r>
            <a:r>
              <a:rPr kumimoji="1" lang="en-US" altLang="ja-JP" sz="1200" dirty="0">
                <a:latin typeface="ＭＳ 明朝" panose="02020609040205080304" pitchFamily="17" charset="-128"/>
                <a:ea typeface="ＭＳ 明朝" panose="02020609040205080304" pitchFamily="17" charset="-128"/>
              </a:rPr>
              <a:t>3</a:t>
            </a:r>
            <a:r>
              <a:rPr kumimoji="1" lang="ja-JP" altLang="en-US" sz="1200" dirty="0">
                <a:latin typeface="ＭＳ 明朝" panose="02020609040205080304" pitchFamily="17" charset="-128"/>
                <a:ea typeface="ＭＳ 明朝" panose="02020609040205080304" pitchFamily="17" charset="-128"/>
              </a:rPr>
              <a:t>期データヘルス計画における秋田県共通評価シート</a:t>
            </a:r>
            <a:endParaRPr kumimoji="1" lang="en-US" altLang="ja-JP" sz="1200" dirty="0">
              <a:latin typeface="ＭＳ 明朝" panose="02020609040205080304" pitchFamily="17" charset="-128"/>
              <a:ea typeface="ＭＳ 明朝" panose="02020609040205080304" pitchFamily="17" charset="-128"/>
            </a:endParaRPr>
          </a:p>
          <a:p>
            <a:r>
              <a:rPr kumimoji="1" lang="ja-JP" altLang="en-US" sz="1200" dirty="0">
                <a:latin typeface="ＭＳ 明朝" panose="02020609040205080304" pitchFamily="17" charset="-128"/>
                <a:ea typeface="ＭＳ 明朝" panose="02020609040205080304" pitchFamily="17" charset="-128"/>
              </a:rPr>
              <a:t>（特定健診結果に基づく医療機関への受診勧奨）</a:t>
            </a:r>
          </a:p>
        </p:txBody>
      </p:sp>
      <p:graphicFrame>
        <p:nvGraphicFramePr>
          <p:cNvPr id="3" name="表 2">
            <a:extLst>
              <a:ext uri="{FF2B5EF4-FFF2-40B4-BE49-F238E27FC236}">
                <a16:creationId xmlns:a16="http://schemas.microsoft.com/office/drawing/2014/main" id="{67973F49-2CB1-DA56-B1B4-2FE921603657}"/>
              </a:ext>
            </a:extLst>
          </p:cNvPr>
          <p:cNvGraphicFramePr>
            <a:graphicFrameLocks noGrp="1" noChangeAspect="1"/>
          </p:cNvGraphicFramePr>
          <p:nvPr>
            <p:extLst>
              <p:ext uri="{D42A27DB-BD31-4B8C-83A1-F6EECF244321}">
                <p14:modId xmlns:p14="http://schemas.microsoft.com/office/powerpoint/2010/main" val="1771458790"/>
              </p:ext>
            </p:extLst>
          </p:nvPr>
        </p:nvGraphicFramePr>
        <p:xfrm>
          <a:off x="325806" y="1043608"/>
          <a:ext cx="5832475" cy="6113006"/>
        </p:xfrm>
        <a:graphic>
          <a:graphicData uri="http://schemas.openxmlformats.org/drawingml/2006/table">
            <a:tbl>
              <a:tblPr/>
              <a:tblGrid>
                <a:gridCol w="1620510">
                  <a:extLst>
                    <a:ext uri="{9D8B030D-6E8A-4147-A177-3AD203B41FA5}">
                      <a16:colId xmlns:a16="http://schemas.microsoft.com/office/drawing/2014/main" val="2677775646"/>
                    </a:ext>
                  </a:extLst>
                </a:gridCol>
                <a:gridCol w="685774">
                  <a:extLst>
                    <a:ext uri="{9D8B030D-6E8A-4147-A177-3AD203B41FA5}">
                      <a16:colId xmlns:a16="http://schemas.microsoft.com/office/drawing/2014/main" val="1864652707"/>
                    </a:ext>
                  </a:extLst>
                </a:gridCol>
                <a:gridCol w="715197">
                  <a:extLst>
                    <a:ext uri="{9D8B030D-6E8A-4147-A177-3AD203B41FA5}">
                      <a16:colId xmlns:a16="http://schemas.microsoft.com/office/drawing/2014/main" val="4059525829"/>
                    </a:ext>
                  </a:extLst>
                </a:gridCol>
                <a:gridCol w="468499">
                  <a:extLst>
                    <a:ext uri="{9D8B030D-6E8A-4147-A177-3AD203B41FA5}">
                      <a16:colId xmlns:a16="http://schemas.microsoft.com/office/drawing/2014/main" val="386848986"/>
                    </a:ext>
                  </a:extLst>
                </a:gridCol>
                <a:gridCol w="468499">
                  <a:extLst>
                    <a:ext uri="{9D8B030D-6E8A-4147-A177-3AD203B41FA5}">
                      <a16:colId xmlns:a16="http://schemas.microsoft.com/office/drawing/2014/main" val="1203067033"/>
                    </a:ext>
                  </a:extLst>
                </a:gridCol>
                <a:gridCol w="468499">
                  <a:extLst>
                    <a:ext uri="{9D8B030D-6E8A-4147-A177-3AD203B41FA5}">
                      <a16:colId xmlns:a16="http://schemas.microsoft.com/office/drawing/2014/main" val="3850713621"/>
                    </a:ext>
                  </a:extLst>
                </a:gridCol>
                <a:gridCol w="468499">
                  <a:extLst>
                    <a:ext uri="{9D8B030D-6E8A-4147-A177-3AD203B41FA5}">
                      <a16:colId xmlns:a16="http://schemas.microsoft.com/office/drawing/2014/main" val="2605641406"/>
                    </a:ext>
                  </a:extLst>
                </a:gridCol>
                <a:gridCol w="468499">
                  <a:extLst>
                    <a:ext uri="{9D8B030D-6E8A-4147-A177-3AD203B41FA5}">
                      <a16:colId xmlns:a16="http://schemas.microsoft.com/office/drawing/2014/main" val="2020747620"/>
                    </a:ext>
                  </a:extLst>
                </a:gridCol>
                <a:gridCol w="468499">
                  <a:extLst>
                    <a:ext uri="{9D8B030D-6E8A-4147-A177-3AD203B41FA5}">
                      <a16:colId xmlns:a16="http://schemas.microsoft.com/office/drawing/2014/main" val="3691343828"/>
                    </a:ext>
                  </a:extLst>
                </a:gridCol>
              </a:tblGrid>
              <a:tr h="216686">
                <a:tc rowSpan="2" gridSpan="2">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評価指標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rowSpan="2" hMerge="1">
                  <a:txBody>
                    <a:bodyPr/>
                    <a:lstStyle/>
                    <a:p>
                      <a:endParaRPr kumimoji="1" lang="ja-JP" altLang="en-US"/>
                    </a:p>
                  </a:txBody>
                  <a:tcPr/>
                </a:tc>
                <a:tc rowSpan="2">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計画策定時の値</a:t>
                      </a:r>
                      <a:b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b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R4</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6">
                  <a:txBody>
                    <a:bodyPr/>
                    <a:lstStyle/>
                    <a:p>
                      <a:pPr algn="ctr" fontAlgn="ctr"/>
                      <a:r>
                        <a:rPr lang="zh-TW" altLang="en-US" sz="900" b="0" i="0" u="none" strike="noStrike">
                          <a:solidFill>
                            <a:srgbClr val="000000"/>
                          </a:solidFill>
                          <a:effectLst/>
                          <a:latin typeface="ＭＳ 明朝" panose="02020609040205080304" pitchFamily="17" charset="-128"/>
                          <a:ea typeface="ＭＳ 明朝" panose="02020609040205080304" pitchFamily="17" charset="-128"/>
                        </a:rPr>
                        <a:t>第</a:t>
                      </a:r>
                      <a:r>
                        <a:rPr lang="en-US" altLang="zh-TW" sz="900" b="0" i="0" u="none" strike="noStrike">
                          <a:solidFill>
                            <a:srgbClr val="000000"/>
                          </a:solidFill>
                          <a:effectLst/>
                          <a:latin typeface="ＭＳ 明朝" panose="02020609040205080304" pitchFamily="17" charset="-128"/>
                          <a:ea typeface="ＭＳ 明朝" panose="02020609040205080304" pitchFamily="17" charset="-128"/>
                        </a:rPr>
                        <a:t>3</a:t>
                      </a:r>
                      <a:r>
                        <a:rPr lang="zh-TW" altLang="en-US" sz="900" b="0" i="0" u="none" strike="noStrike">
                          <a:solidFill>
                            <a:srgbClr val="000000"/>
                          </a:solidFill>
                          <a:effectLst/>
                          <a:latin typeface="ＭＳ 明朝" panose="02020609040205080304" pitchFamily="17" charset="-128"/>
                          <a:ea typeface="ＭＳ 明朝" panose="02020609040205080304" pitchFamily="17" charset="-128"/>
                        </a:rPr>
                        <a:t>期計画期間</a:t>
                      </a:r>
                      <a:endParaRPr lang="zh-TW"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70397907"/>
                  </a:ext>
                </a:extLst>
              </a:tr>
              <a:tr h="216686">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R9</a:t>
                      </a:r>
                      <a:endParaRPr 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R10</a:t>
                      </a:r>
                      <a:endParaRPr 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extLst>
                  <a:ext uri="{0D108BD9-81ED-4DB2-BD59-A6C34878D82A}">
                    <a16:rowId xmlns:a16="http://schemas.microsoft.com/office/drawing/2014/main" val="4121412721"/>
                  </a:ext>
                </a:extLst>
              </a:tr>
              <a:tr h="243772">
                <a:tc rowSpan="2">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＜アウトカム指標＞</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特定健診で受診勧奨を受けた者の医療機関受診率</a:t>
                      </a:r>
                    </a:p>
                  </a:txBody>
                  <a:tcPr marL="162515"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目標値</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55.0%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55.0%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55.0%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55.0%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55.0%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55.0%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442703"/>
                  </a:ext>
                </a:extLst>
              </a:tr>
              <a:tr h="243772">
                <a:tc v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実績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54.8%</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2561990"/>
                  </a:ext>
                </a:extLst>
              </a:tr>
              <a:tr h="198178">
                <a:tc gridSpan="9">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関連施策の実施状況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80451496"/>
                  </a:ext>
                </a:extLst>
              </a:tr>
              <a:tr h="198178">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事業名①</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8">
                  <a:txBody>
                    <a:bodyPr/>
                    <a:lstStyle/>
                    <a:p>
                      <a:pPr algn="l" fontAlgn="ct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生活習慣病重症化予防対策</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311203"/>
                  </a:ext>
                </a:extLst>
              </a:tr>
              <a:tr h="902409">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事業の具体的内容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目的</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糖尿病が重症化するリスクの高い未受診者・受診中断者を健診データから抽出し、受診勧奨を行う</a:t>
                      </a:r>
                    </a:p>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対象者</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未受診者・受診中断者</a:t>
                      </a:r>
                    </a:p>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実施内容</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糖尿病が重症化するリスクの高い未受診者・受診中断者を健診データから抽出し、受診勧奨を行う</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19793090"/>
                  </a:ext>
                </a:extLst>
              </a:tr>
              <a:tr h="198178">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事業名②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8">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4336667"/>
                  </a:ext>
                </a:extLst>
              </a:tr>
              <a:tr h="902409">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事業の具体的内容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（対象者、方法、実施者など）</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22499343"/>
                  </a:ext>
                </a:extLst>
              </a:tr>
              <a:tr h="198178">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事業名③</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8">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37543337"/>
                  </a:ext>
                </a:extLst>
              </a:tr>
              <a:tr h="902409">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事業の具体的内容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（対象者、方法、実施者など）</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70936934"/>
                  </a:ext>
                </a:extLst>
              </a:tr>
              <a:tr h="198178">
                <a:tc gridSpan="9">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評価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75840623"/>
                  </a:ext>
                </a:extLst>
              </a:tr>
              <a:tr h="631551">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課題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59651056"/>
                  </a:ext>
                </a:extLst>
              </a:tr>
              <a:tr h="631551">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次年度以降の対応方針</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19102044"/>
                  </a:ext>
                </a:extLst>
              </a:tr>
            </a:tbl>
          </a:graphicData>
        </a:graphic>
      </p:graphicFrame>
      <p:sp>
        <p:nvSpPr>
          <p:cNvPr id="6" name="スライド番号プレースホルダー 3">
            <a:extLst>
              <a:ext uri="{FF2B5EF4-FFF2-40B4-BE49-F238E27FC236}">
                <a16:creationId xmlns:a16="http://schemas.microsoft.com/office/drawing/2014/main" id="{D6CD9352-FBF2-4BE6-AD15-156E106A812D}"/>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pPr/>
              <a:t>74</a:t>
            </a:fld>
            <a:endParaRPr lang="ja-JP" altLang="en-US" dirty="0"/>
          </a:p>
        </p:txBody>
      </p:sp>
    </p:spTree>
    <p:extLst>
      <p:ext uri="{BB962C8B-B14F-4D97-AF65-F5344CB8AC3E}">
        <p14:creationId xmlns:p14="http://schemas.microsoft.com/office/powerpoint/2010/main" val="40710889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109966D-0426-15A5-4C0F-5189054143BA}"/>
              </a:ext>
            </a:extLst>
          </p:cNvPr>
          <p:cNvSpPr txBox="1">
            <a:spLocks noChangeAspect="1"/>
          </p:cNvSpPr>
          <p:nvPr/>
        </p:nvSpPr>
        <p:spPr>
          <a:xfrm>
            <a:off x="287759" y="478577"/>
            <a:ext cx="4862870" cy="276999"/>
          </a:xfrm>
          <a:prstGeom prst="rect">
            <a:avLst/>
          </a:prstGeom>
          <a:noFill/>
          <a:ln>
            <a:noFill/>
          </a:ln>
        </p:spPr>
        <p:txBody>
          <a:bodyPr wrap="none" lIns="0" rtlCol="0">
            <a:spAutoFit/>
          </a:bodyPr>
          <a:lstStyle/>
          <a:p>
            <a:r>
              <a:rPr kumimoji="1" lang="ja-JP" altLang="en-US" sz="1200" dirty="0">
                <a:latin typeface="ＭＳ 明朝" panose="02020609040205080304" pitchFamily="17" charset="-128"/>
                <a:ea typeface="ＭＳ 明朝" panose="02020609040205080304" pitchFamily="17" charset="-128"/>
              </a:rPr>
              <a:t>第</a:t>
            </a:r>
            <a:r>
              <a:rPr kumimoji="1" lang="en-US" altLang="ja-JP" sz="1200" dirty="0">
                <a:latin typeface="ＭＳ 明朝" panose="02020609040205080304" pitchFamily="17" charset="-128"/>
                <a:ea typeface="ＭＳ 明朝" panose="02020609040205080304" pitchFamily="17" charset="-128"/>
              </a:rPr>
              <a:t>3</a:t>
            </a:r>
            <a:r>
              <a:rPr kumimoji="1" lang="ja-JP" altLang="en-US" sz="1200" dirty="0">
                <a:latin typeface="ＭＳ 明朝" panose="02020609040205080304" pitchFamily="17" charset="-128"/>
                <a:ea typeface="ＭＳ 明朝" panose="02020609040205080304" pitchFamily="17" charset="-128"/>
              </a:rPr>
              <a:t>期データヘルス計画における秋田県共通評価シート（がん検診）</a:t>
            </a:r>
          </a:p>
        </p:txBody>
      </p:sp>
      <p:graphicFrame>
        <p:nvGraphicFramePr>
          <p:cNvPr id="3" name="表 2">
            <a:extLst>
              <a:ext uri="{FF2B5EF4-FFF2-40B4-BE49-F238E27FC236}">
                <a16:creationId xmlns:a16="http://schemas.microsoft.com/office/drawing/2014/main" id="{B40D1C8F-EDDF-1121-9825-45BDCAA96B3E}"/>
              </a:ext>
            </a:extLst>
          </p:cNvPr>
          <p:cNvGraphicFramePr>
            <a:graphicFrameLocks noGrp="1" noChangeAspect="1"/>
          </p:cNvGraphicFramePr>
          <p:nvPr>
            <p:extLst>
              <p:ext uri="{D42A27DB-BD31-4B8C-83A1-F6EECF244321}">
                <p14:modId xmlns:p14="http://schemas.microsoft.com/office/powerpoint/2010/main" val="2324531738"/>
              </p:ext>
            </p:extLst>
          </p:nvPr>
        </p:nvGraphicFramePr>
        <p:xfrm>
          <a:off x="287759" y="1007791"/>
          <a:ext cx="5832478" cy="7657632"/>
        </p:xfrm>
        <a:graphic>
          <a:graphicData uri="http://schemas.openxmlformats.org/drawingml/2006/table">
            <a:tbl>
              <a:tblPr/>
              <a:tblGrid>
                <a:gridCol w="1652948">
                  <a:extLst>
                    <a:ext uri="{9D8B030D-6E8A-4147-A177-3AD203B41FA5}">
                      <a16:colId xmlns:a16="http://schemas.microsoft.com/office/drawing/2014/main" val="137069721"/>
                    </a:ext>
                  </a:extLst>
                </a:gridCol>
                <a:gridCol w="680494">
                  <a:extLst>
                    <a:ext uri="{9D8B030D-6E8A-4147-A177-3AD203B41FA5}">
                      <a16:colId xmlns:a16="http://schemas.microsoft.com/office/drawing/2014/main" val="1494113752"/>
                    </a:ext>
                  </a:extLst>
                </a:gridCol>
                <a:gridCol w="709690">
                  <a:extLst>
                    <a:ext uri="{9D8B030D-6E8A-4147-A177-3AD203B41FA5}">
                      <a16:colId xmlns:a16="http://schemas.microsoft.com/office/drawing/2014/main" val="3899281241"/>
                    </a:ext>
                  </a:extLst>
                </a:gridCol>
                <a:gridCol w="464891">
                  <a:extLst>
                    <a:ext uri="{9D8B030D-6E8A-4147-A177-3AD203B41FA5}">
                      <a16:colId xmlns:a16="http://schemas.microsoft.com/office/drawing/2014/main" val="2209759450"/>
                    </a:ext>
                  </a:extLst>
                </a:gridCol>
                <a:gridCol w="464891">
                  <a:extLst>
                    <a:ext uri="{9D8B030D-6E8A-4147-A177-3AD203B41FA5}">
                      <a16:colId xmlns:a16="http://schemas.microsoft.com/office/drawing/2014/main" val="1089302702"/>
                    </a:ext>
                  </a:extLst>
                </a:gridCol>
                <a:gridCol w="464891">
                  <a:extLst>
                    <a:ext uri="{9D8B030D-6E8A-4147-A177-3AD203B41FA5}">
                      <a16:colId xmlns:a16="http://schemas.microsoft.com/office/drawing/2014/main" val="295382619"/>
                    </a:ext>
                  </a:extLst>
                </a:gridCol>
                <a:gridCol w="464891">
                  <a:extLst>
                    <a:ext uri="{9D8B030D-6E8A-4147-A177-3AD203B41FA5}">
                      <a16:colId xmlns:a16="http://schemas.microsoft.com/office/drawing/2014/main" val="2998654972"/>
                    </a:ext>
                  </a:extLst>
                </a:gridCol>
                <a:gridCol w="464891">
                  <a:extLst>
                    <a:ext uri="{9D8B030D-6E8A-4147-A177-3AD203B41FA5}">
                      <a16:colId xmlns:a16="http://schemas.microsoft.com/office/drawing/2014/main" val="2036804655"/>
                    </a:ext>
                  </a:extLst>
                </a:gridCol>
                <a:gridCol w="464891">
                  <a:extLst>
                    <a:ext uri="{9D8B030D-6E8A-4147-A177-3AD203B41FA5}">
                      <a16:colId xmlns:a16="http://schemas.microsoft.com/office/drawing/2014/main" val="4269883688"/>
                    </a:ext>
                  </a:extLst>
                </a:gridCol>
              </a:tblGrid>
              <a:tr h="172917">
                <a:tc rowSpan="2" gridSpan="2">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評価指標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rowSpan="2" hMerge="1">
                  <a:txBody>
                    <a:bodyPr/>
                    <a:lstStyle/>
                    <a:p>
                      <a:endParaRPr kumimoji="1" lang="ja-JP" altLang="en-US"/>
                    </a:p>
                  </a:txBody>
                  <a:tcPr/>
                </a:tc>
                <a:tc rowSpan="2">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計画策定時の</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値</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R3</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6">
                  <a:txBody>
                    <a:bodyPr/>
                    <a:lstStyle/>
                    <a:p>
                      <a:pPr algn="ctr" fontAlgn="ct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第</a:t>
                      </a:r>
                      <a:r>
                        <a:rPr lang="en-US" altLang="zh-TW" sz="900" b="0" i="0" u="none" strike="noStrike" dirty="0">
                          <a:solidFill>
                            <a:srgbClr val="000000"/>
                          </a:solidFill>
                          <a:effectLst/>
                          <a:latin typeface="ＭＳ 明朝" panose="02020609040205080304" pitchFamily="17" charset="-128"/>
                          <a:ea typeface="ＭＳ 明朝" panose="02020609040205080304" pitchFamily="17" charset="-128"/>
                        </a:rPr>
                        <a:t>3</a:t>
                      </a: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期計画期間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25730981"/>
                  </a:ext>
                </a:extLst>
              </a:tr>
              <a:tr h="172917">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900" b="0" i="0" u="none" strike="noStrike" dirty="0">
                          <a:solidFill>
                            <a:schemeClr val="tx1"/>
                          </a:solidFill>
                          <a:effectLst/>
                          <a:latin typeface="ＭＳ 明朝" panose="02020609040205080304" pitchFamily="17" charset="-128"/>
                          <a:ea typeface="ＭＳ 明朝" panose="02020609040205080304" pitchFamily="17" charset="-128"/>
                        </a:rPr>
                        <a:t>R6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dirty="0">
                          <a:solidFill>
                            <a:schemeClr val="tx1"/>
                          </a:solidFill>
                          <a:effectLst/>
                          <a:latin typeface="ＭＳ 明朝" panose="02020609040205080304" pitchFamily="17" charset="-128"/>
                          <a:ea typeface="ＭＳ 明朝" panose="02020609040205080304" pitchFamily="17" charset="-128"/>
                        </a:rPr>
                        <a:t>R7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chemeClr val="tx1"/>
                          </a:solidFill>
                          <a:effectLst/>
                          <a:latin typeface="ＭＳ 明朝" panose="02020609040205080304" pitchFamily="17" charset="-128"/>
                          <a:ea typeface="ＭＳ 明朝" panose="02020609040205080304" pitchFamily="17" charset="-128"/>
                        </a:rPr>
                        <a:t>R8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chemeClr val="tx1"/>
                          </a:solidFill>
                          <a:effectLst/>
                          <a:latin typeface="ＭＳ 明朝" panose="02020609040205080304" pitchFamily="17" charset="-128"/>
                          <a:ea typeface="ＭＳ 明朝" panose="02020609040205080304" pitchFamily="17" charset="-128"/>
                        </a:rPr>
                        <a:t>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chemeClr val="tx1"/>
                          </a:solidFill>
                          <a:effectLst/>
                          <a:latin typeface="ＭＳ 明朝" panose="02020609040205080304" pitchFamily="17" charset="-128"/>
                          <a:ea typeface="ＭＳ 明朝" panose="02020609040205080304" pitchFamily="17" charset="-128"/>
                        </a:rPr>
                        <a:t>R10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chemeClr val="tx1"/>
                          </a:solidFill>
                          <a:effectLst/>
                          <a:latin typeface="ＭＳ 明朝" panose="02020609040205080304" pitchFamily="17" charset="-128"/>
                          <a:ea typeface="ＭＳ 明朝" panose="02020609040205080304" pitchFamily="17" charset="-128"/>
                        </a:rPr>
                        <a:t>R11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extLst>
                  <a:ext uri="{0D108BD9-81ED-4DB2-BD59-A6C34878D82A}">
                    <a16:rowId xmlns:a16="http://schemas.microsoft.com/office/drawing/2014/main" val="2210585172"/>
                  </a:ext>
                </a:extLst>
              </a:tr>
              <a:tr h="172917">
                <a:tc rowSpan="2">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＜アウトカム指標＞</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胃がん検診の受診率</a:t>
                      </a:r>
                    </a:p>
                  </a:txBody>
                  <a:tcPr marL="12968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目標値</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11.0%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11.0%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11.0%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11.0%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11.0%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11.0%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0072404"/>
                  </a:ext>
                </a:extLst>
              </a:tr>
              <a:tr h="172917">
                <a:tc v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実績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10.3%</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9633424"/>
                  </a:ext>
                </a:extLst>
              </a:tr>
              <a:tr h="172917">
                <a:tc rowSpan="2">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＜アウトカム指標＞</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大腸がん検診の受診率</a:t>
                      </a:r>
                    </a:p>
                  </a:txBody>
                  <a:tcPr marL="12968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目標値</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18.0%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18.0%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18.0%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18.0%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18.0%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18.0%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6716264"/>
                  </a:ext>
                </a:extLst>
              </a:tr>
              <a:tr h="172917">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実績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17.6%</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0401896"/>
                  </a:ext>
                </a:extLst>
              </a:tr>
              <a:tr h="172917">
                <a:tc rowSpan="2">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＜アウトカム指標＞</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肺がん検診の受診率</a:t>
                      </a:r>
                    </a:p>
                  </a:txBody>
                  <a:tcPr marL="12968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目標値</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14.0%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14.0%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14.0%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14.0%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14.0%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14.0%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6501735"/>
                  </a:ext>
                </a:extLst>
              </a:tr>
              <a:tr h="172917">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実績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13.1%</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3710892"/>
                  </a:ext>
                </a:extLst>
              </a:tr>
              <a:tr h="172917">
                <a:tc rowSpan="2">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＜アウトカム指標＞</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子宮頸がん検診の受診率</a:t>
                      </a:r>
                    </a:p>
                  </a:txBody>
                  <a:tcPr marL="12968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目標値</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10.0%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10.0%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10.0%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10.0%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10.0%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10.0%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6899583"/>
                  </a:ext>
                </a:extLst>
              </a:tr>
              <a:tr h="172917">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実績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9.9%</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9441797"/>
                  </a:ext>
                </a:extLst>
              </a:tr>
              <a:tr h="172917">
                <a:tc rowSpan="2">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＜アウトカム指標＞</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乳がん検診の受診率</a:t>
                      </a:r>
                    </a:p>
                  </a:txBody>
                  <a:tcPr marL="12968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目標値</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17.0%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17.0%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17.0%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17.0%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17.0%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17.0%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6475670"/>
                  </a:ext>
                </a:extLst>
              </a:tr>
              <a:tr h="172917">
                <a:tc v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実績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16.0%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2489972"/>
                  </a:ext>
                </a:extLst>
              </a:tr>
              <a:tr h="158147">
                <a:tc gridSpan="9">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関連施策の実施状況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34669291"/>
                  </a:ext>
                </a:extLst>
              </a:tr>
              <a:tr h="158147">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事業名①</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8">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各種がん検診</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31077017"/>
                  </a:ext>
                </a:extLst>
              </a:tr>
              <a:tr h="720128">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事業の具体的内容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目的</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がんの早期発見・早期治療に努め、がんによる死亡を減少させる</a:t>
                      </a:r>
                    </a:p>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対象者</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被保険者</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市民</a:t>
                      </a:r>
                    </a:p>
                    <a:p>
                      <a:pPr algn="l" fontAlgn="t"/>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胃がん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40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歳以上</a:t>
                      </a:r>
                    </a:p>
                    <a:p>
                      <a:pPr algn="l" fontAlgn="t"/>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大腸がん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歳以上</a:t>
                      </a:r>
                    </a:p>
                    <a:p>
                      <a:pPr algn="l" fontAlgn="t"/>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肺がん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歳以上</a:t>
                      </a:r>
                    </a:p>
                    <a:p>
                      <a:pPr algn="l" fontAlgn="t"/>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乳がん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40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歳以上の偶数歳の女性</a:t>
                      </a:r>
                    </a:p>
                    <a:p>
                      <a:pPr algn="l" fontAlgn="t"/>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子宮頸がん・卵巣がん、</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HPV</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検査（</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20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40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歳）</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p>
                      <a:pPr algn="l" fontAlgn="t"/>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①</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20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40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歳までの女性　②</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42</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歳以上の偶数歳の女性</a:t>
                      </a:r>
                    </a:p>
                    <a:p>
                      <a:pPr algn="l" fontAlgn="t"/>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前立腺がん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歳以上の男性</a:t>
                      </a:r>
                    </a:p>
                    <a:p>
                      <a:pPr algn="l" fontAlgn="t"/>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実施内容</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集団方式によるがん検診の実施（胃・大腸・乳・子宮頸</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・前立腺がん検診）</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医療機関方式によるがん検診の実施（胃・乳・子宮頸がん検診）</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01376448"/>
                  </a:ext>
                </a:extLst>
              </a:tr>
              <a:tr h="158147">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事業名②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8">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31397727"/>
                  </a:ext>
                </a:extLst>
              </a:tr>
              <a:tr h="720128">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事業の具体的内容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（対象者、方法、実施者など）</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18008618"/>
                  </a:ext>
                </a:extLst>
              </a:tr>
              <a:tr h="158147">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事業名③</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8">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70460604"/>
                  </a:ext>
                </a:extLst>
              </a:tr>
              <a:tr h="720128">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事業の具体的内容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（対象者、方法、実施者など）</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88308273"/>
                  </a:ext>
                </a:extLst>
              </a:tr>
              <a:tr h="158147">
                <a:tc gridSpan="9">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評価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10093686"/>
                  </a:ext>
                </a:extLst>
              </a:tr>
              <a:tr h="503981">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課題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62157275"/>
                  </a:ext>
                </a:extLst>
              </a:tr>
              <a:tr h="503981">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次年度以降の対応方針</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216980144"/>
                  </a:ext>
                </a:extLst>
              </a:tr>
            </a:tbl>
          </a:graphicData>
        </a:graphic>
      </p:graphicFrame>
      <p:sp>
        <p:nvSpPr>
          <p:cNvPr id="6" name="スライド番号プレースホルダー 3">
            <a:extLst>
              <a:ext uri="{FF2B5EF4-FFF2-40B4-BE49-F238E27FC236}">
                <a16:creationId xmlns:a16="http://schemas.microsoft.com/office/drawing/2014/main" id="{4626289E-0F3C-49BA-85F1-709DEF46FB5B}"/>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pPr/>
              <a:t>75</a:t>
            </a:fld>
            <a:endParaRPr lang="ja-JP" altLang="en-US" dirty="0"/>
          </a:p>
        </p:txBody>
      </p:sp>
    </p:spTree>
    <p:extLst>
      <p:ext uri="{BB962C8B-B14F-4D97-AF65-F5344CB8AC3E}">
        <p14:creationId xmlns:p14="http://schemas.microsoft.com/office/powerpoint/2010/main" val="36940337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109966D-0426-15A5-4C0F-5189054143BA}"/>
              </a:ext>
            </a:extLst>
          </p:cNvPr>
          <p:cNvSpPr txBox="1">
            <a:spLocks noChangeAspect="1"/>
          </p:cNvSpPr>
          <p:nvPr/>
        </p:nvSpPr>
        <p:spPr>
          <a:xfrm>
            <a:off x="287759" y="478577"/>
            <a:ext cx="5786199" cy="276999"/>
          </a:xfrm>
          <a:prstGeom prst="rect">
            <a:avLst/>
          </a:prstGeom>
          <a:noFill/>
          <a:ln>
            <a:noFill/>
          </a:ln>
        </p:spPr>
        <p:txBody>
          <a:bodyPr wrap="none" lIns="0" rtlCol="0">
            <a:spAutoFit/>
          </a:bodyPr>
          <a:lstStyle/>
          <a:p>
            <a:r>
              <a:rPr kumimoji="1" lang="ja-JP" altLang="en-US" sz="1200" dirty="0">
                <a:latin typeface="ＭＳ 明朝" panose="02020609040205080304" pitchFamily="17" charset="-128"/>
                <a:ea typeface="ＭＳ 明朝" panose="02020609040205080304" pitchFamily="17" charset="-128"/>
              </a:rPr>
              <a:t>第</a:t>
            </a:r>
            <a:r>
              <a:rPr kumimoji="1" lang="en-US" altLang="ja-JP" sz="1200" dirty="0">
                <a:latin typeface="ＭＳ 明朝" panose="02020609040205080304" pitchFamily="17" charset="-128"/>
                <a:ea typeface="ＭＳ 明朝" panose="02020609040205080304" pitchFamily="17" charset="-128"/>
              </a:rPr>
              <a:t>3</a:t>
            </a:r>
            <a:r>
              <a:rPr kumimoji="1" lang="ja-JP" altLang="en-US" sz="1200" dirty="0">
                <a:latin typeface="ＭＳ 明朝" panose="02020609040205080304" pitchFamily="17" charset="-128"/>
                <a:ea typeface="ＭＳ 明朝" panose="02020609040205080304" pitchFamily="17" charset="-128"/>
              </a:rPr>
              <a:t>期データヘルス計画における秋田県共通評価シート（歯と口腔の健康づくり）</a:t>
            </a:r>
          </a:p>
        </p:txBody>
      </p:sp>
      <p:graphicFrame>
        <p:nvGraphicFramePr>
          <p:cNvPr id="5" name="表 4">
            <a:extLst>
              <a:ext uri="{FF2B5EF4-FFF2-40B4-BE49-F238E27FC236}">
                <a16:creationId xmlns:a16="http://schemas.microsoft.com/office/drawing/2014/main" id="{D66D0F19-37C5-1646-39C7-005CB8B9243B}"/>
              </a:ext>
            </a:extLst>
          </p:cNvPr>
          <p:cNvGraphicFramePr>
            <a:graphicFrameLocks noGrp="1" noChangeAspect="1"/>
          </p:cNvGraphicFramePr>
          <p:nvPr>
            <p:extLst>
              <p:ext uri="{D42A27DB-BD31-4B8C-83A1-F6EECF244321}">
                <p14:modId xmlns:p14="http://schemas.microsoft.com/office/powerpoint/2010/main" val="2450969831"/>
              </p:ext>
            </p:extLst>
          </p:nvPr>
        </p:nvGraphicFramePr>
        <p:xfrm>
          <a:off x="287759" y="1037656"/>
          <a:ext cx="5832475" cy="5883844"/>
        </p:xfrm>
        <a:graphic>
          <a:graphicData uri="http://schemas.openxmlformats.org/drawingml/2006/table">
            <a:tbl>
              <a:tblPr/>
              <a:tblGrid>
                <a:gridCol w="1652947">
                  <a:extLst>
                    <a:ext uri="{9D8B030D-6E8A-4147-A177-3AD203B41FA5}">
                      <a16:colId xmlns:a16="http://schemas.microsoft.com/office/drawing/2014/main" val="1959379750"/>
                    </a:ext>
                  </a:extLst>
                </a:gridCol>
                <a:gridCol w="680493">
                  <a:extLst>
                    <a:ext uri="{9D8B030D-6E8A-4147-A177-3AD203B41FA5}">
                      <a16:colId xmlns:a16="http://schemas.microsoft.com/office/drawing/2014/main" val="1826869652"/>
                    </a:ext>
                  </a:extLst>
                </a:gridCol>
                <a:gridCol w="709689">
                  <a:extLst>
                    <a:ext uri="{9D8B030D-6E8A-4147-A177-3AD203B41FA5}">
                      <a16:colId xmlns:a16="http://schemas.microsoft.com/office/drawing/2014/main" val="3929963721"/>
                    </a:ext>
                  </a:extLst>
                </a:gridCol>
                <a:gridCol w="464891">
                  <a:extLst>
                    <a:ext uri="{9D8B030D-6E8A-4147-A177-3AD203B41FA5}">
                      <a16:colId xmlns:a16="http://schemas.microsoft.com/office/drawing/2014/main" val="2821253859"/>
                    </a:ext>
                  </a:extLst>
                </a:gridCol>
                <a:gridCol w="464891">
                  <a:extLst>
                    <a:ext uri="{9D8B030D-6E8A-4147-A177-3AD203B41FA5}">
                      <a16:colId xmlns:a16="http://schemas.microsoft.com/office/drawing/2014/main" val="3746422504"/>
                    </a:ext>
                  </a:extLst>
                </a:gridCol>
                <a:gridCol w="464891">
                  <a:extLst>
                    <a:ext uri="{9D8B030D-6E8A-4147-A177-3AD203B41FA5}">
                      <a16:colId xmlns:a16="http://schemas.microsoft.com/office/drawing/2014/main" val="2323535524"/>
                    </a:ext>
                  </a:extLst>
                </a:gridCol>
                <a:gridCol w="464891">
                  <a:extLst>
                    <a:ext uri="{9D8B030D-6E8A-4147-A177-3AD203B41FA5}">
                      <a16:colId xmlns:a16="http://schemas.microsoft.com/office/drawing/2014/main" val="3231838507"/>
                    </a:ext>
                  </a:extLst>
                </a:gridCol>
                <a:gridCol w="464891">
                  <a:extLst>
                    <a:ext uri="{9D8B030D-6E8A-4147-A177-3AD203B41FA5}">
                      <a16:colId xmlns:a16="http://schemas.microsoft.com/office/drawing/2014/main" val="3662341174"/>
                    </a:ext>
                  </a:extLst>
                </a:gridCol>
                <a:gridCol w="464891">
                  <a:extLst>
                    <a:ext uri="{9D8B030D-6E8A-4147-A177-3AD203B41FA5}">
                      <a16:colId xmlns:a16="http://schemas.microsoft.com/office/drawing/2014/main" val="4234700900"/>
                    </a:ext>
                  </a:extLst>
                </a:gridCol>
              </a:tblGrid>
              <a:tr h="215022">
                <a:tc rowSpan="2" gridSpan="2">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評価指標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rowSpan="2" hMerge="1">
                  <a:txBody>
                    <a:bodyPr/>
                    <a:lstStyle/>
                    <a:p>
                      <a:endParaRPr kumimoji="1" lang="ja-JP" altLang="en-US"/>
                    </a:p>
                  </a:txBody>
                  <a:tcPr/>
                </a:tc>
                <a:tc rowSpan="2">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計画策定時の値</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（年度）</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6">
                  <a:txBody>
                    <a:bodyPr/>
                    <a:lstStyle/>
                    <a:p>
                      <a:pPr algn="ctr" fontAlgn="ctr"/>
                      <a:r>
                        <a:rPr lang="zh-TW" altLang="en-US" sz="900" b="0" i="0" u="none" strike="noStrike">
                          <a:solidFill>
                            <a:srgbClr val="000000"/>
                          </a:solidFill>
                          <a:effectLst/>
                          <a:latin typeface="ＭＳ 明朝" panose="02020609040205080304" pitchFamily="17" charset="-128"/>
                          <a:ea typeface="ＭＳ 明朝" panose="02020609040205080304" pitchFamily="17" charset="-128"/>
                        </a:rPr>
                        <a:t>第</a:t>
                      </a:r>
                      <a:r>
                        <a:rPr lang="en-US" altLang="zh-TW" sz="900" b="0" i="0" u="none" strike="noStrike">
                          <a:solidFill>
                            <a:srgbClr val="000000"/>
                          </a:solidFill>
                          <a:effectLst/>
                          <a:latin typeface="ＭＳ 明朝" panose="02020609040205080304" pitchFamily="17" charset="-128"/>
                          <a:ea typeface="ＭＳ 明朝" panose="02020609040205080304" pitchFamily="17" charset="-128"/>
                        </a:rPr>
                        <a:t>3</a:t>
                      </a:r>
                      <a:r>
                        <a:rPr lang="zh-TW" altLang="en-US" sz="900" b="0" i="0" u="none" strike="noStrike">
                          <a:solidFill>
                            <a:srgbClr val="000000"/>
                          </a:solidFill>
                          <a:effectLst/>
                          <a:latin typeface="ＭＳ 明朝" panose="02020609040205080304" pitchFamily="17" charset="-128"/>
                          <a:ea typeface="ＭＳ 明朝" panose="02020609040205080304" pitchFamily="17" charset="-128"/>
                        </a:rPr>
                        <a:t>期計画期間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42031684"/>
                  </a:ext>
                </a:extLst>
              </a:tr>
              <a:tr h="215022">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rgbClr val="000000"/>
                          </a:solidFill>
                          <a:effectLst/>
                          <a:latin typeface="ＭＳ 明朝" panose="02020609040205080304" pitchFamily="17" charset="-128"/>
                          <a:ea typeface="ＭＳ 明朝" panose="02020609040205080304" pitchFamily="17" charset="-128"/>
                        </a:rPr>
                        <a:t>R11</a:t>
                      </a:r>
                      <a:endParaRPr 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extLst>
                  <a:ext uri="{0D108BD9-81ED-4DB2-BD59-A6C34878D82A}">
                    <a16:rowId xmlns:a16="http://schemas.microsoft.com/office/drawing/2014/main" val="3050148950"/>
                  </a:ext>
                </a:extLst>
              </a:tr>
              <a:tr h="215022">
                <a:tc rowSpan="2">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＜アウトカム指標＞</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歯科の</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人当たり医療費</a:t>
                      </a:r>
                    </a:p>
                  </a:txBody>
                  <a:tcPr marL="16126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目標値</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6250292"/>
                  </a:ext>
                </a:extLst>
              </a:tr>
              <a:tr h="215022">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実績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2,096</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円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1919813"/>
                  </a:ext>
                </a:extLst>
              </a:tr>
              <a:tr h="196656">
                <a:tc gridSpan="9">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関連施策の実施状況</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06781246"/>
                  </a:ext>
                </a:extLst>
              </a:tr>
              <a:tr h="196656">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事業名①</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8">
                  <a:txBody>
                    <a:bodyPr/>
                    <a:lstStyle/>
                    <a:p>
                      <a:pPr algn="l" fontAlgn="ct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成人歯科健診</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97064302"/>
                  </a:ext>
                </a:extLst>
              </a:tr>
              <a:tr h="895478">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事業の具体的内容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目的</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歯科へ通う機会の提供及び生活習慣病の予防を図る</a:t>
                      </a:r>
                    </a:p>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対象者</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年度において、</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40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50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60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歳、</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70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歳になる方</a:t>
                      </a:r>
                    </a:p>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事業内容</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対象となる年齢の者に受診券を送付し、</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7</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月から</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月末まで、に</a:t>
                      </a:r>
                      <a:r>
                        <a:rPr lang="ja-JP" altLang="en-US" sz="900" b="0" i="0" u="none" strike="noStrike" dirty="0" err="1">
                          <a:solidFill>
                            <a:srgbClr val="000000"/>
                          </a:solidFill>
                          <a:effectLst/>
                          <a:latin typeface="ＭＳ 明朝" panose="02020609040205080304" pitchFamily="17" charset="-128"/>
                          <a:ea typeface="ＭＳ 明朝" panose="02020609040205080304" pitchFamily="17" charset="-128"/>
                        </a:rPr>
                        <a:t>かほ</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市内及び由利本荘市の各歯科医院での予約による個別健診</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87357743"/>
                  </a:ext>
                </a:extLst>
              </a:tr>
              <a:tr h="196656">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事業名②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8">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06701210"/>
                  </a:ext>
                </a:extLst>
              </a:tr>
              <a:tr h="895478">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事業の具体的内容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（対象者、方法、実施者など）</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1274027"/>
                  </a:ext>
                </a:extLst>
              </a:tr>
              <a:tr h="196656">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事業名③</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8">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45073443"/>
                  </a:ext>
                </a:extLst>
              </a:tr>
              <a:tr h="895478">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事業の具体的内容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（対象者、方法、実施者など）</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50645712"/>
                  </a:ext>
                </a:extLst>
              </a:tr>
              <a:tr h="196656">
                <a:tc gridSpan="9">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評価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40783096"/>
                  </a:ext>
                </a:extLst>
              </a:tr>
              <a:tr h="626700">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課題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092745601"/>
                  </a:ext>
                </a:extLst>
              </a:tr>
              <a:tr h="626700">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次年度以降の対応方針</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23584184"/>
                  </a:ext>
                </a:extLst>
              </a:tr>
            </a:tbl>
          </a:graphicData>
        </a:graphic>
      </p:graphicFrame>
      <p:sp>
        <p:nvSpPr>
          <p:cNvPr id="7" name="スライド番号プレースホルダー 3">
            <a:extLst>
              <a:ext uri="{FF2B5EF4-FFF2-40B4-BE49-F238E27FC236}">
                <a16:creationId xmlns:a16="http://schemas.microsoft.com/office/drawing/2014/main" id="{89311DF0-9C72-4BFA-9EEF-79FDDC3F1F8F}"/>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pPr/>
              <a:t>76</a:t>
            </a:fld>
            <a:endParaRPr lang="ja-JP" altLang="en-US" dirty="0"/>
          </a:p>
        </p:txBody>
      </p:sp>
    </p:spTree>
    <p:extLst>
      <p:ext uri="{BB962C8B-B14F-4D97-AF65-F5344CB8AC3E}">
        <p14:creationId xmlns:p14="http://schemas.microsoft.com/office/powerpoint/2010/main" val="20111880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109966D-0426-15A5-4C0F-5189054143BA}"/>
              </a:ext>
            </a:extLst>
          </p:cNvPr>
          <p:cNvSpPr txBox="1">
            <a:spLocks noChangeAspect="1"/>
          </p:cNvSpPr>
          <p:nvPr/>
        </p:nvSpPr>
        <p:spPr>
          <a:xfrm>
            <a:off x="287759" y="478577"/>
            <a:ext cx="5478423" cy="276999"/>
          </a:xfrm>
          <a:prstGeom prst="rect">
            <a:avLst/>
          </a:prstGeom>
          <a:noFill/>
          <a:ln>
            <a:noFill/>
          </a:ln>
        </p:spPr>
        <p:txBody>
          <a:bodyPr wrap="none" lIns="0" rtlCol="0">
            <a:spAutoFit/>
          </a:bodyPr>
          <a:lstStyle/>
          <a:p>
            <a:r>
              <a:rPr kumimoji="1" lang="ja-JP" altLang="en-US" sz="1200" dirty="0">
                <a:latin typeface="ＭＳ 明朝" panose="02020609040205080304" pitchFamily="17" charset="-128"/>
                <a:ea typeface="ＭＳ 明朝" panose="02020609040205080304" pitchFamily="17" charset="-128"/>
              </a:rPr>
              <a:t>第</a:t>
            </a:r>
            <a:r>
              <a:rPr kumimoji="1" lang="en-US" altLang="ja-JP" sz="1200" dirty="0">
                <a:latin typeface="ＭＳ 明朝" panose="02020609040205080304" pitchFamily="17" charset="-128"/>
                <a:ea typeface="ＭＳ 明朝" panose="02020609040205080304" pitchFamily="17" charset="-128"/>
              </a:rPr>
              <a:t>3</a:t>
            </a:r>
            <a:r>
              <a:rPr kumimoji="1" lang="ja-JP" altLang="en-US" sz="1200" dirty="0">
                <a:latin typeface="ＭＳ 明朝" panose="02020609040205080304" pitchFamily="17" charset="-128"/>
                <a:ea typeface="ＭＳ 明朝" panose="02020609040205080304" pitchFamily="17" charset="-128"/>
              </a:rPr>
              <a:t>期データヘルス計画における秋田県共通評価シート（糖尿病重症化予防）</a:t>
            </a:r>
          </a:p>
        </p:txBody>
      </p:sp>
      <p:graphicFrame>
        <p:nvGraphicFramePr>
          <p:cNvPr id="3" name="表 2">
            <a:extLst>
              <a:ext uri="{FF2B5EF4-FFF2-40B4-BE49-F238E27FC236}">
                <a16:creationId xmlns:a16="http://schemas.microsoft.com/office/drawing/2014/main" id="{EE653411-8A3E-DDEA-B34C-A42E56669AE9}"/>
              </a:ext>
            </a:extLst>
          </p:cNvPr>
          <p:cNvGraphicFramePr>
            <a:graphicFrameLocks noGrp="1" noChangeAspect="1"/>
          </p:cNvGraphicFramePr>
          <p:nvPr>
            <p:extLst>
              <p:ext uri="{D42A27DB-BD31-4B8C-83A1-F6EECF244321}">
                <p14:modId xmlns:p14="http://schemas.microsoft.com/office/powerpoint/2010/main" val="2176336674"/>
              </p:ext>
            </p:extLst>
          </p:nvPr>
        </p:nvGraphicFramePr>
        <p:xfrm>
          <a:off x="323849" y="1043608"/>
          <a:ext cx="5832475" cy="6395750"/>
        </p:xfrm>
        <a:graphic>
          <a:graphicData uri="http://schemas.openxmlformats.org/drawingml/2006/table">
            <a:tbl>
              <a:tblPr/>
              <a:tblGrid>
                <a:gridCol w="1652947">
                  <a:extLst>
                    <a:ext uri="{9D8B030D-6E8A-4147-A177-3AD203B41FA5}">
                      <a16:colId xmlns:a16="http://schemas.microsoft.com/office/drawing/2014/main" val="3595472334"/>
                    </a:ext>
                  </a:extLst>
                </a:gridCol>
                <a:gridCol w="680493">
                  <a:extLst>
                    <a:ext uri="{9D8B030D-6E8A-4147-A177-3AD203B41FA5}">
                      <a16:colId xmlns:a16="http://schemas.microsoft.com/office/drawing/2014/main" val="1904786886"/>
                    </a:ext>
                  </a:extLst>
                </a:gridCol>
                <a:gridCol w="709689">
                  <a:extLst>
                    <a:ext uri="{9D8B030D-6E8A-4147-A177-3AD203B41FA5}">
                      <a16:colId xmlns:a16="http://schemas.microsoft.com/office/drawing/2014/main" val="231008222"/>
                    </a:ext>
                  </a:extLst>
                </a:gridCol>
                <a:gridCol w="464891">
                  <a:extLst>
                    <a:ext uri="{9D8B030D-6E8A-4147-A177-3AD203B41FA5}">
                      <a16:colId xmlns:a16="http://schemas.microsoft.com/office/drawing/2014/main" val="2910632447"/>
                    </a:ext>
                  </a:extLst>
                </a:gridCol>
                <a:gridCol w="464891">
                  <a:extLst>
                    <a:ext uri="{9D8B030D-6E8A-4147-A177-3AD203B41FA5}">
                      <a16:colId xmlns:a16="http://schemas.microsoft.com/office/drawing/2014/main" val="2120303268"/>
                    </a:ext>
                  </a:extLst>
                </a:gridCol>
                <a:gridCol w="464891">
                  <a:extLst>
                    <a:ext uri="{9D8B030D-6E8A-4147-A177-3AD203B41FA5}">
                      <a16:colId xmlns:a16="http://schemas.microsoft.com/office/drawing/2014/main" val="227439871"/>
                    </a:ext>
                  </a:extLst>
                </a:gridCol>
                <a:gridCol w="464891">
                  <a:extLst>
                    <a:ext uri="{9D8B030D-6E8A-4147-A177-3AD203B41FA5}">
                      <a16:colId xmlns:a16="http://schemas.microsoft.com/office/drawing/2014/main" val="3762471619"/>
                    </a:ext>
                  </a:extLst>
                </a:gridCol>
                <a:gridCol w="464891">
                  <a:extLst>
                    <a:ext uri="{9D8B030D-6E8A-4147-A177-3AD203B41FA5}">
                      <a16:colId xmlns:a16="http://schemas.microsoft.com/office/drawing/2014/main" val="2490069225"/>
                    </a:ext>
                  </a:extLst>
                </a:gridCol>
                <a:gridCol w="464891">
                  <a:extLst>
                    <a:ext uri="{9D8B030D-6E8A-4147-A177-3AD203B41FA5}">
                      <a16:colId xmlns:a16="http://schemas.microsoft.com/office/drawing/2014/main" val="2297734796"/>
                    </a:ext>
                  </a:extLst>
                </a:gridCol>
              </a:tblGrid>
              <a:tr h="195304">
                <a:tc rowSpan="2" gridSpan="2">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評価指標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rowSpan="2" hMerge="1">
                  <a:txBody>
                    <a:bodyPr/>
                    <a:lstStyle/>
                    <a:p>
                      <a:endParaRPr kumimoji="1" lang="ja-JP" altLang="en-US"/>
                    </a:p>
                  </a:txBody>
                  <a:tcPr/>
                </a:tc>
                <a:tc rowSpan="2">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計画策定時の値</a:t>
                      </a:r>
                      <a:b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b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R4</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6">
                  <a:txBody>
                    <a:bodyPr/>
                    <a:lstStyle/>
                    <a:p>
                      <a:pPr algn="ctr" fontAlgn="ctr"/>
                      <a:r>
                        <a:rPr lang="zh-TW" altLang="en-US" sz="900" b="0" i="0" u="none" strike="noStrike">
                          <a:solidFill>
                            <a:srgbClr val="000000"/>
                          </a:solidFill>
                          <a:effectLst/>
                          <a:latin typeface="ＭＳ 明朝" panose="02020609040205080304" pitchFamily="17" charset="-128"/>
                          <a:ea typeface="ＭＳ 明朝" panose="02020609040205080304" pitchFamily="17" charset="-128"/>
                        </a:rPr>
                        <a:t>第</a:t>
                      </a:r>
                      <a:r>
                        <a:rPr lang="en-US" altLang="zh-TW" sz="900" b="0" i="0" u="none" strike="noStrike">
                          <a:solidFill>
                            <a:srgbClr val="000000"/>
                          </a:solidFill>
                          <a:effectLst/>
                          <a:latin typeface="ＭＳ 明朝" panose="02020609040205080304" pitchFamily="17" charset="-128"/>
                          <a:ea typeface="ＭＳ 明朝" panose="02020609040205080304" pitchFamily="17" charset="-128"/>
                        </a:rPr>
                        <a:t>3</a:t>
                      </a:r>
                      <a:r>
                        <a:rPr lang="zh-TW" altLang="en-US" sz="900" b="0" i="0" u="none" strike="noStrike">
                          <a:solidFill>
                            <a:srgbClr val="000000"/>
                          </a:solidFill>
                          <a:effectLst/>
                          <a:latin typeface="ＭＳ 明朝" panose="02020609040205080304" pitchFamily="17" charset="-128"/>
                          <a:ea typeface="ＭＳ 明朝" panose="02020609040205080304" pitchFamily="17" charset="-128"/>
                        </a:rPr>
                        <a:t>期計画期間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25803290"/>
                  </a:ext>
                </a:extLst>
              </a:tr>
              <a:tr h="195304">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900" b="0" i="0" u="none" strike="noStrike" dirty="0">
                          <a:solidFill>
                            <a:schemeClr val="tx1"/>
                          </a:solidFill>
                          <a:effectLst/>
                          <a:latin typeface="ＭＳ 明朝" panose="02020609040205080304" pitchFamily="17" charset="-128"/>
                          <a:ea typeface="ＭＳ 明朝" panose="02020609040205080304" pitchFamily="17" charset="-128"/>
                        </a:rPr>
                        <a:t>R6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chemeClr val="tx1"/>
                          </a:solidFill>
                          <a:effectLst/>
                          <a:latin typeface="ＭＳ 明朝" panose="02020609040205080304" pitchFamily="17" charset="-128"/>
                          <a:ea typeface="ＭＳ 明朝" panose="02020609040205080304" pitchFamily="17" charset="-128"/>
                        </a:rPr>
                        <a:t>R7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chemeClr val="tx1"/>
                          </a:solidFill>
                          <a:effectLst/>
                          <a:latin typeface="ＭＳ 明朝" panose="02020609040205080304" pitchFamily="17" charset="-128"/>
                          <a:ea typeface="ＭＳ 明朝" panose="02020609040205080304" pitchFamily="17" charset="-128"/>
                        </a:rPr>
                        <a:t>R8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chemeClr val="tx1"/>
                          </a:solidFill>
                          <a:effectLst/>
                          <a:latin typeface="ＭＳ 明朝" panose="02020609040205080304" pitchFamily="17" charset="-128"/>
                          <a:ea typeface="ＭＳ 明朝" panose="02020609040205080304" pitchFamily="17" charset="-128"/>
                        </a:rPr>
                        <a:t>R9</a:t>
                      </a:r>
                      <a:endParaRPr 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chemeClr val="tx1"/>
                          </a:solidFill>
                          <a:effectLst/>
                          <a:latin typeface="ＭＳ 明朝" panose="02020609040205080304" pitchFamily="17" charset="-128"/>
                          <a:ea typeface="ＭＳ 明朝" panose="02020609040205080304" pitchFamily="17" charset="-128"/>
                        </a:rPr>
                        <a:t>R10</a:t>
                      </a:r>
                      <a:endParaRPr 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chemeClr val="tx1"/>
                          </a:solidFill>
                          <a:effectLst/>
                          <a:latin typeface="ＭＳ 明朝" panose="02020609040205080304" pitchFamily="17" charset="-128"/>
                          <a:ea typeface="ＭＳ 明朝" panose="02020609040205080304" pitchFamily="17" charset="-128"/>
                        </a:rPr>
                        <a:t>R11</a:t>
                      </a:r>
                      <a:endParaRPr 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extLst>
                  <a:ext uri="{0D108BD9-81ED-4DB2-BD59-A6C34878D82A}">
                    <a16:rowId xmlns:a16="http://schemas.microsoft.com/office/drawing/2014/main" val="3322128909"/>
                  </a:ext>
                </a:extLst>
              </a:tr>
              <a:tr h="195304">
                <a:tc rowSpan="2">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＜アウトカム指標＞</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被保険者に占める糖尿病患者の割合</a:t>
                      </a:r>
                    </a:p>
                  </a:txBody>
                  <a:tcPr marL="14647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目標値</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14.0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14.0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14.0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14.0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14.0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14.0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9435913"/>
                  </a:ext>
                </a:extLst>
              </a:tr>
              <a:tr h="195304">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実績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14.0%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2742456"/>
                  </a:ext>
                </a:extLst>
              </a:tr>
              <a:tr h="195304">
                <a:tc rowSpan="2">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＜アウトカム指標＞</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HbA1c8.0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％以上の者の割合</a:t>
                      </a:r>
                    </a:p>
                  </a:txBody>
                  <a:tcPr marL="14647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目標値</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％以内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％以内</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％以内</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％以内</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％以内</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％以内</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1013872"/>
                  </a:ext>
                </a:extLst>
              </a:tr>
              <a:tr h="195304">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実績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1981975"/>
                  </a:ext>
                </a:extLst>
              </a:tr>
              <a:tr h="195304">
                <a:tc rowSpan="2">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＜アウトカム指標＞</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新規人工透析患者数</a:t>
                      </a:r>
                    </a:p>
                  </a:txBody>
                  <a:tcPr marL="14647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目標値</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chemeClr val="tx1"/>
                          </a:solidFill>
                          <a:effectLst/>
                          <a:latin typeface="ＭＳ 明朝" panose="02020609040205080304" pitchFamily="17" charset="-128"/>
                          <a:ea typeface="ＭＳ 明朝" panose="02020609040205080304" pitchFamily="17"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人以内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人以内</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人以内</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人以内</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人以内</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人以内</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6891836"/>
                  </a:ext>
                </a:extLst>
              </a:tr>
              <a:tr h="195304">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実績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1</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人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7331732"/>
                  </a:ext>
                </a:extLst>
              </a:tr>
              <a:tr h="178622">
                <a:tc gridSpan="9">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関連施策の実施状況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46988472"/>
                  </a:ext>
                </a:extLst>
              </a:tr>
              <a:tr h="178622">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事業名①</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8">
                  <a:txBody>
                    <a:bodyPr/>
                    <a:lstStyle/>
                    <a:p>
                      <a:pPr algn="l" fontAlgn="ct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生活習慣病</a:t>
                      </a:r>
                      <a:r>
                        <a:rPr lang="en-US" altLang="zh-TW" sz="900" b="0" i="0" u="none" strike="noStrike" dirty="0">
                          <a:solidFill>
                            <a:srgbClr val="000000"/>
                          </a:solidFill>
                          <a:effectLst/>
                          <a:latin typeface="ＭＳ 明朝" panose="02020609040205080304" pitchFamily="17" charset="-128"/>
                          <a:ea typeface="ＭＳ 明朝" panose="02020609040205080304" pitchFamily="17" charset="-128"/>
                        </a:rPr>
                        <a:t>(</a:t>
                      </a: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糖尿病等</a:t>
                      </a:r>
                      <a:r>
                        <a:rPr lang="en-US" altLang="zh-TW" sz="900" b="0" i="0" u="none" strike="noStrike" dirty="0">
                          <a:solidFill>
                            <a:srgbClr val="000000"/>
                          </a:solidFill>
                          <a:effectLst/>
                          <a:latin typeface="ＭＳ 明朝" panose="02020609040205080304" pitchFamily="17" charset="-128"/>
                          <a:ea typeface="ＭＳ 明朝" panose="02020609040205080304" pitchFamily="17" charset="-128"/>
                        </a:rPr>
                        <a:t>)</a:t>
                      </a: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訪問指導</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935193912"/>
                  </a:ext>
                </a:extLst>
              </a:tr>
              <a:tr h="813361">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事業の具体的内容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目的</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糖尿病が重症化するリスクの高い医療機関の未治療者・治療中断者に対して訪問指導を行い、早期受診、早期治療に結びつける。</a:t>
                      </a:r>
                    </a:p>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対象者</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重症化するリスクの高い者</a:t>
                      </a:r>
                    </a:p>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実施内容</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特定健診結果で、尿蛋白（＋）以上かつ</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HbA1c6.5</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以上または尿蛋白（＋）以上かつ空腹時血糖</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126mg/dl</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以上に訪問を実施</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87413326"/>
                  </a:ext>
                </a:extLst>
              </a:tr>
              <a:tr h="178622">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事業名②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8">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28685208"/>
                  </a:ext>
                </a:extLst>
              </a:tr>
              <a:tr h="813361">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事業の具体的内容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（対象者、方法、実施者など）</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35459816"/>
                  </a:ext>
                </a:extLst>
              </a:tr>
              <a:tr h="178622">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事業名③</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8">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43807735"/>
                  </a:ext>
                </a:extLst>
              </a:tr>
              <a:tr h="813361">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事業の具体的内容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（対象者、方法、実施者など）</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30402550"/>
                  </a:ext>
                </a:extLst>
              </a:tr>
              <a:tr h="178622">
                <a:tc gridSpan="9">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評価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16238980"/>
                  </a:ext>
                </a:extLst>
              </a:tr>
              <a:tr h="569231">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課題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07118383"/>
                  </a:ext>
                </a:extLst>
              </a:tr>
              <a:tr h="569231">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次年度以降の対応方針</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54822552"/>
                  </a:ext>
                </a:extLst>
              </a:tr>
            </a:tbl>
          </a:graphicData>
        </a:graphic>
      </p:graphicFrame>
      <p:sp>
        <p:nvSpPr>
          <p:cNvPr id="5" name="スライド番号プレースホルダー 3">
            <a:extLst>
              <a:ext uri="{FF2B5EF4-FFF2-40B4-BE49-F238E27FC236}">
                <a16:creationId xmlns:a16="http://schemas.microsoft.com/office/drawing/2014/main" id="{75F77232-FAE1-4C84-B541-04DC85863FDF}"/>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pPr/>
              <a:t>77</a:t>
            </a:fld>
            <a:endParaRPr lang="ja-JP" altLang="en-US" dirty="0"/>
          </a:p>
        </p:txBody>
      </p:sp>
    </p:spTree>
    <p:extLst>
      <p:ext uri="{BB962C8B-B14F-4D97-AF65-F5344CB8AC3E}">
        <p14:creationId xmlns:p14="http://schemas.microsoft.com/office/powerpoint/2010/main" val="40472171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109966D-0426-15A5-4C0F-5189054143BA}"/>
              </a:ext>
            </a:extLst>
          </p:cNvPr>
          <p:cNvSpPr txBox="1">
            <a:spLocks noChangeAspect="1"/>
          </p:cNvSpPr>
          <p:nvPr/>
        </p:nvSpPr>
        <p:spPr>
          <a:xfrm>
            <a:off x="287759" y="478577"/>
            <a:ext cx="4785926" cy="276999"/>
          </a:xfrm>
          <a:prstGeom prst="rect">
            <a:avLst/>
          </a:prstGeom>
          <a:noFill/>
          <a:ln>
            <a:noFill/>
          </a:ln>
        </p:spPr>
        <p:txBody>
          <a:bodyPr wrap="none" lIns="0" rtlCol="0">
            <a:spAutoFit/>
          </a:bodyPr>
          <a:lstStyle/>
          <a:p>
            <a:r>
              <a:rPr kumimoji="1" lang="ja-JP" altLang="en-US" sz="1200" dirty="0">
                <a:latin typeface="ＭＳ 明朝" panose="02020609040205080304" pitchFamily="17" charset="-128"/>
                <a:ea typeface="ＭＳ 明朝" panose="02020609040205080304" pitchFamily="17" charset="-128"/>
              </a:rPr>
              <a:t>第</a:t>
            </a:r>
            <a:r>
              <a:rPr kumimoji="1" lang="en-US" altLang="ja-JP" sz="1200" dirty="0">
                <a:latin typeface="ＭＳ 明朝" panose="02020609040205080304" pitchFamily="17" charset="-128"/>
                <a:ea typeface="ＭＳ 明朝" panose="02020609040205080304" pitchFamily="17" charset="-128"/>
              </a:rPr>
              <a:t>3</a:t>
            </a:r>
            <a:r>
              <a:rPr kumimoji="1" lang="ja-JP" altLang="en-US" sz="1200" dirty="0">
                <a:latin typeface="ＭＳ 明朝" panose="02020609040205080304" pitchFamily="17" charset="-128"/>
                <a:ea typeface="ＭＳ 明朝" panose="02020609040205080304" pitchFamily="17" charset="-128"/>
              </a:rPr>
              <a:t>期データヘルス計画における秋田県共通評価シート（介護予防）</a:t>
            </a:r>
          </a:p>
        </p:txBody>
      </p:sp>
      <p:graphicFrame>
        <p:nvGraphicFramePr>
          <p:cNvPr id="4" name="表 3">
            <a:extLst>
              <a:ext uri="{FF2B5EF4-FFF2-40B4-BE49-F238E27FC236}">
                <a16:creationId xmlns:a16="http://schemas.microsoft.com/office/drawing/2014/main" id="{CFECCB15-02CE-0421-FB93-62235C8CFAAA}"/>
              </a:ext>
            </a:extLst>
          </p:cNvPr>
          <p:cNvGraphicFramePr>
            <a:graphicFrameLocks noGrp="1" noChangeAspect="1"/>
          </p:cNvGraphicFramePr>
          <p:nvPr>
            <p:extLst>
              <p:ext uri="{D42A27DB-BD31-4B8C-83A1-F6EECF244321}">
                <p14:modId xmlns:p14="http://schemas.microsoft.com/office/powerpoint/2010/main" val="159145272"/>
              </p:ext>
            </p:extLst>
          </p:nvPr>
        </p:nvGraphicFramePr>
        <p:xfrm>
          <a:off x="323847" y="1043608"/>
          <a:ext cx="5832475" cy="6424172"/>
        </p:xfrm>
        <a:graphic>
          <a:graphicData uri="http://schemas.openxmlformats.org/drawingml/2006/table">
            <a:tbl>
              <a:tblPr/>
              <a:tblGrid>
                <a:gridCol w="1652947">
                  <a:extLst>
                    <a:ext uri="{9D8B030D-6E8A-4147-A177-3AD203B41FA5}">
                      <a16:colId xmlns:a16="http://schemas.microsoft.com/office/drawing/2014/main" val="100806304"/>
                    </a:ext>
                  </a:extLst>
                </a:gridCol>
                <a:gridCol w="680493">
                  <a:extLst>
                    <a:ext uri="{9D8B030D-6E8A-4147-A177-3AD203B41FA5}">
                      <a16:colId xmlns:a16="http://schemas.microsoft.com/office/drawing/2014/main" val="4153222345"/>
                    </a:ext>
                  </a:extLst>
                </a:gridCol>
                <a:gridCol w="709689">
                  <a:extLst>
                    <a:ext uri="{9D8B030D-6E8A-4147-A177-3AD203B41FA5}">
                      <a16:colId xmlns:a16="http://schemas.microsoft.com/office/drawing/2014/main" val="3853047696"/>
                    </a:ext>
                  </a:extLst>
                </a:gridCol>
                <a:gridCol w="464891">
                  <a:extLst>
                    <a:ext uri="{9D8B030D-6E8A-4147-A177-3AD203B41FA5}">
                      <a16:colId xmlns:a16="http://schemas.microsoft.com/office/drawing/2014/main" val="1543763378"/>
                    </a:ext>
                  </a:extLst>
                </a:gridCol>
                <a:gridCol w="464891">
                  <a:extLst>
                    <a:ext uri="{9D8B030D-6E8A-4147-A177-3AD203B41FA5}">
                      <a16:colId xmlns:a16="http://schemas.microsoft.com/office/drawing/2014/main" val="3025722009"/>
                    </a:ext>
                  </a:extLst>
                </a:gridCol>
                <a:gridCol w="464891">
                  <a:extLst>
                    <a:ext uri="{9D8B030D-6E8A-4147-A177-3AD203B41FA5}">
                      <a16:colId xmlns:a16="http://schemas.microsoft.com/office/drawing/2014/main" val="3912069926"/>
                    </a:ext>
                  </a:extLst>
                </a:gridCol>
                <a:gridCol w="464891">
                  <a:extLst>
                    <a:ext uri="{9D8B030D-6E8A-4147-A177-3AD203B41FA5}">
                      <a16:colId xmlns:a16="http://schemas.microsoft.com/office/drawing/2014/main" val="1657384953"/>
                    </a:ext>
                  </a:extLst>
                </a:gridCol>
                <a:gridCol w="464891">
                  <a:extLst>
                    <a:ext uri="{9D8B030D-6E8A-4147-A177-3AD203B41FA5}">
                      <a16:colId xmlns:a16="http://schemas.microsoft.com/office/drawing/2014/main" val="368162626"/>
                    </a:ext>
                  </a:extLst>
                </a:gridCol>
                <a:gridCol w="464891">
                  <a:extLst>
                    <a:ext uri="{9D8B030D-6E8A-4147-A177-3AD203B41FA5}">
                      <a16:colId xmlns:a16="http://schemas.microsoft.com/office/drawing/2014/main" val="3715060317"/>
                    </a:ext>
                  </a:extLst>
                </a:gridCol>
              </a:tblGrid>
              <a:tr h="208822">
                <a:tc rowSpan="2" gridSpan="2">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評価指標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rowSpan="2" hMerge="1">
                  <a:txBody>
                    <a:bodyPr/>
                    <a:lstStyle/>
                    <a:p>
                      <a:endParaRPr kumimoji="1" lang="ja-JP" altLang="en-US"/>
                    </a:p>
                  </a:txBody>
                  <a:tcPr/>
                </a:tc>
                <a:tc rowSpan="2">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計画策定時の値</a:t>
                      </a:r>
                      <a:b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b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R4</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6">
                  <a:txBody>
                    <a:bodyPr/>
                    <a:lstStyle/>
                    <a:p>
                      <a:pPr algn="ctr" fontAlgn="ct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第</a:t>
                      </a:r>
                      <a:r>
                        <a:rPr lang="en-US" altLang="zh-TW" sz="900" b="0" i="0" u="none" strike="noStrike" dirty="0">
                          <a:solidFill>
                            <a:srgbClr val="000000"/>
                          </a:solidFill>
                          <a:effectLst/>
                          <a:latin typeface="ＭＳ 明朝" panose="02020609040205080304" pitchFamily="17" charset="-128"/>
                          <a:ea typeface="ＭＳ 明朝" panose="02020609040205080304" pitchFamily="17" charset="-128"/>
                        </a:rPr>
                        <a:t>3</a:t>
                      </a: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期計画期間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74735414"/>
                  </a:ext>
                </a:extLst>
              </a:tr>
              <a:tr h="208822">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900" b="0" i="0" u="none" strike="noStrike">
                          <a:solidFill>
                            <a:schemeClr val="tx1"/>
                          </a:solidFill>
                          <a:effectLst/>
                          <a:latin typeface="ＭＳ 明朝" panose="02020609040205080304" pitchFamily="17" charset="-128"/>
                          <a:ea typeface="ＭＳ 明朝" panose="02020609040205080304" pitchFamily="17" charset="-128"/>
                        </a:rPr>
                        <a:t>R6</a:t>
                      </a:r>
                      <a:endParaRPr 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chemeClr val="tx1"/>
                          </a:solidFill>
                          <a:effectLst/>
                          <a:latin typeface="ＭＳ 明朝" panose="02020609040205080304" pitchFamily="17" charset="-128"/>
                          <a:ea typeface="ＭＳ 明朝" panose="02020609040205080304" pitchFamily="17" charset="-128"/>
                        </a:rPr>
                        <a:t>R7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chemeClr val="tx1"/>
                          </a:solidFill>
                          <a:effectLst/>
                          <a:latin typeface="ＭＳ 明朝" panose="02020609040205080304" pitchFamily="17" charset="-128"/>
                          <a:ea typeface="ＭＳ 明朝" panose="02020609040205080304" pitchFamily="17" charset="-128"/>
                        </a:rPr>
                        <a:t>R8</a:t>
                      </a:r>
                      <a:endParaRPr 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chemeClr val="tx1"/>
                          </a:solidFill>
                          <a:effectLst/>
                          <a:latin typeface="ＭＳ 明朝" panose="02020609040205080304" pitchFamily="17" charset="-128"/>
                          <a:ea typeface="ＭＳ 明朝" panose="02020609040205080304" pitchFamily="17" charset="-128"/>
                        </a:rPr>
                        <a:t>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chemeClr val="tx1"/>
                          </a:solidFill>
                          <a:effectLst/>
                          <a:latin typeface="ＭＳ 明朝" panose="02020609040205080304" pitchFamily="17" charset="-128"/>
                          <a:ea typeface="ＭＳ 明朝" panose="02020609040205080304" pitchFamily="17" charset="-128"/>
                        </a:rPr>
                        <a:t>R10</a:t>
                      </a:r>
                      <a:endParaRPr 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a:solidFill>
                            <a:schemeClr val="tx1"/>
                          </a:solidFill>
                          <a:effectLst/>
                          <a:latin typeface="ＭＳ 明朝" panose="02020609040205080304" pitchFamily="17" charset="-128"/>
                          <a:ea typeface="ＭＳ 明朝" panose="02020609040205080304" pitchFamily="17" charset="-128"/>
                        </a:rPr>
                        <a:t>R11</a:t>
                      </a:r>
                      <a:endParaRPr 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extLst>
                  <a:ext uri="{0D108BD9-81ED-4DB2-BD59-A6C34878D82A}">
                    <a16:rowId xmlns:a16="http://schemas.microsoft.com/office/drawing/2014/main" val="3204016858"/>
                  </a:ext>
                </a:extLst>
              </a:tr>
              <a:tr h="208822">
                <a:tc rowSpan="2">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＜アウトカム指標＞</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件当たり介護給付費</a:t>
                      </a:r>
                    </a:p>
                  </a:txBody>
                  <a:tcPr marL="15661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目標値</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2457091"/>
                  </a:ext>
                </a:extLst>
              </a:tr>
              <a:tr h="208822">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実績</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78,379</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円</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 </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9529001"/>
                  </a:ext>
                </a:extLst>
              </a:tr>
              <a:tr h="208822">
                <a:tc rowSpan="2">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＜アウトカム指標＞</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介護認定率</a:t>
                      </a:r>
                    </a:p>
                  </a:txBody>
                  <a:tcPr marL="15661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目標値</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9875362"/>
                  </a:ext>
                </a:extLst>
              </a:tr>
              <a:tr h="208822">
                <a:tc v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実績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19.0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 </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420648"/>
                  </a:ext>
                </a:extLst>
              </a:tr>
              <a:tr h="190985">
                <a:tc gridSpan="9">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関連施策の実施状況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98343988"/>
                  </a:ext>
                </a:extLst>
              </a:tr>
              <a:tr h="190985">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事業名①</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8">
                  <a:txBody>
                    <a:bodyPr/>
                    <a:lstStyle/>
                    <a:p>
                      <a:pPr algn="l" fontAlgn="ct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介護予防普及啓発事業</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96128193"/>
                  </a:ext>
                </a:extLst>
              </a:tr>
              <a:tr h="869657">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事業の具体的内容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目的</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介護の入り口の前段階から予防を行い、住み慣れた地域で自立した生活を送れるように、高齢者の健康と暮らしの向上を目指す。</a:t>
                      </a:r>
                    </a:p>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対象者</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市内に住所を有する</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65</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歳以上の方</a:t>
                      </a:r>
                    </a:p>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実施内容</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まめだが教室、かろやか健康教室、トレーニングマシン解放日、マシンリハビリ教室、パンフレット等の作成・配付、講演会・相談会の開催</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30238591"/>
                  </a:ext>
                </a:extLst>
              </a:tr>
              <a:tr h="190985">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事業名②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8">
                  <a:txBody>
                    <a:bodyPr/>
                    <a:lstStyle/>
                    <a:p>
                      <a:pPr algn="l" fontAlgn="ct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地域介護予防活動支援事業</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70431544"/>
                  </a:ext>
                </a:extLst>
              </a:tr>
              <a:tr h="869657">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事業の具体的内容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目的</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誰でも一緒に参加することのできる介護予防活動の地域展開を目指す。</a:t>
                      </a:r>
                    </a:p>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対象者</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市内に住所を有する</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65</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歳以上の方</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等</a:t>
                      </a:r>
                    </a:p>
                    <a:p>
                      <a:pPr algn="l" fontAlgn="t"/>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実施内容</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p>
                      <a:pPr algn="l" fontAlgn="t"/>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自治会等に委託</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83931776"/>
                  </a:ext>
                </a:extLst>
              </a:tr>
              <a:tr h="190985">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事業名③</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8">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地域リハビリテーション活動支援事業</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64094855"/>
                  </a:ext>
                </a:extLst>
              </a:tr>
              <a:tr h="869657">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事業の具体的内容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目的</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リハビリの専門的知見を有する者を地域に派遣する等し、介護予防の取組を総合的に支援する。</a:t>
                      </a:r>
                    </a:p>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対象者</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市内に住所を有する</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65</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歳以上の方</a:t>
                      </a:r>
                    </a:p>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実施内容</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リハビリの専門的知見を有する者を地域の通いの場に派遣し、介護予防に関する技術的助言を行う</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4357330"/>
                  </a:ext>
                </a:extLst>
              </a:tr>
              <a:tr h="190985">
                <a:tc gridSpan="9">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評価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921539004"/>
                  </a:ext>
                </a:extLst>
              </a:tr>
              <a:tr h="608629">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課題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23744373"/>
                  </a:ext>
                </a:extLst>
              </a:tr>
              <a:tr h="608629">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次年度以降の対応方針</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5985156"/>
                  </a:ext>
                </a:extLst>
              </a:tr>
            </a:tbl>
          </a:graphicData>
        </a:graphic>
      </p:graphicFrame>
      <p:sp>
        <p:nvSpPr>
          <p:cNvPr id="5" name="スライド番号プレースホルダー 3">
            <a:extLst>
              <a:ext uri="{FF2B5EF4-FFF2-40B4-BE49-F238E27FC236}">
                <a16:creationId xmlns:a16="http://schemas.microsoft.com/office/drawing/2014/main" id="{FF1422AB-CC42-4FAE-A1AC-30BED733B61A}"/>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pPr/>
              <a:t>78</a:t>
            </a:fld>
            <a:endParaRPr lang="ja-JP" altLang="en-US" dirty="0"/>
          </a:p>
        </p:txBody>
      </p:sp>
    </p:spTree>
    <p:extLst>
      <p:ext uri="{BB962C8B-B14F-4D97-AF65-F5344CB8AC3E}">
        <p14:creationId xmlns:p14="http://schemas.microsoft.com/office/powerpoint/2010/main" val="3622203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A61836B0-093C-4DEF-8793-2C1B8D6B55FD}"/>
              </a:ext>
            </a:extLst>
          </p:cNvPr>
          <p:cNvSpPr txBox="1">
            <a:spLocks noChangeAspect="1"/>
          </p:cNvSpPr>
          <p:nvPr/>
        </p:nvSpPr>
        <p:spPr>
          <a:xfrm>
            <a:off x="50800" y="11616"/>
            <a:ext cx="6120000" cy="338554"/>
          </a:xfrm>
          <a:prstGeom prst="rect">
            <a:avLst/>
          </a:prstGeom>
          <a:noFill/>
          <a:ln>
            <a:noFill/>
          </a:ln>
        </p:spPr>
        <p:txBody>
          <a:bodyPr wrap="square" lIns="0" rtlCol="0">
            <a:spAutoFit/>
          </a:bodyPr>
          <a:lstStyle>
            <a:defPPr>
              <a:defRPr lang="ja-JP"/>
            </a:defPPr>
            <a:lvl1pPr>
              <a:defRPr kumimoji="0" sz="1600" b="1" kern="0">
                <a:solidFill>
                  <a:sysClr val="windowText" lastClr="000000"/>
                </a:solidFill>
                <a:latin typeface="ＭＳ 明朝" panose="02020609040205080304" pitchFamily="17" charset="-128"/>
                <a:ea typeface="ＭＳ 明朝" panose="02020609040205080304" pitchFamily="17" charset="-128"/>
              </a:defRPr>
            </a:lvl1pPr>
          </a:lstStyle>
          <a:p>
            <a:r>
              <a:rPr lang="en-US" altLang="ja-JP" dirty="0"/>
              <a:t>4.</a:t>
            </a:r>
            <a:r>
              <a:rPr kumimoji="0" lang="ja-JP" altLang="en-US" sz="1600" kern="0" dirty="0">
                <a:solidFill>
                  <a:schemeClr val="tx1"/>
                </a:solidFill>
                <a:latin typeface="ＭＳ 明朝" panose="02020609040205080304" pitchFamily="17" charset="-128"/>
                <a:ea typeface="ＭＳ 明朝" panose="02020609040205080304" pitchFamily="17" charset="-128"/>
              </a:rPr>
              <a:t>データ分析期間</a:t>
            </a:r>
            <a:endParaRPr lang="en-US" altLang="ja-JP" dirty="0"/>
          </a:p>
        </p:txBody>
      </p:sp>
      <p:sp>
        <p:nvSpPr>
          <p:cNvPr id="2" name="スライド番号プレースホルダー 1">
            <a:extLst>
              <a:ext uri="{FF2B5EF4-FFF2-40B4-BE49-F238E27FC236}">
                <a16:creationId xmlns:a16="http://schemas.microsoft.com/office/drawing/2014/main" id="{921204E8-E621-4C7E-ABED-400F8E89E43F}"/>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7</a:t>
            </a:fld>
            <a:endParaRPr lang="ja-JP" altLang="en-US" dirty="0"/>
          </a:p>
        </p:txBody>
      </p:sp>
      <p:sp>
        <p:nvSpPr>
          <p:cNvPr id="5" name="タイトル_小_1_3_1">
            <a:extLst>
              <a:ext uri="{FF2B5EF4-FFF2-40B4-BE49-F238E27FC236}">
                <a16:creationId xmlns:a16="http://schemas.microsoft.com/office/drawing/2014/main" id="{899B902B-D6F3-263E-98A9-2D6EB8ED64C8}"/>
              </a:ext>
            </a:extLst>
          </p:cNvPr>
          <p:cNvSpPr txBox="1">
            <a:spLocks/>
          </p:cNvSpPr>
          <p:nvPr/>
        </p:nvSpPr>
        <p:spPr>
          <a:xfrm>
            <a:off x="174535" y="618416"/>
            <a:ext cx="4283062" cy="38145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36000" tIns="0" rIns="0" bIns="0" rtlCol="0" anchor="t">
            <a:spAutoFit/>
          </a:bodyPr>
          <a:lstStyle/>
          <a:p>
            <a:pPr marR="5130">
              <a:lnSpc>
                <a:spcPct val="110000"/>
              </a:lnSpc>
            </a:pPr>
            <a:r>
              <a:rPr lang="ja-JP" altLang="en-US" sz="1200" dirty="0">
                <a:solidFill>
                  <a:schemeClr val="tx1"/>
                </a:solidFill>
                <a:latin typeface="ＭＳ 明朝" panose="02020609040205080304" pitchFamily="17" charset="-128"/>
                <a:ea typeface="ＭＳ 明朝" panose="02020609040205080304" pitchFamily="17" charset="-128"/>
                <a:cs typeface="MingLiU_HKSCS"/>
              </a:rPr>
              <a:t>　単年分析</a:t>
            </a:r>
            <a:endParaRPr lang="en-US" altLang="ja-JP" sz="1200" dirty="0">
              <a:solidFill>
                <a:schemeClr val="tx1"/>
              </a:solidFill>
              <a:latin typeface="ＭＳ 明朝" panose="02020609040205080304" pitchFamily="17" charset="-128"/>
              <a:ea typeface="ＭＳ 明朝" panose="02020609040205080304" pitchFamily="17" charset="-128"/>
              <a:cs typeface="MingLiU_HKSCS"/>
            </a:endParaRPr>
          </a:p>
          <a:p>
            <a:pPr marR="5130">
              <a:lnSpc>
                <a:spcPct val="110000"/>
              </a:lnSpc>
            </a:pPr>
            <a:r>
              <a:rPr lang="ja-JP" altLang="en-US" sz="1200" dirty="0">
                <a:solidFill>
                  <a:schemeClr val="tx1"/>
                </a:solidFill>
                <a:latin typeface="ＭＳ 明朝" panose="02020609040205080304" pitchFamily="17" charset="-128"/>
                <a:ea typeface="ＭＳ 明朝" panose="02020609040205080304" pitchFamily="17" charset="-128"/>
                <a:cs typeface="MingLiU_HKSCS"/>
              </a:rPr>
              <a:t>　</a:t>
            </a:r>
            <a:r>
              <a:rPr lang="ja-JP" altLang="en-US" sz="1200">
                <a:solidFill>
                  <a:schemeClr val="tx1"/>
                </a:solidFill>
                <a:latin typeface="ＭＳ 明朝" panose="02020609040205080304" pitchFamily="17" charset="-128"/>
                <a:ea typeface="ＭＳ 明朝" panose="02020609040205080304" pitchFamily="17" charset="-128"/>
                <a:cs typeface="MingLiU_HKSCS"/>
              </a:rPr>
              <a:t>　</a:t>
            </a:r>
            <a:r>
              <a:rPr lang="ja-JP" altLang="en-US" sz="1200">
                <a:latin typeface="ＭＳ 明朝" panose="02020609040205080304" pitchFamily="17" charset="-128"/>
                <a:ea typeface="ＭＳ 明朝" panose="02020609040205080304" pitchFamily="17" charset="-128"/>
                <a:cs typeface="ＭＳ Ｐゴシック" pitchFamily="50" charset="-128"/>
              </a:rPr>
              <a:t>令和</a:t>
            </a:r>
            <a:r>
              <a:rPr lang="en-US" altLang="ja-JP" sz="1200">
                <a:latin typeface="ＭＳ 明朝" panose="02020609040205080304" pitchFamily="17" charset="-128"/>
                <a:ea typeface="ＭＳ 明朝" panose="02020609040205080304" pitchFamily="17" charset="-128"/>
                <a:cs typeface="ＭＳ Ｐゴシック" pitchFamily="50" charset="-128"/>
              </a:rPr>
              <a:t>4</a:t>
            </a:r>
            <a:r>
              <a:rPr lang="ja-JP" altLang="en-US" sz="1200">
                <a:latin typeface="ＭＳ 明朝" panose="02020609040205080304" pitchFamily="17" charset="-128"/>
                <a:ea typeface="ＭＳ 明朝" panose="02020609040205080304" pitchFamily="17" charset="-128"/>
                <a:cs typeface="ＭＳ Ｐゴシック" pitchFamily="50" charset="-128"/>
              </a:rPr>
              <a:t>年</a:t>
            </a:r>
            <a:r>
              <a:rPr lang="en-US" altLang="ja-JP" sz="1200">
                <a:latin typeface="ＭＳ 明朝" panose="02020609040205080304" pitchFamily="17" charset="-128"/>
                <a:ea typeface="ＭＳ 明朝" panose="02020609040205080304" pitchFamily="17" charset="-128"/>
                <a:cs typeface="ＭＳ Ｐゴシック" pitchFamily="50" charset="-128"/>
              </a:rPr>
              <a:t>4</a:t>
            </a:r>
            <a:r>
              <a:rPr lang="ja-JP" altLang="en-US" sz="1200">
                <a:latin typeface="ＭＳ 明朝" panose="02020609040205080304" pitchFamily="17" charset="-128"/>
                <a:ea typeface="ＭＳ 明朝" panose="02020609040205080304" pitchFamily="17" charset="-128"/>
                <a:cs typeface="ＭＳ Ｐゴシック" pitchFamily="50" charset="-128"/>
              </a:rPr>
              <a:t>月～令和</a:t>
            </a:r>
            <a:r>
              <a:rPr lang="en-US" altLang="ja-JP" sz="1200">
                <a:latin typeface="ＭＳ 明朝" panose="02020609040205080304" pitchFamily="17" charset="-128"/>
                <a:ea typeface="ＭＳ 明朝" panose="02020609040205080304" pitchFamily="17" charset="-128"/>
                <a:cs typeface="ＭＳ Ｐゴシック" pitchFamily="50" charset="-128"/>
              </a:rPr>
              <a:t>5</a:t>
            </a:r>
            <a:r>
              <a:rPr lang="ja-JP" altLang="en-US" sz="1200">
                <a:latin typeface="ＭＳ 明朝" panose="02020609040205080304" pitchFamily="17" charset="-128"/>
                <a:ea typeface="ＭＳ 明朝" panose="02020609040205080304" pitchFamily="17" charset="-128"/>
                <a:cs typeface="ＭＳ Ｐゴシック" pitchFamily="50" charset="-128"/>
              </a:rPr>
              <a:t>年</a:t>
            </a:r>
            <a:r>
              <a:rPr lang="en-US" altLang="ja-JP" sz="1200">
                <a:latin typeface="ＭＳ 明朝" panose="02020609040205080304" pitchFamily="17" charset="-128"/>
                <a:ea typeface="ＭＳ 明朝" panose="02020609040205080304" pitchFamily="17" charset="-128"/>
                <a:cs typeface="ＭＳ Ｐゴシック" pitchFamily="50" charset="-128"/>
              </a:rPr>
              <a:t>3</a:t>
            </a:r>
            <a:r>
              <a:rPr lang="ja-JP" altLang="en-US" sz="1200">
                <a:latin typeface="ＭＳ 明朝" panose="02020609040205080304" pitchFamily="17" charset="-128"/>
                <a:ea typeface="ＭＳ 明朝" panose="02020609040205080304" pitchFamily="17" charset="-128"/>
                <a:cs typeface="ＭＳ Ｐゴシック" pitchFamily="50" charset="-128"/>
              </a:rPr>
              <a:t>月診療分</a:t>
            </a:r>
            <a:r>
              <a:rPr lang="en-US" altLang="ja-JP" sz="1200">
                <a:latin typeface="ＭＳ 明朝" panose="02020609040205080304" pitchFamily="17" charset="-128"/>
                <a:ea typeface="ＭＳ 明朝" panose="02020609040205080304" pitchFamily="17" charset="-128"/>
                <a:cs typeface="ＭＳ Ｐゴシック" pitchFamily="50" charset="-128"/>
              </a:rPr>
              <a:t>(12</a:t>
            </a:r>
            <a:r>
              <a:rPr lang="ja-JP" altLang="en-US" sz="1200">
                <a:latin typeface="ＭＳ 明朝" panose="02020609040205080304" pitchFamily="17" charset="-128"/>
                <a:ea typeface="ＭＳ 明朝" panose="02020609040205080304" pitchFamily="17" charset="-128"/>
                <a:cs typeface="ＭＳ Ｐゴシック" pitchFamily="50" charset="-128"/>
              </a:rPr>
              <a:t>カ月分</a:t>
            </a:r>
            <a:r>
              <a:rPr lang="en-US" altLang="ja-JP" sz="1200">
                <a:latin typeface="ＭＳ 明朝" panose="02020609040205080304" pitchFamily="17" charset="-128"/>
                <a:ea typeface="ＭＳ 明朝" panose="02020609040205080304" pitchFamily="17" charset="-128"/>
                <a:cs typeface="ＭＳ Ｐゴシック" pitchFamily="50" charset="-128"/>
              </a:rPr>
              <a:t>)</a:t>
            </a:r>
            <a:endParaRPr lang="en-US" altLang="ja-JP" sz="1200" dirty="0">
              <a:latin typeface="ＭＳ 明朝" panose="02020609040205080304" pitchFamily="17" charset="-128"/>
              <a:ea typeface="ＭＳ 明朝" panose="02020609040205080304" pitchFamily="17" charset="-128"/>
              <a:cs typeface="ＭＳ Ｐゴシック" pitchFamily="50" charset="-128"/>
            </a:endParaRPr>
          </a:p>
        </p:txBody>
      </p:sp>
      <p:sp>
        <p:nvSpPr>
          <p:cNvPr id="6" name="タイトル_小_1_3_1">
            <a:extLst>
              <a:ext uri="{FF2B5EF4-FFF2-40B4-BE49-F238E27FC236}">
                <a16:creationId xmlns:a16="http://schemas.microsoft.com/office/drawing/2014/main" id="{7BAEBE84-3396-1EBE-12C5-90EAC0353133}"/>
              </a:ext>
            </a:extLst>
          </p:cNvPr>
          <p:cNvSpPr txBox="1">
            <a:spLocks noChangeAspect="1"/>
          </p:cNvSpPr>
          <p:nvPr/>
        </p:nvSpPr>
        <p:spPr>
          <a:xfrm>
            <a:off x="158960" y="2627784"/>
            <a:ext cx="1272587" cy="25102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none" lIns="36000" tIns="36000" rIns="0" bIns="36000" rtlCol="0" anchor="t">
            <a:spAutoFit/>
          </a:bodyPr>
          <a:lstStyle>
            <a:defPPr>
              <a:defRPr lang="ja-JP"/>
            </a:defPPr>
            <a:lvl1pPr marR="5130">
              <a:lnSpc>
                <a:spcPct val="110000"/>
              </a:lnSpc>
              <a:defRPr sz="1200">
                <a:solidFill>
                  <a:schemeClr val="tx1"/>
                </a:solidFill>
                <a:latin typeface="ＭＳ 明朝" panose="02020609040205080304" pitchFamily="17" charset="-128"/>
                <a:ea typeface="ＭＳ 明朝" panose="02020609040205080304" pitchFamily="17" charset="-128"/>
                <a:cs typeface="MingLiU_HKSCS"/>
              </a:defRPr>
            </a:lvl1pPr>
          </a:lstStyle>
          <a:p>
            <a:r>
              <a:rPr lang="ja-JP" altLang="en-US" dirty="0"/>
              <a:t>■健康診査データ</a:t>
            </a:r>
          </a:p>
        </p:txBody>
      </p:sp>
      <p:sp>
        <p:nvSpPr>
          <p:cNvPr id="7" name="タイトル_小_1_3_1">
            <a:extLst>
              <a:ext uri="{FF2B5EF4-FFF2-40B4-BE49-F238E27FC236}">
                <a16:creationId xmlns:a16="http://schemas.microsoft.com/office/drawing/2014/main" id="{ADC399E5-C8D0-CA89-FEEB-08A58F402989}"/>
              </a:ext>
            </a:extLst>
          </p:cNvPr>
          <p:cNvSpPr txBox="1">
            <a:spLocks/>
          </p:cNvSpPr>
          <p:nvPr/>
        </p:nvSpPr>
        <p:spPr>
          <a:xfrm>
            <a:off x="174535" y="2867031"/>
            <a:ext cx="4385123" cy="4541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36000" tIns="36000" rIns="0" bIns="36000" rtlCol="0" anchor="t">
            <a:spAutoFit/>
          </a:bodyPr>
          <a:lstStyle>
            <a:defPPr>
              <a:defRPr lang="ja-JP"/>
            </a:defPPr>
            <a:lvl1pPr marR="5130">
              <a:lnSpc>
                <a:spcPct val="110000"/>
              </a:lnSpc>
              <a:defRPr sz="1200">
                <a:solidFill>
                  <a:schemeClr val="tx1"/>
                </a:solidFill>
                <a:latin typeface="ＭＳ 明朝" panose="02020609040205080304" pitchFamily="17" charset="-128"/>
                <a:ea typeface="ＭＳ 明朝" panose="02020609040205080304" pitchFamily="17" charset="-128"/>
                <a:cs typeface="MingLiU_HKSCS"/>
              </a:defRPr>
            </a:lvl1pPr>
          </a:lstStyle>
          <a:p>
            <a:r>
              <a:rPr lang="ja-JP" altLang="en-US" dirty="0"/>
              <a:t>　単年分析</a:t>
            </a:r>
            <a:endParaRPr lang="en-US" altLang="ja-JP" dirty="0"/>
          </a:p>
          <a:p>
            <a:r>
              <a:rPr lang="ja-JP" altLang="en-US" dirty="0"/>
              <a:t>　</a:t>
            </a:r>
            <a:r>
              <a:rPr lang="ja-JP" altLang="en-US"/>
              <a:t>　</a:t>
            </a:r>
            <a:r>
              <a:rPr lang="ja-JP" altLang="en-US" sz="1200">
                <a:latin typeface="ＭＳ 明朝" panose="02020609040205080304" pitchFamily="17" charset="-128"/>
                <a:ea typeface="ＭＳ 明朝" panose="02020609040205080304" pitchFamily="17" charset="-128"/>
              </a:rPr>
              <a:t>令和</a:t>
            </a:r>
            <a:r>
              <a:rPr lang="en-US" altLang="ja-JP" sz="120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年</a:t>
            </a:r>
            <a:r>
              <a:rPr lang="en-US" altLang="ja-JP" sz="120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月～令和</a:t>
            </a:r>
            <a:r>
              <a:rPr lang="en-US" altLang="ja-JP" sz="1200">
                <a:latin typeface="ＭＳ 明朝" panose="02020609040205080304" pitchFamily="17" charset="-128"/>
                <a:ea typeface="ＭＳ 明朝" panose="02020609040205080304" pitchFamily="17" charset="-128"/>
              </a:rPr>
              <a:t>5</a:t>
            </a:r>
            <a:r>
              <a:rPr lang="ja-JP" altLang="en-US" sz="1200">
                <a:latin typeface="ＭＳ 明朝" panose="02020609040205080304" pitchFamily="17" charset="-128"/>
                <a:ea typeface="ＭＳ 明朝" panose="02020609040205080304" pitchFamily="17" charset="-128"/>
              </a:rPr>
              <a:t>年</a:t>
            </a:r>
            <a:r>
              <a:rPr lang="en-US" altLang="ja-JP" sz="1200">
                <a:latin typeface="ＭＳ 明朝" panose="02020609040205080304" pitchFamily="17" charset="-128"/>
                <a:ea typeface="ＭＳ 明朝" panose="02020609040205080304" pitchFamily="17" charset="-128"/>
              </a:rPr>
              <a:t>3</a:t>
            </a:r>
            <a:r>
              <a:rPr lang="ja-JP" altLang="en-US" sz="1200">
                <a:latin typeface="ＭＳ 明朝" panose="02020609040205080304" pitchFamily="17" charset="-128"/>
                <a:ea typeface="ＭＳ 明朝" panose="02020609040205080304" pitchFamily="17" charset="-128"/>
              </a:rPr>
              <a:t>月健診分</a:t>
            </a:r>
            <a:r>
              <a:rPr lang="en-US" altLang="ja-JP" sz="1200">
                <a:latin typeface="ＭＳ 明朝" panose="02020609040205080304" pitchFamily="17" charset="-128"/>
                <a:ea typeface="ＭＳ 明朝" panose="02020609040205080304" pitchFamily="17" charset="-128"/>
              </a:rPr>
              <a:t>(12</a:t>
            </a:r>
            <a:r>
              <a:rPr lang="ja-JP" altLang="en-US" sz="1200">
                <a:latin typeface="ＭＳ 明朝" panose="02020609040205080304" pitchFamily="17" charset="-128"/>
                <a:ea typeface="ＭＳ 明朝" panose="02020609040205080304" pitchFamily="17" charset="-128"/>
              </a:rPr>
              <a:t>カ月分</a:t>
            </a:r>
            <a:r>
              <a:rPr lang="en-US" altLang="ja-JP" sz="1200">
                <a:latin typeface="ＭＳ 明朝" panose="02020609040205080304" pitchFamily="17" charset="-128"/>
                <a:ea typeface="ＭＳ 明朝" panose="02020609040205080304" pitchFamily="17" charset="-128"/>
              </a:rPr>
              <a:t>)</a:t>
            </a:r>
            <a:endParaRPr lang="ja-JP" altLang="en-US" dirty="0"/>
          </a:p>
        </p:txBody>
      </p:sp>
      <p:sp>
        <p:nvSpPr>
          <p:cNvPr id="9" name="タイトル_小_1_3_1">
            <a:extLst>
              <a:ext uri="{FF2B5EF4-FFF2-40B4-BE49-F238E27FC236}">
                <a16:creationId xmlns:a16="http://schemas.microsoft.com/office/drawing/2014/main" id="{4488D9F1-7212-9EC7-C414-F163318BEA43}"/>
              </a:ext>
            </a:extLst>
          </p:cNvPr>
          <p:cNvSpPr txBox="1">
            <a:spLocks noChangeAspect="1"/>
          </p:cNvSpPr>
          <p:nvPr/>
        </p:nvSpPr>
        <p:spPr>
          <a:xfrm>
            <a:off x="158960" y="330384"/>
            <a:ext cx="3503968" cy="2717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none" lIns="36000" tIns="36000" rIns="0" bIns="36000" rtlCol="0" anchor="t">
            <a:spAutoFit/>
          </a:bodyPr>
          <a:lstStyle/>
          <a:p>
            <a:pPr marR="5130">
              <a:lnSpc>
                <a:spcPct val="125000"/>
              </a:lnSpc>
              <a:spcBef>
                <a:spcPts val="739"/>
              </a:spcBef>
            </a:pPr>
            <a:r>
              <a:rPr lang="ja-JP" altLang="en-US" sz="1200">
                <a:latin typeface="ＭＳ 明朝" panose="02020609040205080304" pitchFamily="17" charset="-128"/>
                <a:ea typeface="ＭＳ 明朝" panose="02020609040205080304" pitchFamily="17" charset="-128"/>
                <a:cs typeface="MingLiU_HKSCS"/>
              </a:rPr>
              <a:t>■</a:t>
            </a:r>
            <a:r>
              <a:rPr lang="ja-JP" altLang="en-US" sz="1200">
                <a:latin typeface="ＭＳ 明朝" panose="02020609040205080304" pitchFamily="17" charset="-128"/>
                <a:ea typeface="ＭＳ 明朝" panose="02020609040205080304" pitchFamily="17" charset="-128"/>
                <a:cs typeface="ＭＳ Ｐゴシック" pitchFamily="50" charset="-128"/>
              </a:rPr>
              <a:t>入院</a:t>
            </a:r>
            <a:r>
              <a:rPr lang="en-US" altLang="ja-JP" sz="1200">
                <a:latin typeface="ＭＳ 明朝" panose="02020609040205080304" pitchFamily="17" charset="-128"/>
                <a:ea typeface="ＭＳ 明朝" panose="02020609040205080304" pitchFamily="17" charset="-128"/>
                <a:cs typeface="ＭＳ Ｐゴシック" pitchFamily="50" charset="-128"/>
              </a:rPr>
              <a:t>(DPC</a:t>
            </a:r>
            <a:r>
              <a:rPr lang="ja-JP" altLang="en-US" sz="1200">
                <a:latin typeface="ＭＳ 明朝" panose="02020609040205080304" pitchFamily="17" charset="-128"/>
                <a:ea typeface="ＭＳ 明朝" panose="02020609040205080304" pitchFamily="17" charset="-128"/>
                <a:cs typeface="ＭＳ Ｐゴシック" pitchFamily="50" charset="-128"/>
              </a:rPr>
              <a:t>を含む</a:t>
            </a:r>
            <a:r>
              <a:rPr lang="en-US" altLang="ja-JP" sz="1200">
                <a:latin typeface="ＭＳ 明朝" panose="02020609040205080304" pitchFamily="17" charset="-128"/>
                <a:ea typeface="ＭＳ 明朝" panose="02020609040205080304" pitchFamily="17" charset="-128"/>
                <a:cs typeface="ＭＳ Ｐゴシック" pitchFamily="50" charset="-128"/>
              </a:rPr>
              <a:t>)</a:t>
            </a:r>
            <a:r>
              <a:rPr lang="ja-JP" altLang="en-US" sz="1200">
                <a:latin typeface="ＭＳ 明朝" panose="02020609040205080304" pitchFamily="17" charset="-128"/>
                <a:ea typeface="ＭＳ 明朝" panose="02020609040205080304" pitchFamily="17" charset="-128"/>
                <a:cs typeface="ＭＳ Ｐゴシック" pitchFamily="50" charset="-128"/>
              </a:rPr>
              <a:t>、入院外、調剤の電子レセプト</a:t>
            </a:r>
            <a:endParaRPr lang="ja-JP" altLang="en-US" sz="1200" dirty="0">
              <a:latin typeface="ＭＳ 明朝" panose="02020609040205080304" pitchFamily="17" charset="-128"/>
              <a:ea typeface="ＭＳ 明朝" panose="02020609040205080304" pitchFamily="17" charset="-128"/>
              <a:cs typeface="MingLiU_HKSCS"/>
            </a:endParaRPr>
          </a:p>
        </p:txBody>
      </p:sp>
      <p:sp>
        <p:nvSpPr>
          <p:cNvPr id="14" name="タイトル 1">
            <a:extLst>
              <a:ext uri="{FF2B5EF4-FFF2-40B4-BE49-F238E27FC236}">
                <a16:creationId xmlns:a16="http://schemas.microsoft.com/office/drawing/2014/main" id="{C38C0849-62C5-89C3-513C-8EF630FEB04C}"/>
              </a:ext>
            </a:extLst>
          </p:cNvPr>
          <p:cNvSpPr txBox="1">
            <a:spLocks noChangeAspect="1"/>
          </p:cNvSpPr>
          <p:nvPr/>
        </p:nvSpPr>
        <p:spPr>
          <a:xfrm>
            <a:off x="158960" y="4860032"/>
            <a:ext cx="6211949" cy="569303"/>
          </a:xfrm>
          <a:prstGeom prst="rect">
            <a:avLst/>
          </a:prstGeom>
          <a:ln>
            <a:noFill/>
          </a:ln>
        </p:spPr>
        <p:txBody>
          <a:bodyPr vert="horz" lIns="36000" tIns="45720" rIns="0" bIns="45720" rtlCol="0" anchor="t">
            <a:noAutofit/>
          </a:bodyPr>
          <a:lstStyle/>
          <a:p>
            <a:pPr fontAlgn="base">
              <a:lnSpc>
                <a:spcPct val="125000"/>
              </a:lnSpc>
              <a:spcBef>
                <a:spcPct val="0"/>
              </a:spcBef>
              <a:spcAft>
                <a:spcPct val="0"/>
              </a:spcAft>
            </a:pPr>
            <a:r>
              <a:rPr lang="ja-JP" altLang="en-US" sz="1200" dirty="0">
                <a:latin typeface="ＭＳ 明朝"/>
                <a:ea typeface="ＭＳ 明朝"/>
                <a:cs typeface="ＭＳ Ｐゴシック" pitchFamily="50" charset="-128"/>
              </a:rPr>
              <a:t>■国保データベース</a:t>
            </a:r>
            <a:r>
              <a:rPr lang="en-US" altLang="ja-JP" sz="1200" dirty="0">
                <a:latin typeface="ＭＳ 明朝"/>
                <a:ea typeface="ＭＳ 明朝"/>
                <a:cs typeface="ＭＳ Ｐゴシック" pitchFamily="50" charset="-128"/>
              </a:rPr>
              <a:t>(KDB)</a:t>
            </a:r>
            <a:r>
              <a:rPr lang="ja-JP" altLang="en-US" sz="1200" dirty="0">
                <a:latin typeface="ＭＳ 明朝"/>
                <a:ea typeface="ＭＳ 明朝"/>
                <a:cs typeface="ＭＳ Ｐゴシック" pitchFamily="50" charset="-128"/>
              </a:rPr>
              <a:t>システムデータ</a:t>
            </a:r>
            <a:endParaRPr lang="en-US" altLang="ja-JP" sz="1200" dirty="0">
              <a:latin typeface="ＭＳ 明朝"/>
              <a:ea typeface="ＭＳ 明朝"/>
              <a:cs typeface="ＭＳ Ｐゴシック" pitchFamily="50" charset="-128"/>
            </a:endParaRPr>
          </a:p>
          <a:p>
            <a:pPr fontAlgn="base">
              <a:lnSpc>
                <a:spcPct val="125000"/>
              </a:lnSpc>
              <a:spcBef>
                <a:spcPct val="0"/>
              </a:spcBef>
              <a:spcAft>
                <a:spcPct val="0"/>
              </a:spcAft>
            </a:pPr>
            <a:r>
              <a:rPr lang="ja-JP" altLang="en-US" sz="1200" dirty="0">
                <a:latin typeface="ＭＳ 明朝"/>
                <a:ea typeface="ＭＳ 明朝"/>
                <a:cs typeface="ＭＳ Ｐゴシック" pitchFamily="50" charset="-128"/>
              </a:rPr>
              <a:t>　　平成</a:t>
            </a:r>
            <a:r>
              <a:rPr lang="en-US" altLang="ja-JP" sz="1200" dirty="0">
                <a:latin typeface="ＭＳ 明朝"/>
                <a:ea typeface="ＭＳ 明朝"/>
                <a:cs typeface="ＭＳ Ｐゴシック" pitchFamily="50" charset="-128"/>
              </a:rPr>
              <a:t>30</a:t>
            </a:r>
            <a:r>
              <a:rPr lang="ja-JP" altLang="en-US" sz="1200" dirty="0">
                <a:latin typeface="ＭＳ 明朝"/>
                <a:ea typeface="ＭＳ 明朝"/>
                <a:cs typeface="ＭＳ Ｐゴシック" pitchFamily="50" charset="-128"/>
              </a:rPr>
              <a:t>年度～令和</a:t>
            </a:r>
            <a:r>
              <a:rPr lang="en-US" altLang="ja-JP" sz="1200" dirty="0">
                <a:latin typeface="ＭＳ 明朝"/>
                <a:ea typeface="ＭＳ 明朝"/>
                <a:cs typeface="ＭＳ Ｐゴシック" pitchFamily="50" charset="-128"/>
              </a:rPr>
              <a:t>4</a:t>
            </a:r>
            <a:r>
              <a:rPr lang="ja-JP" altLang="en-US" sz="1200" dirty="0">
                <a:latin typeface="ＭＳ 明朝"/>
                <a:ea typeface="ＭＳ 明朝"/>
                <a:cs typeface="ＭＳ Ｐゴシック" pitchFamily="50" charset="-128"/>
              </a:rPr>
              <a:t>年度</a:t>
            </a:r>
            <a:r>
              <a:rPr lang="en-US" altLang="ja-JP" sz="1200" dirty="0">
                <a:latin typeface="ＭＳ 明朝"/>
                <a:ea typeface="ＭＳ 明朝"/>
                <a:cs typeface="ＭＳ Ｐゴシック" pitchFamily="50" charset="-128"/>
              </a:rPr>
              <a:t>(5</a:t>
            </a:r>
            <a:r>
              <a:rPr lang="ja-JP" altLang="en-US" sz="1200" dirty="0">
                <a:latin typeface="ＭＳ 明朝"/>
                <a:ea typeface="ＭＳ 明朝"/>
                <a:cs typeface="ＭＳ Ｐゴシック" pitchFamily="50" charset="-128"/>
              </a:rPr>
              <a:t>年分</a:t>
            </a:r>
            <a:r>
              <a:rPr lang="en-US" altLang="ja-JP" sz="1200" dirty="0">
                <a:latin typeface="ＭＳ 明朝"/>
                <a:ea typeface="ＭＳ 明朝"/>
                <a:cs typeface="ＭＳ Ｐゴシック" pitchFamily="50" charset="-128"/>
              </a:rPr>
              <a:t>)</a:t>
            </a:r>
          </a:p>
          <a:p>
            <a:pPr fontAlgn="base">
              <a:lnSpc>
                <a:spcPct val="125000"/>
              </a:lnSpc>
              <a:spcBef>
                <a:spcPct val="0"/>
              </a:spcBef>
              <a:spcAft>
                <a:spcPct val="0"/>
              </a:spcAft>
            </a:pPr>
            <a:endParaRPr lang="en-US" altLang="ja-JP" sz="1400" dirty="0">
              <a:latin typeface="ＭＳ 明朝"/>
              <a:ea typeface="ＭＳ 明朝"/>
              <a:cs typeface="ＭＳ Ｐゴシック" pitchFamily="50" charset="-128"/>
            </a:endParaRPr>
          </a:p>
          <a:p>
            <a:pPr lvl="0" fontAlgn="base">
              <a:lnSpc>
                <a:spcPct val="125000"/>
              </a:lnSpc>
              <a:spcBef>
                <a:spcPct val="0"/>
              </a:spcBef>
              <a:spcAft>
                <a:spcPct val="0"/>
              </a:spcAft>
            </a:pPr>
            <a:endParaRPr lang="en-US" altLang="ja-JP" sz="1200" dirty="0">
              <a:latin typeface="ＭＳ 明朝"/>
              <a:ea typeface="ＭＳ 明朝"/>
              <a:cs typeface="ＭＳ Ｐゴシック" pitchFamily="50" charset="-128"/>
            </a:endParaRPr>
          </a:p>
        </p:txBody>
      </p:sp>
      <p:sp>
        <p:nvSpPr>
          <p:cNvPr id="15" name="タイトル_小_1_3_1">
            <a:extLst>
              <a:ext uri="{FF2B5EF4-FFF2-40B4-BE49-F238E27FC236}">
                <a16:creationId xmlns:a16="http://schemas.microsoft.com/office/drawing/2014/main" id="{6EE4566A-89EE-4E7D-A944-D47415674DD8}"/>
              </a:ext>
            </a:extLst>
          </p:cNvPr>
          <p:cNvSpPr txBox="1">
            <a:spLocks noChangeAspect="1"/>
          </p:cNvSpPr>
          <p:nvPr/>
        </p:nvSpPr>
        <p:spPr>
          <a:xfrm>
            <a:off x="158960" y="5736902"/>
            <a:ext cx="6753535" cy="7126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square" lIns="36000" tIns="36000" rIns="0" bIns="36000" rtlCol="0" anchor="t">
            <a:spAutoFit/>
          </a:bodyPr>
          <a:lstStyle>
            <a:defPPr>
              <a:defRPr lang="ja-JP"/>
            </a:defPPr>
            <a:lvl1pPr marR="5130">
              <a:lnSpc>
                <a:spcPct val="110000"/>
              </a:lnSpc>
              <a:defRPr sz="1200">
                <a:solidFill>
                  <a:schemeClr val="tx1"/>
                </a:solidFill>
                <a:latin typeface="ＭＳ 明朝" panose="02020609040205080304" pitchFamily="17" charset="-128"/>
                <a:ea typeface="ＭＳ 明朝" panose="02020609040205080304" pitchFamily="17" charset="-128"/>
                <a:cs typeface="MingLiU_HKSCS"/>
              </a:defRPr>
            </a:lvl1pPr>
          </a:lstStyle>
          <a:p>
            <a:pPr>
              <a:lnSpc>
                <a:spcPct val="125000"/>
              </a:lnSpc>
            </a:pPr>
            <a:r>
              <a:rPr lang="ja-JP" altLang="en-US" dirty="0"/>
              <a:t>■介護データ</a:t>
            </a:r>
            <a:r>
              <a:rPr lang="en-US" altLang="ja-JP" dirty="0"/>
              <a:t>(KDB｢</a:t>
            </a:r>
            <a:r>
              <a:rPr lang="ja-JP" altLang="en-US" dirty="0"/>
              <a:t>要介護</a:t>
            </a:r>
            <a:r>
              <a:rPr lang="en-US" altLang="ja-JP" dirty="0"/>
              <a:t>(</a:t>
            </a:r>
            <a:r>
              <a:rPr lang="ja-JP" altLang="en-US" dirty="0"/>
              <a:t>支援</a:t>
            </a:r>
            <a:r>
              <a:rPr lang="en-US" altLang="ja-JP" dirty="0"/>
              <a:t>)</a:t>
            </a:r>
            <a:r>
              <a:rPr lang="ja-JP" altLang="en-US" dirty="0"/>
              <a:t>者突合状況</a:t>
            </a:r>
            <a:r>
              <a:rPr lang="en-US" altLang="ja-JP" dirty="0"/>
              <a:t>｣</a:t>
            </a:r>
            <a:r>
              <a:rPr lang="ja-JP" altLang="en-US" dirty="0"/>
              <a:t>を使用</a:t>
            </a:r>
            <a:r>
              <a:rPr lang="en-US" altLang="ja-JP" dirty="0"/>
              <a:t>)</a:t>
            </a:r>
          </a:p>
          <a:p>
            <a:pPr>
              <a:lnSpc>
                <a:spcPct val="125000"/>
              </a:lnSpc>
            </a:pPr>
            <a:r>
              <a:rPr lang="ja-JP" altLang="en-US" sz="1200" dirty="0">
                <a:latin typeface="ＭＳ 明朝"/>
                <a:ea typeface="ＭＳ 明朝"/>
                <a:cs typeface="ＭＳ Ｐゴシック" pitchFamily="50" charset="-128"/>
              </a:rPr>
              <a:t>　単年分析</a:t>
            </a:r>
            <a:endParaRPr lang="en-US" altLang="ja-JP" sz="1200" dirty="0">
              <a:latin typeface="ＭＳ 明朝"/>
              <a:ea typeface="ＭＳ 明朝"/>
              <a:cs typeface="ＭＳ Ｐゴシック" pitchFamily="50" charset="-128"/>
            </a:endParaRPr>
          </a:p>
          <a:p>
            <a:pPr lvl="0" fontAlgn="base">
              <a:spcBef>
                <a:spcPct val="0"/>
              </a:spcBef>
              <a:spcAft>
                <a:spcPct val="0"/>
              </a:spcAft>
            </a:pPr>
            <a:r>
              <a:rPr lang="ja-JP" altLang="en-US" sz="1200" dirty="0">
                <a:latin typeface="ＭＳ 明朝"/>
                <a:ea typeface="ＭＳ 明朝"/>
                <a:cs typeface="ＭＳ Ｐゴシック" pitchFamily="50" charset="-128"/>
              </a:rPr>
              <a:t>　</a:t>
            </a:r>
            <a:r>
              <a:rPr lang="ja-JP" altLang="en-US" sz="1200">
                <a:latin typeface="ＭＳ 明朝"/>
                <a:ea typeface="ＭＳ 明朝"/>
                <a:cs typeface="ＭＳ Ｐゴシック" pitchFamily="50" charset="-128"/>
              </a:rPr>
              <a:t>　令和</a:t>
            </a:r>
            <a:r>
              <a:rPr lang="en-US" altLang="ja-JP" sz="1200">
                <a:latin typeface="ＭＳ 明朝"/>
                <a:ea typeface="ＭＳ 明朝"/>
                <a:cs typeface="ＭＳ Ｐゴシック" pitchFamily="50" charset="-128"/>
              </a:rPr>
              <a:t>4</a:t>
            </a:r>
            <a:r>
              <a:rPr lang="ja-JP" altLang="en-US" sz="1200">
                <a:latin typeface="ＭＳ 明朝"/>
                <a:ea typeface="ＭＳ 明朝"/>
                <a:cs typeface="ＭＳ Ｐゴシック" pitchFamily="50" charset="-128"/>
              </a:rPr>
              <a:t>年</a:t>
            </a:r>
            <a:r>
              <a:rPr lang="en-US" altLang="ja-JP" sz="1200">
                <a:latin typeface="ＭＳ 明朝"/>
                <a:ea typeface="ＭＳ 明朝"/>
                <a:cs typeface="ＭＳ Ｐゴシック" pitchFamily="50" charset="-128"/>
              </a:rPr>
              <a:t>4</a:t>
            </a:r>
            <a:r>
              <a:rPr lang="ja-JP" altLang="en-US" sz="1200">
                <a:latin typeface="ＭＳ 明朝"/>
                <a:ea typeface="ＭＳ 明朝"/>
                <a:cs typeface="ＭＳ Ｐゴシック" pitchFamily="50" charset="-128"/>
              </a:rPr>
              <a:t>月～令和</a:t>
            </a:r>
            <a:r>
              <a:rPr lang="en-US" altLang="ja-JP" sz="1200">
                <a:latin typeface="ＭＳ 明朝"/>
                <a:ea typeface="ＭＳ 明朝"/>
                <a:cs typeface="ＭＳ Ｐゴシック" pitchFamily="50" charset="-128"/>
              </a:rPr>
              <a:t>5</a:t>
            </a:r>
            <a:r>
              <a:rPr lang="ja-JP" altLang="en-US" sz="1200">
                <a:latin typeface="ＭＳ 明朝"/>
                <a:ea typeface="ＭＳ 明朝"/>
                <a:cs typeface="ＭＳ Ｐゴシック" pitchFamily="50" charset="-128"/>
              </a:rPr>
              <a:t>年</a:t>
            </a:r>
            <a:r>
              <a:rPr lang="en-US" altLang="ja-JP" sz="1200">
                <a:latin typeface="ＭＳ 明朝"/>
                <a:ea typeface="ＭＳ 明朝"/>
                <a:cs typeface="ＭＳ Ｐゴシック" pitchFamily="50" charset="-128"/>
              </a:rPr>
              <a:t>3</a:t>
            </a:r>
            <a:r>
              <a:rPr lang="ja-JP" altLang="en-US" sz="1200">
                <a:latin typeface="ＭＳ 明朝"/>
                <a:ea typeface="ＭＳ 明朝"/>
                <a:cs typeface="ＭＳ Ｐゴシック" pitchFamily="50" charset="-128"/>
              </a:rPr>
              <a:t>月分</a:t>
            </a:r>
            <a:r>
              <a:rPr lang="en-US" altLang="ja-JP" sz="1200">
                <a:latin typeface="ＭＳ 明朝"/>
                <a:ea typeface="ＭＳ 明朝"/>
                <a:cs typeface="ＭＳ Ｐゴシック" pitchFamily="50" charset="-128"/>
              </a:rPr>
              <a:t>(12</a:t>
            </a:r>
            <a:r>
              <a:rPr lang="ja-JP" altLang="en-US" sz="1200">
                <a:latin typeface="ＭＳ 明朝"/>
                <a:ea typeface="ＭＳ 明朝"/>
                <a:cs typeface="ＭＳ Ｐゴシック" pitchFamily="50" charset="-128"/>
              </a:rPr>
              <a:t>カ月分</a:t>
            </a:r>
            <a:r>
              <a:rPr lang="en-US" altLang="ja-JP" sz="1200">
                <a:latin typeface="ＭＳ 明朝"/>
                <a:ea typeface="ＭＳ 明朝"/>
                <a:cs typeface="ＭＳ Ｐゴシック" pitchFamily="50" charset="-128"/>
              </a:rPr>
              <a:t>)</a:t>
            </a:r>
            <a:endParaRPr lang="en-US" altLang="ja-JP" sz="1200" dirty="0">
              <a:latin typeface="ＭＳ 明朝"/>
              <a:ea typeface="ＭＳ 明朝"/>
            </a:endParaRPr>
          </a:p>
        </p:txBody>
      </p:sp>
    </p:spTree>
    <p:extLst>
      <p:ext uri="{BB962C8B-B14F-4D97-AF65-F5344CB8AC3E}">
        <p14:creationId xmlns:p14="http://schemas.microsoft.com/office/powerpoint/2010/main" val="1776423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109966D-0426-15A5-4C0F-5189054143BA}"/>
              </a:ext>
            </a:extLst>
          </p:cNvPr>
          <p:cNvSpPr txBox="1">
            <a:spLocks noChangeAspect="1"/>
          </p:cNvSpPr>
          <p:nvPr/>
        </p:nvSpPr>
        <p:spPr>
          <a:xfrm>
            <a:off x="287759" y="478577"/>
            <a:ext cx="5170646" cy="276999"/>
          </a:xfrm>
          <a:prstGeom prst="rect">
            <a:avLst/>
          </a:prstGeom>
          <a:noFill/>
          <a:ln>
            <a:noFill/>
          </a:ln>
        </p:spPr>
        <p:txBody>
          <a:bodyPr wrap="none" lIns="0" rtlCol="0">
            <a:spAutoFit/>
          </a:bodyPr>
          <a:lstStyle/>
          <a:p>
            <a:r>
              <a:rPr kumimoji="1" lang="ja-JP" altLang="en-US" sz="1200" dirty="0">
                <a:latin typeface="ＭＳ 明朝" panose="02020609040205080304" pitchFamily="17" charset="-128"/>
                <a:ea typeface="ＭＳ 明朝" panose="02020609040205080304" pitchFamily="17" charset="-128"/>
              </a:rPr>
              <a:t>第</a:t>
            </a:r>
            <a:r>
              <a:rPr kumimoji="1" lang="en-US" altLang="ja-JP" sz="1200" dirty="0">
                <a:latin typeface="ＭＳ 明朝" panose="02020609040205080304" pitchFamily="17" charset="-128"/>
                <a:ea typeface="ＭＳ 明朝" panose="02020609040205080304" pitchFamily="17" charset="-128"/>
              </a:rPr>
              <a:t>3</a:t>
            </a:r>
            <a:r>
              <a:rPr kumimoji="1" lang="ja-JP" altLang="en-US" sz="1200" dirty="0">
                <a:latin typeface="ＭＳ 明朝" panose="02020609040205080304" pitchFamily="17" charset="-128"/>
                <a:ea typeface="ＭＳ 明朝" panose="02020609040205080304" pitchFamily="17" charset="-128"/>
              </a:rPr>
              <a:t>期データヘルス計画における秋田県共通評価シート（</a:t>
            </a:r>
            <a:r>
              <a:rPr kumimoji="1" lang="zh-TW" altLang="en-US" sz="1200" dirty="0">
                <a:latin typeface="ＭＳ 明朝" panose="02020609040205080304" pitchFamily="17" charset="-128"/>
                <a:ea typeface="ＭＳ 明朝" panose="02020609040205080304" pitchFamily="17" charset="-128"/>
              </a:rPr>
              <a:t>医療費適正化</a:t>
            </a:r>
            <a:r>
              <a:rPr kumimoji="1" lang="ja-JP" altLang="en-US" sz="1200" dirty="0">
                <a:latin typeface="ＭＳ 明朝" panose="02020609040205080304" pitchFamily="17" charset="-128"/>
                <a:ea typeface="ＭＳ 明朝" panose="02020609040205080304" pitchFamily="17" charset="-128"/>
              </a:rPr>
              <a:t>）</a:t>
            </a:r>
          </a:p>
        </p:txBody>
      </p:sp>
      <p:graphicFrame>
        <p:nvGraphicFramePr>
          <p:cNvPr id="3" name="表 2">
            <a:extLst>
              <a:ext uri="{FF2B5EF4-FFF2-40B4-BE49-F238E27FC236}">
                <a16:creationId xmlns:a16="http://schemas.microsoft.com/office/drawing/2014/main" id="{F63619A0-6AA1-8F0A-BE07-F7705CBA2E32}"/>
              </a:ext>
            </a:extLst>
          </p:cNvPr>
          <p:cNvGraphicFramePr>
            <a:graphicFrameLocks noGrp="1" noChangeAspect="1"/>
          </p:cNvGraphicFramePr>
          <p:nvPr>
            <p:extLst>
              <p:ext uri="{D42A27DB-BD31-4B8C-83A1-F6EECF244321}">
                <p14:modId xmlns:p14="http://schemas.microsoft.com/office/powerpoint/2010/main" val="3735802353"/>
              </p:ext>
            </p:extLst>
          </p:nvPr>
        </p:nvGraphicFramePr>
        <p:xfrm>
          <a:off x="323847" y="1043608"/>
          <a:ext cx="5832476" cy="6284998"/>
        </p:xfrm>
        <a:graphic>
          <a:graphicData uri="http://schemas.openxmlformats.org/drawingml/2006/table">
            <a:tbl>
              <a:tblPr/>
              <a:tblGrid>
                <a:gridCol w="1652948">
                  <a:extLst>
                    <a:ext uri="{9D8B030D-6E8A-4147-A177-3AD203B41FA5}">
                      <a16:colId xmlns:a16="http://schemas.microsoft.com/office/drawing/2014/main" val="801701336"/>
                    </a:ext>
                  </a:extLst>
                </a:gridCol>
                <a:gridCol w="680493">
                  <a:extLst>
                    <a:ext uri="{9D8B030D-6E8A-4147-A177-3AD203B41FA5}">
                      <a16:colId xmlns:a16="http://schemas.microsoft.com/office/drawing/2014/main" val="2603137452"/>
                    </a:ext>
                  </a:extLst>
                </a:gridCol>
                <a:gridCol w="709689">
                  <a:extLst>
                    <a:ext uri="{9D8B030D-6E8A-4147-A177-3AD203B41FA5}">
                      <a16:colId xmlns:a16="http://schemas.microsoft.com/office/drawing/2014/main" val="2155824051"/>
                    </a:ext>
                  </a:extLst>
                </a:gridCol>
                <a:gridCol w="464891">
                  <a:extLst>
                    <a:ext uri="{9D8B030D-6E8A-4147-A177-3AD203B41FA5}">
                      <a16:colId xmlns:a16="http://schemas.microsoft.com/office/drawing/2014/main" val="2184925315"/>
                    </a:ext>
                  </a:extLst>
                </a:gridCol>
                <a:gridCol w="464891">
                  <a:extLst>
                    <a:ext uri="{9D8B030D-6E8A-4147-A177-3AD203B41FA5}">
                      <a16:colId xmlns:a16="http://schemas.microsoft.com/office/drawing/2014/main" val="1703388509"/>
                    </a:ext>
                  </a:extLst>
                </a:gridCol>
                <a:gridCol w="464891">
                  <a:extLst>
                    <a:ext uri="{9D8B030D-6E8A-4147-A177-3AD203B41FA5}">
                      <a16:colId xmlns:a16="http://schemas.microsoft.com/office/drawing/2014/main" val="39466353"/>
                    </a:ext>
                  </a:extLst>
                </a:gridCol>
                <a:gridCol w="464891">
                  <a:extLst>
                    <a:ext uri="{9D8B030D-6E8A-4147-A177-3AD203B41FA5}">
                      <a16:colId xmlns:a16="http://schemas.microsoft.com/office/drawing/2014/main" val="2301665002"/>
                    </a:ext>
                  </a:extLst>
                </a:gridCol>
                <a:gridCol w="464891">
                  <a:extLst>
                    <a:ext uri="{9D8B030D-6E8A-4147-A177-3AD203B41FA5}">
                      <a16:colId xmlns:a16="http://schemas.microsoft.com/office/drawing/2014/main" val="2735439870"/>
                    </a:ext>
                  </a:extLst>
                </a:gridCol>
                <a:gridCol w="464891">
                  <a:extLst>
                    <a:ext uri="{9D8B030D-6E8A-4147-A177-3AD203B41FA5}">
                      <a16:colId xmlns:a16="http://schemas.microsoft.com/office/drawing/2014/main" val="2949275524"/>
                    </a:ext>
                  </a:extLst>
                </a:gridCol>
              </a:tblGrid>
              <a:tr h="183430">
                <a:tc rowSpan="2" gridSpan="2">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評価指標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rowSpan="2" hMerge="1">
                  <a:txBody>
                    <a:bodyPr/>
                    <a:lstStyle/>
                    <a:p>
                      <a:endParaRPr kumimoji="1" lang="ja-JP" altLang="en-US"/>
                    </a:p>
                  </a:txBody>
                  <a:tcPr/>
                </a:tc>
                <a:tc rowSpan="2">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計画策定時の値</a:t>
                      </a:r>
                      <a:b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b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R4</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6">
                  <a:txBody>
                    <a:bodyPr/>
                    <a:lstStyle/>
                    <a:p>
                      <a:pPr algn="ctr" fontAlgn="ct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第</a:t>
                      </a:r>
                      <a:r>
                        <a:rPr lang="en-US" altLang="zh-TW" sz="900" b="0" i="0" u="none" strike="noStrike" dirty="0">
                          <a:solidFill>
                            <a:srgbClr val="000000"/>
                          </a:solidFill>
                          <a:effectLst/>
                          <a:latin typeface="ＭＳ 明朝" panose="02020609040205080304" pitchFamily="17" charset="-128"/>
                          <a:ea typeface="ＭＳ 明朝" panose="02020609040205080304" pitchFamily="17" charset="-128"/>
                        </a:rPr>
                        <a:t>3</a:t>
                      </a: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期計画期間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97115963"/>
                  </a:ext>
                </a:extLst>
              </a:tr>
              <a:tr h="183430">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900" b="0" i="0" u="none" strike="noStrike" dirty="0">
                          <a:solidFill>
                            <a:schemeClr val="tx1"/>
                          </a:solidFill>
                          <a:effectLst/>
                          <a:latin typeface="ＭＳ 明朝" panose="02020609040205080304" pitchFamily="17" charset="-128"/>
                          <a:ea typeface="ＭＳ 明朝" panose="02020609040205080304" pitchFamily="17" charset="-128"/>
                        </a:rPr>
                        <a:t>R6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dirty="0">
                          <a:solidFill>
                            <a:schemeClr val="tx1"/>
                          </a:solidFill>
                          <a:effectLst/>
                          <a:latin typeface="ＭＳ 明朝" panose="02020609040205080304" pitchFamily="17" charset="-128"/>
                          <a:ea typeface="ＭＳ 明朝" panose="02020609040205080304" pitchFamily="17" charset="-128"/>
                        </a:rPr>
                        <a:t>R7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dirty="0">
                          <a:solidFill>
                            <a:schemeClr val="tx1"/>
                          </a:solidFill>
                          <a:effectLst/>
                          <a:latin typeface="ＭＳ 明朝" panose="02020609040205080304" pitchFamily="17" charset="-128"/>
                          <a:ea typeface="ＭＳ 明朝" panose="02020609040205080304" pitchFamily="17" charset="-128"/>
                        </a:rPr>
                        <a:t>R8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dirty="0">
                          <a:solidFill>
                            <a:schemeClr val="tx1"/>
                          </a:solidFill>
                          <a:effectLst/>
                          <a:latin typeface="ＭＳ 明朝" panose="02020609040205080304" pitchFamily="17" charset="-128"/>
                          <a:ea typeface="ＭＳ 明朝" panose="02020609040205080304" pitchFamily="17" charset="-128"/>
                        </a:rPr>
                        <a:t>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dirty="0">
                          <a:solidFill>
                            <a:schemeClr val="tx1"/>
                          </a:solidFill>
                          <a:effectLst/>
                          <a:latin typeface="ＭＳ 明朝" panose="02020609040205080304" pitchFamily="17" charset="-128"/>
                          <a:ea typeface="ＭＳ 明朝" panose="02020609040205080304" pitchFamily="17" charset="-128"/>
                        </a:rPr>
                        <a:t>R10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dirty="0">
                          <a:solidFill>
                            <a:schemeClr val="tx1"/>
                          </a:solidFill>
                          <a:effectLst/>
                          <a:latin typeface="ＭＳ 明朝" panose="02020609040205080304" pitchFamily="17" charset="-128"/>
                          <a:ea typeface="ＭＳ 明朝" panose="02020609040205080304" pitchFamily="17" charset="-128"/>
                        </a:rPr>
                        <a:t>R11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extLst>
                  <a:ext uri="{0D108BD9-81ED-4DB2-BD59-A6C34878D82A}">
                    <a16:rowId xmlns:a16="http://schemas.microsoft.com/office/drawing/2014/main" val="1189805670"/>
                  </a:ext>
                </a:extLst>
              </a:tr>
              <a:tr h="183430">
                <a:tc rowSpan="2">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＜アウトカム指標＞</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重複・頻回受診の状況</a:t>
                      </a:r>
                    </a:p>
                  </a:txBody>
                  <a:tcPr marL="13757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目標値</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人以内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人以内</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人以内</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人以内</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人以内</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5</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人以内</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5992987"/>
                  </a:ext>
                </a:extLst>
              </a:tr>
              <a:tr h="183430">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実績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7</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人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5159441"/>
                  </a:ext>
                </a:extLst>
              </a:tr>
              <a:tr h="183430">
                <a:tc rowSpan="2">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＜アウトカム指標＞</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重複処方の状況</a:t>
                      </a:r>
                    </a:p>
                  </a:txBody>
                  <a:tcPr marL="13757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目標値</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ＭＳ 明朝" panose="02020609040205080304" pitchFamily="17" charset="-128"/>
                          <a:ea typeface="ＭＳ 明朝" panose="02020609040205080304" pitchFamily="17" charset="-128"/>
                        </a:rPr>
                        <a:t>3</a:t>
                      </a: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人以内</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人以内</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ＭＳ 明朝" panose="02020609040205080304" pitchFamily="17" charset="-128"/>
                          <a:ea typeface="ＭＳ 明朝" panose="02020609040205080304" pitchFamily="17" charset="-128"/>
                        </a:rPr>
                        <a:t>3</a:t>
                      </a: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人以内</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ＭＳ 明朝" panose="02020609040205080304" pitchFamily="17" charset="-128"/>
                          <a:ea typeface="ＭＳ 明朝" panose="02020609040205080304" pitchFamily="17" charset="-128"/>
                        </a:rPr>
                        <a:t>3</a:t>
                      </a: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人以内</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chemeClr val="tx1"/>
                          </a:solidFill>
                          <a:effectLst/>
                          <a:latin typeface="ＭＳ 明朝" panose="02020609040205080304" pitchFamily="17" charset="-128"/>
                          <a:ea typeface="ＭＳ 明朝" panose="02020609040205080304" pitchFamily="17" charset="-128"/>
                        </a:rPr>
                        <a:t>3</a:t>
                      </a: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人以内</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人以内</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504322"/>
                  </a:ext>
                </a:extLst>
              </a:tr>
              <a:tr h="183430">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実績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3</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人</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 </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8139831"/>
                  </a:ext>
                </a:extLst>
              </a:tr>
              <a:tr h="183430">
                <a:tc rowSpan="2">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＜アウトカム指標＞</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多剤投与の状況</a:t>
                      </a:r>
                    </a:p>
                  </a:txBody>
                  <a:tcPr marL="13757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目標値</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dirty="0">
                          <a:solidFill>
                            <a:schemeClr val="tx1"/>
                          </a:solidFill>
                          <a:effectLst/>
                          <a:latin typeface="ＭＳ 明朝" panose="02020609040205080304" pitchFamily="17" charset="-128"/>
                          <a:ea typeface="ＭＳ 明朝" panose="02020609040205080304" pitchFamily="17" charset="-128"/>
                        </a:rPr>
                        <a:t>1,000</a:t>
                      </a:r>
                      <a:r>
                        <a:rPr lang="ja-JP" altLang="en-US" sz="600" b="0" i="0" u="none" strike="noStrike" dirty="0">
                          <a:solidFill>
                            <a:schemeClr val="tx1"/>
                          </a:solidFill>
                          <a:effectLst/>
                          <a:latin typeface="ＭＳ 明朝" panose="02020609040205080304" pitchFamily="17" charset="-128"/>
                          <a:ea typeface="ＭＳ 明朝" panose="02020609040205080304" pitchFamily="17" charset="-128"/>
                        </a:rPr>
                        <a:t>人以内</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dirty="0">
                          <a:solidFill>
                            <a:schemeClr val="tx1"/>
                          </a:solidFill>
                          <a:effectLst/>
                          <a:latin typeface="ＭＳ 明朝" panose="02020609040205080304" pitchFamily="17" charset="-128"/>
                          <a:ea typeface="ＭＳ 明朝" panose="02020609040205080304" pitchFamily="17" charset="-128"/>
                        </a:rPr>
                        <a:t>1,000</a:t>
                      </a:r>
                      <a:r>
                        <a:rPr lang="ja-JP" altLang="en-US" sz="600" b="0" i="0" u="none" strike="noStrike" dirty="0">
                          <a:solidFill>
                            <a:schemeClr val="tx1"/>
                          </a:solidFill>
                          <a:effectLst/>
                          <a:latin typeface="ＭＳ 明朝" panose="02020609040205080304" pitchFamily="17" charset="-128"/>
                          <a:ea typeface="ＭＳ 明朝" panose="02020609040205080304" pitchFamily="17" charset="-128"/>
                        </a:rPr>
                        <a:t>人以内</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dirty="0">
                          <a:solidFill>
                            <a:schemeClr val="tx1"/>
                          </a:solidFill>
                          <a:effectLst/>
                          <a:latin typeface="ＭＳ 明朝" panose="02020609040205080304" pitchFamily="17" charset="-128"/>
                          <a:ea typeface="ＭＳ 明朝" panose="02020609040205080304" pitchFamily="17" charset="-128"/>
                        </a:rPr>
                        <a:t>1,000</a:t>
                      </a:r>
                      <a:r>
                        <a:rPr lang="ja-JP" altLang="en-US" sz="600" b="0" i="0" u="none" strike="noStrike" dirty="0">
                          <a:solidFill>
                            <a:schemeClr val="tx1"/>
                          </a:solidFill>
                          <a:effectLst/>
                          <a:latin typeface="ＭＳ 明朝" panose="02020609040205080304" pitchFamily="17" charset="-128"/>
                          <a:ea typeface="ＭＳ 明朝" panose="02020609040205080304" pitchFamily="17" charset="-128"/>
                        </a:rPr>
                        <a:t>人以内</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dirty="0">
                          <a:solidFill>
                            <a:schemeClr val="tx1"/>
                          </a:solidFill>
                          <a:effectLst/>
                          <a:latin typeface="ＭＳ 明朝" panose="02020609040205080304" pitchFamily="17" charset="-128"/>
                          <a:ea typeface="ＭＳ 明朝" panose="02020609040205080304" pitchFamily="17" charset="-128"/>
                        </a:rPr>
                        <a:t>1,000</a:t>
                      </a:r>
                      <a:r>
                        <a:rPr lang="ja-JP" altLang="en-US" sz="600" b="0" i="0" u="none" strike="noStrike" dirty="0">
                          <a:solidFill>
                            <a:schemeClr val="tx1"/>
                          </a:solidFill>
                          <a:effectLst/>
                          <a:latin typeface="ＭＳ 明朝" panose="02020609040205080304" pitchFamily="17" charset="-128"/>
                          <a:ea typeface="ＭＳ 明朝" panose="02020609040205080304" pitchFamily="17" charset="-128"/>
                        </a:rPr>
                        <a:t>人以内</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dirty="0">
                          <a:solidFill>
                            <a:schemeClr val="tx1"/>
                          </a:solidFill>
                          <a:effectLst/>
                          <a:latin typeface="ＭＳ 明朝" panose="02020609040205080304" pitchFamily="17" charset="-128"/>
                          <a:ea typeface="ＭＳ 明朝" panose="02020609040205080304" pitchFamily="17" charset="-128"/>
                        </a:rPr>
                        <a:t>1,000</a:t>
                      </a:r>
                      <a:r>
                        <a:rPr lang="ja-JP" altLang="en-US" sz="600" b="0" i="0" u="none" strike="noStrike" dirty="0">
                          <a:solidFill>
                            <a:schemeClr val="tx1"/>
                          </a:solidFill>
                          <a:effectLst/>
                          <a:latin typeface="ＭＳ 明朝" panose="02020609040205080304" pitchFamily="17" charset="-128"/>
                          <a:ea typeface="ＭＳ 明朝" panose="02020609040205080304" pitchFamily="17" charset="-128"/>
                        </a:rPr>
                        <a:t>人以内</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600" b="0" i="0" u="none" strike="noStrike" dirty="0">
                          <a:solidFill>
                            <a:schemeClr val="tx1"/>
                          </a:solidFill>
                          <a:effectLst/>
                          <a:latin typeface="ＭＳ 明朝" panose="02020609040205080304" pitchFamily="17" charset="-128"/>
                          <a:ea typeface="ＭＳ 明朝" panose="02020609040205080304" pitchFamily="17" charset="-128"/>
                        </a:rPr>
                        <a:t>1,000</a:t>
                      </a:r>
                      <a:r>
                        <a:rPr lang="ja-JP" altLang="en-US" sz="600" b="0" i="0" u="none" strike="noStrike" dirty="0">
                          <a:solidFill>
                            <a:schemeClr val="tx1"/>
                          </a:solidFill>
                          <a:effectLst/>
                          <a:latin typeface="ＭＳ 明朝" panose="02020609040205080304" pitchFamily="17" charset="-128"/>
                          <a:ea typeface="ＭＳ 明朝" panose="02020609040205080304" pitchFamily="17" charset="-128"/>
                        </a:rPr>
                        <a:t>人以内</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3165141"/>
                  </a:ext>
                </a:extLst>
              </a:tr>
              <a:tr h="183430">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実績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995</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人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3743719"/>
                  </a:ext>
                </a:extLst>
              </a:tr>
              <a:tr h="183430">
                <a:tc rowSpan="2">
                  <a:txBody>
                    <a:bodyPr/>
                    <a:lstStyle/>
                    <a:p>
                      <a:pPr algn="l"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＜アウトカム指標＞</a:t>
                      </a:r>
                      <a:br>
                        <a:rPr lang="ja-JP" altLang="en-US" sz="900" b="0" i="0" u="none" strike="noStrike">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後発医薬品使用率</a:t>
                      </a:r>
                    </a:p>
                  </a:txBody>
                  <a:tcPr marL="13757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目標値</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chemeClr val="tx1"/>
                          </a:solidFill>
                          <a:effectLst/>
                          <a:latin typeface="ＭＳ 明朝" panose="02020609040205080304" pitchFamily="17" charset="-128"/>
                          <a:ea typeface="ＭＳ 明朝" panose="02020609040205080304" pitchFamily="17"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85.0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85.0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85.0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85.0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85.0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85.0</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3685737"/>
                  </a:ext>
                </a:extLst>
              </a:tr>
              <a:tr h="183430">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実績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85.1%</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8729480"/>
                  </a:ext>
                </a:extLst>
              </a:tr>
              <a:tr h="167762">
                <a:tc gridSpan="9">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現年度の関連施策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74396672"/>
                  </a:ext>
                </a:extLst>
              </a:tr>
              <a:tr h="167762">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事業名①</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8">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医療費通知</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50347811"/>
                  </a:ext>
                </a:extLst>
              </a:tr>
              <a:tr h="763910">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事業の具体的内容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目的</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被保険者の医療費に対する意識の向上を図る</a:t>
                      </a:r>
                    </a:p>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対象者</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国保被保険者全受診世帯</a:t>
                      </a:r>
                    </a:p>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実施内容</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医療費通知を</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ヵ月ごとに</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6</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回および年間</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回発送</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76763437"/>
                  </a:ext>
                </a:extLst>
              </a:tr>
              <a:tr h="167762">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事業名②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8">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ジェネリック医薬品差額通知</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34404795"/>
                  </a:ext>
                </a:extLst>
              </a:tr>
              <a:tr h="763910">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事業の具体的内容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目的</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ジェネリック医薬品の利用を促進し、医療費の削減を図る</a:t>
                      </a:r>
                    </a:p>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対象者</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対象世帯（通知対象差額設定による、</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300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円以上等）</a:t>
                      </a:r>
                    </a:p>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実施内容</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ジェネリック医薬品差額通知を年間</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回（</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8</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月、</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月）発送</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31546008"/>
                  </a:ext>
                </a:extLst>
              </a:tr>
              <a:tr h="167762">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事業名③</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8">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72035593"/>
                  </a:ext>
                </a:extLst>
              </a:tr>
              <a:tr h="763910">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事業の具体的内容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（対象者、方法、実施者など）</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78072733"/>
                  </a:ext>
                </a:extLst>
              </a:tr>
              <a:tr h="167762">
                <a:tc gridSpan="9">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評価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696089"/>
                  </a:ext>
                </a:extLst>
              </a:tr>
              <a:tr h="534622">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課題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36063140"/>
                  </a:ext>
                </a:extLst>
              </a:tr>
              <a:tr h="534622">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次年度以降の対応方針</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06470561"/>
                  </a:ext>
                </a:extLst>
              </a:tr>
            </a:tbl>
          </a:graphicData>
        </a:graphic>
      </p:graphicFrame>
      <p:sp>
        <p:nvSpPr>
          <p:cNvPr id="5" name="スライド番号プレースホルダー 3">
            <a:extLst>
              <a:ext uri="{FF2B5EF4-FFF2-40B4-BE49-F238E27FC236}">
                <a16:creationId xmlns:a16="http://schemas.microsoft.com/office/drawing/2014/main" id="{C3411BB3-E598-417C-AFBF-39EEB4DED658}"/>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pPr/>
              <a:t>79</a:t>
            </a:fld>
            <a:endParaRPr lang="ja-JP" altLang="en-US" dirty="0"/>
          </a:p>
        </p:txBody>
      </p:sp>
    </p:spTree>
    <p:extLst>
      <p:ext uri="{BB962C8B-B14F-4D97-AF65-F5344CB8AC3E}">
        <p14:creationId xmlns:p14="http://schemas.microsoft.com/office/powerpoint/2010/main" val="28455472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109966D-0426-15A5-4C0F-5189054143BA}"/>
              </a:ext>
            </a:extLst>
          </p:cNvPr>
          <p:cNvSpPr txBox="1">
            <a:spLocks noChangeAspect="1"/>
          </p:cNvSpPr>
          <p:nvPr/>
        </p:nvSpPr>
        <p:spPr>
          <a:xfrm>
            <a:off x="287759" y="406569"/>
            <a:ext cx="5786199" cy="276999"/>
          </a:xfrm>
          <a:prstGeom prst="rect">
            <a:avLst/>
          </a:prstGeom>
          <a:noFill/>
          <a:ln>
            <a:noFill/>
          </a:ln>
        </p:spPr>
        <p:txBody>
          <a:bodyPr wrap="none" lIns="0" rtlCol="0">
            <a:spAutoFit/>
          </a:bodyPr>
          <a:lstStyle/>
          <a:p>
            <a:r>
              <a:rPr lang="ja-JP" altLang="en-US" sz="1200" dirty="0">
                <a:latin typeface="ＭＳ 明朝" panose="02020609040205080304" pitchFamily="17" charset="-128"/>
                <a:ea typeface="ＭＳ 明朝" panose="02020609040205080304" pitchFamily="17" charset="-128"/>
              </a:rPr>
              <a:t>第</a:t>
            </a:r>
            <a:r>
              <a:rPr lang="en-US" altLang="ja-JP" sz="1200" dirty="0">
                <a:latin typeface="ＭＳ 明朝" panose="02020609040205080304" pitchFamily="17" charset="-128"/>
                <a:ea typeface="ＭＳ 明朝" panose="02020609040205080304" pitchFamily="17" charset="-128"/>
              </a:rPr>
              <a:t>3</a:t>
            </a:r>
            <a:r>
              <a:rPr lang="ja-JP" altLang="en-US" sz="1200" dirty="0">
                <a:latin typeface="ＭＳ 明朝" panose="02020609040205080304" pitchFamily="17" charset="-128"/>
                <a:ea typeface="ＭＳ 明朝" panose="02020609040205080304" pitchFamily="17" charset="-128"/>
              </a:rPr>
              <a:t>期データヘルス計画における　県共通評価シート以外　（その他</a:t>
            </a:r>
            <a:r>
              <a:rPr lang="en-US" altLang="ja-JP" sz="1200" dirty="0">
                <a:latin typeface="ＭＳ 明朝" panose="02020609040205080304" pitchFamily="17" charset="-128"/>
                <a:ea typeface="ＭＳ 明朝" panose="02020609040205080304" pitchFamily="17" charset="-128"/>
              </a:rPr>
              <a:t>1</a:t>
            </a:r>
            <a:r>
              <a:rPr lang="ja-JP" altLang="en-US" sz="1200" dirty="0">
                <a:latin typeface="ＭＳ 明朝" panose="02020609040205080304" pitchFamily="17" charset="-128"/>
                <a:ea typeface="ＭＳ 明朝" panose="02020609040205080304" pitchFamily="17" charset="-128"/>
              </a:rPr>
              <a:t>　広報活動）</a:t>
            </a:r>
            <a:endParaRPr kumimoji="1" lang="ja-JP" altLang="en-US" sz="1200" dirty="0">
              <a:latin typeface="ＭＳ 明朝" panose="02020609040205080304" pitchFamily="17" charset="-128"/>
              <a:ea typeface="ＭＳ 明朝" panose="02020609040205080304" pitchFamily="17" charset="-128"/>
            </a:endParaRPr>
          </a:p>
        </p:txBody>
      </p:sp>
      <p:graphicFrame>
        <p:nvGraphicFramePr>
          <p:cNvPr id="3" name="表 2">
            <a:extLst>
              <a:ext uri="{FF2B5EF4-FFF2-40B4-BE49-F238E27FC236}">
                <a16:creationId xmlns:a16="http://schemas.microsoft.com/office/drawing/2014/main" id="{F63619A0-6AA1-8F0A-BE07-F7705CBA2E32}"/>
              </a:ext>
            </a:extLst>
          </p:cNvPr>
          <p:cNvGraphicFramePr>
            <a:graphicFrameLocks noGrp="1" noChangeAspect="1"/>
          </p:cNvGraphicFramePr>
          <p:nvPr>
            <p:extLst>
              <p:ext uri="{D42A27DB-BD31-4B8C-83A1-F6EECF244321}">
                <p14:modId xmlns:p14="http://schemas.microsoft.com/office/powerpoint/2010/main" val="3545040989"/>
              </p:ext>
            </p:extLst>
          </p:nvPr>
        </p:nvGraphicFramePr>
        <p:xfrm>
          <a:off x="323847" y="1043608"/>
          <a:ext cx="5832476" cy="6875748"/>
        </p:xfrm>
        <a:graphic>
          <a:graphicData uri="http://schemas.openxmlformats.org/drawingml/2006/table">
            <a:tbl>
              <a:tblPr/>
              <a:tblGrid>
                <a:gridCol w="1652948">
                  <a:extLst>
                    <a:ext uri="{9D8B030D-6E8A-4147-A177-3AD203B41FA5}">
                      <a16:colId xmlns:a16="http://schemas.microsoft.com/office/drawing/2014/main" val="801701336"/>
                    </a:ext>
                  </a:extLst>
                </a:gridCol>
                <a:gridCol w="680493">
                  <a:extLst>
                    <a:ext uri="{9D8B030D-6E8A-4147-A177-3AD203B41FA5}">
                      <a16:colId xmlns:a16="http://schemas.microsoft.com/office/drawing/2014/main" val="2603137452"/>
                    </a:ext>
                  </a:extLst>
                </a:gridCol>
                <a:gridCol w="709689">
                  <a:extLst>
                    <a:ext uri="{9D8B030D-6E8A-4147-A177-3AD203B41FA5}">
                      <a16:colId xmlns:a16="http://schemas.microsoft.com/office/drawing/2014/main" val="2155824051"/>
                    </a:ext>
                  </a:extLst>
                </a:gridCol>
                <a:gridCol w="464891">
                  <a:extLst>
                    <a:ext uri="{9D8B030D-6E8A-4147-A177-3AD203B41FA5}">
                      <a16:colId xmlns:a16="http://schemas.microsoft.com/office/drawing/2014/main" val="2184925315"/>
                    </a:ext>
                  </a:extLst>
                </a:gridCol>
                <a:gridCol w="464891">
                  <a:extLst>
                    <a:ext uri="{9D8B030D-6E8A-4147-A177-3AD203B41FA5}">
                      <a16:colId xmlns:a16="http://schemas.microsoft.com/office/drawing/2014/main" val="1703388509"/>
                    </a:ext>
                  </a:extLst>
                </a:gridCol>
                <a:gridCol w="464891">
                  <a:extLst>
                    <a:ext uri="{9D8B030D-6E8A-4147-A177-3AD203B41FA5}">
                      <a16:colId xmlns:a16="http://schemas.microsoft.com/office/drawing/2014/main" val="39466353"/>
                    </a:ext>
                  </a:extLst>
                </a:gridCol>
                <a:gridCol w="464891">
                  <a:extLst>
                    <a:ext uri="{9D8B030D-6E8A-4147-A177-3AD203B41FA5}">
                      <a16:colId xmlns:a16="http://schemas.microsoft.com/office/drawing/2014/main" val="2301665002"/>
                    </a:ext>
                  </a:extLst>
                </a:gridCol>
                <a:gridCol w="464891">
                  <a:extLst>
                    <a:ext uri="{9D8B030D-6E8A-4147-A177-3AD203B41FA5}">
                      <a16:colId xmlns:a16="http://schemas.microsoft.com/office/drawing/2014/main" val="2735439870"/>
                    </a:ext>
                  </a:extLst>
                </a:gridCol>
                <a:gridCol w="464891">
                  <a:extLst>
                    <a:ext uri="{9D8B030D-6E8A-4147-A177-3AD203B41FA5}">
                      <a16:colId xmlns:a16="http://schemas.microsoft.com/office/drawing/2014/main" val="2949275524"/>
                    </a:ext>
                  </a:extLst>
                </a:gridCol>
              </a:tblGrid>
              <a:tr h="183430">
                <a:tc rowSpan="2" gridSpan="2">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評価指標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rowSpan="2" hMerge="1">
                  <a:txBody>
                    <a:bodyPr/>
                    <a:lstStyle/>
                    <a:p>
                      <a:endParaRPr kumimoji="1" lang="ja-JP" altLang="en-US"/>
                    </a:p>
                  </a:txBody>
                  <a:tcPr/>
                </a:tc>
                <a:tc rowSpan="2">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計画策定時の値</a:t>
                      </a:r>
                      <a:b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b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R4</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6">
                  <a:txBody>
                    <a:bodyPr/>
                    <a:lstStyle/>
                    <a:p>
                      <a:pPr algn="ctr" fontAlgn="ct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第</a:t>
                      </a:r>
                      <a:r>
                        <a:rPr lang="en-US" altLang="zh-TW" sz="900" b="0" i="0" u="none" strike="noStrike" dirty="0">
                          <a:solidFill>
                            <a:srgbClr val="000000"/>
                          </a:solidFill>
                          <a:effectLst/>
                          <a:latin typeface="ＭＳ 明朝" panose="02020609040205080304" pitchFamily="17" charset="-128"/>
                          <a:ea typeface="ＭＳ 明朝" panose="02020609040205080304" pitchFamily="17" charset="-128"/>
                        </a:rPr>
                        <a:t>3</a:t>
                      </a: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期計画期間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97115963"/>
                  </a:ext>
                </a:extLst>
              </a:tr>
              <a:tr h="183430">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900" b="0" i="0" u="none" strike="noStrike" dirty="0">
                          <a:solidFill>
                            <a:srgbClr val="000000"/>
                          </a:solidFill>
                          <a:effectLst/>
                          <a:latin typeface="ＭＳ 明朝" panose="02020609040205080304" pitchFamily="17" charset="-128"/>
                          <a:ea typeface="ＭＳ 明朝" panose="02020609040205080304" pitchFamily="17" charset="-128"/>
                        </a:rPr>
                        <a:t>R6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dirty="0">
                          <a:solidFill>
                            <a:srgbClr val="000000"/>
                          </a:solidFill>
                          <a:effectLst/>
                          <a:latin typeface="ＭＳ 明朝" panose="02020609040205080304" pitchFamily="17" charset="-128"/>
                          <a:ea typeface="ＭＳ 明朝" panose="02020609040205080304" pitchFamily="17" charset="-128"/>
                        </a:rPr>
                        <a:t>R7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dirty="0">
                          <a:solidFill>
                            <a:srgbClr val="000000"/>
                          </a:solidFill>
                          <a:effectLst/>
                          <a:latin typeface="ＭＳ 明朝" panose="02020609040205080304" pitchFamily="17" charset="-128"/>
                          <a:ea typeface="ＭＳ 明朝" panose="02020609040205080304" pitchFamily="17" charset="-128"/>
                        </a:rPr>
                        <a:t>R8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dirty="0">
                          <a:solidFill>
                            <a:srgbClr val="000000"/>
                          </a:solidFill>
                          <a:effectLst/>
                          <a:latin typeface="ＭＳ 明朝" panose="02020609040205080304" pitchFamily="17" charset="-128"/>
                          <a:ea typeface="ＭＳ 明朝" panose="02020609040205080304" pitchFamily="17" charset="-128"/>
                        </a:rPr>
                        <a:t>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dirty="0">
                          <a:solidFill>
                            <a:srgbClr val="000000"/>
                          </a:solidFill>
                          <a:effectLst/>
                          <a:latin typeface="ＭＳ 明朝" panose="02020609040205080304" pitchFamily="17" charset="-128"/>
                          <a:ea typeface="ＭＳ 明朝" panose="02020609040205080304" pitchFamily="17" charset="-128"/>
                        </a:rPr>
                        <a:t>R10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dirty="0">
                          <a:solidFill>
                            <a:srgbClr val="000000"/>
                          </a:solidFill>
                          <a:effectLst/>
                          <a:latin typeface="ＭＳ 明朝" panose="02020609040205080304" pitchFamily="17" charset="-128"/>
                          <a:ea typeface="ＭＳ 明朝" panose="02020609040205080304" pitchFamily="17" charset="-128"/>
                        </a:rPr>
                        <a:t>R11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extLst>
                  <a:ext uri="{0D108BD9-81ED-4DB2-BD59-A6C34878D82A}">
                    <a16:rowId xmlns:a16="http://schemas.microsoft.com/office/drawing/2014/main" val="1189805670"/>
                  </a:ext>
                </a:extLst>
              </a:tr>
              <a:tr h="183430">
                <a:tc rowSpan="2">
                  <a:txBody>
                    <a:bodyPr/>
                    <a:lstStyle/>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国保に関する広報活動の実施</a:t>
                      </a:r>
                    </a:p>
                  </a:txBody>
                  <a:tcPr marL="13757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目標値</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5992987"/>
                  </a:ext>
                </a:extLst>
              </a:tr>
              <a:tr h="183430">
                <a:tc vMerge="1">
                  <a:txBody>
                    <a:bodyPr/>
                    <a:lstStyle/>
                    <a:p>
                      <a:endParaRPr kumimoji="1" lang="ja-JP" altLang="en-US"/>
                    </a:p>
                  </a:txBody>
                  <a:tcPr/>
                </a:tc>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実績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実施済</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5159441"/>
                  </a:ext>
                </a:extLst>
              </a:tr>
              <a:tr h="183430">
                <a:tc rowSpan="2">
                  <a:txBody>
                    <a:bodyPr/>
                    <a:lstStyle/>
                    <a:p>
                      <a:pPr algn="l" fontAlgn="ct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13757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目標値</a:t>
                      </a:r>
                      <a:endParaRPr lang="ja-JP" altLang="en-US"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504322"/>
                  </a:ext>
                </a:extLst>
              </a:tr>
              <a:tr h="183430">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実績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8139831"/>
                  </a:ext>
                </a:extLst>
              </a:tr>
              <a:tr h="183430">
                <a:tc rowSpan="2">
                  <a:txBody>
                    <a:bodyPr/>
                    <a:lstStyle/>
                    <a:p>
                      <a:pPr algn="l"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3757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目標値</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3165141"/>
                  </a:ext>
                </a:extLst>
              </a:tr>
              <a:tr h="183430">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実績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3743719"/>
                  </a:ext>
                </a:extLst>
              </a:tr>
              <a:tr h="183430">
                <a:tc rowSpan="2">
                  <a:txBody>
                    <a:bodyPr/>
                    <a:lstStyle/>
                    <a:p>
                      <a:pPr algn="l"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3757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目標値</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3685737"/>
                  </a:ext>
                </a:extLst>
              </a:tr>
              <a:tr h="183430">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実績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8729480"/>
                  </a:ext>
                </a:extLst>
              </a:tr>
              <a:tr h="167762">
                <a:tc gridSpan="9">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現年度の関連施策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74396672"/>
                  </a:ext>
                </a:extLst>
              </a:tr>
              <a:tr h="167762">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事業名①</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8">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広報活動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50347811"/>
                  </a:ext>
                </a:extLst>
              </a:tr>
              <a:tr h="763910">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事業の具体的内容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目的</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健康及び医療に関する知識の普及及び意識の高揚を図るため、広報や国保だよりの発行し啓蒙を図る。</a:t>
                      </a:r>
                    </a:p>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対象者</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被保険者 及び 全市民</a:t>
                      </a:r>
                    </a:p>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実施内容</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回「国保だより」を全世帯へ配布（国保制度周知、直診診療所紹介）</a:t>
                      </a:r>
                    </a:p>
                    <a:p>
                      <a:pPr algn="l" fontAlgn="t"/>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特定健診日程・勧奨及び国保事業周知を目的に適宜広報に掲載</a:t>
                      </a:r>
                    </a:p>
                    <a:p>
                      <a:pPr algn="l" fontAlgn="t"/>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保険証更新時に合わせ国保のしおり・パンフレット等送付 </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76763437"/>
                  </a:ext>
                </a:extLst>
              </a:tr>
              <a:tr h="167762">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事業名②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8">
                  <a:txBody>
                    <a:bodyPr/>
                    <a:lstStyle/>
                    <a:p>
                      <a:pPr algn="l"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34404795"/>
                  </a:ext>
                </a:extLst>
              </a:tr>
              <a:tr h="763910">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事業の具体的内容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（対象者、方法、実施者など）</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31546008"/>
                  </a:ext>
                </a:extLst>
              </a:tr>
              <a:tr h="167762">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事業名③</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8">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72035593"/>
                  </a:ext>
                </a:extLst>
              </a:tr>
              <a:tr h="763910">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事業の具体的内容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（対象者、方法、実施者など）</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78072733"/>
                  </a:ext>
                </a:extLst>
              </a:tr>
              <a:tr h="167762">
                <a:tc gridSpan="9">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評価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696089"/>
                  </a:ext>
                </a:extLst>
              </a:tr>
              <a:tr h="534622">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課題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36063140"/>
                  </a:ext>
                </a:extLst>
              </a:tr>
              <a:tr h="534622">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次年度以降の対応方針</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06470561"/>
                  </a:ext>
                </a:extLst>
              </a:tr>
            </a:tbl>
          </a:graphicData>
        </a:graphic>
      </p:graphicFrame>
      <p:sp>
        <p:nvSpPr>
          <p:cNvPr id="5" name="スライド番号プレースホルダー 3">
            <a:extLst>
              <a:ext uri="{FF2B5EF4-FFF2-40B4-BE49-F238E27FC236}">
                <a16:creationId xmlns:a16="http://schemas.microsoft.com/office/drawing/2014/main" id="{C3411BB3-E598-417C-AFBF-39EEB4DED658}"/>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pPr/>
              <a:t>80</a:t>
            </a:fld>
            <a:endParaRPr lang="ja-JP" altLang="en-US" dirty="0"/>
          </a:p>
        </p:txBody>
      </p:sp>
    </p:spTree>
    <p:extLst>
      <p:ext uri="{BB962C8B-B14F-4D97-AF65-F5344CB8AC3E}">
        <p14:creationId xmlns:p14="http://schemas.microsoft.com/office/powerpoint/2010/main" val="11431531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109966D-0426-15A5-4C0F-5189054143BA}"/>
              </a:ext>
            </a:extLst>
          </p:cNvPr>
          <p:cNvSpPr txBox="1">
            <a:spLocks noChangeAspect="1"/>
          </p:cNvSpPr>
          <p:nvPr/>
        </p:nvSpPr>
        <p:spPr>
          <a:xfrm>
            <a:off x="287759" y="478577"/>
            <a:ext cx="5863144" cy="276999"/>
          </a:xfrm>
          <a:prstGeom prst="rect">
            <a:avLst/>
          </a:prstGeom>
          <a:noFill/>
          <a:ln>
            <a:noFill/>
          </a:ln>
        </p:spPr>
        <p:txBody>
          <a:bodyPr wrap="none" lIns="0" rtlCol="0">
            <a:spAutoFit/>
          </a:bodyPr>
          <a:lstStyle/>
          <a:p>
            <a:r>
              <a:rPr lang="ja-JP" altLang="en-US" sz="1200" dirty="0">
                <a:latin typeface="ＭＳ 明朝" panose="02020609040205080304" pitchFamily="17" charset="-128"/>
                <a:ea typeface="ＭＳ 明朝" panose="02020609040205080304" pitchFamily="17" charset="-128"/>
              </a:rPr>
              <a:t>第</a:t>
            </a:r>
            <a:r>
              <a:rPr lang="en-US" altLang="ja-JP" sz="1200" dirty="0">
                <a:latin typeface="ＭＳ 明朝" panose="02020609040205080304" pitchFamily="17" charset="-128"/>
                <a:ea typeface="ＭＳ 明朝" panose="02020609040205080304" pitchFamily="17" charset="-128"/>
              </a:rPr>
              <a:t>3</a:t>
            </a:r>
            <a:r>
              <a:rPr lang="ja-JP" altLang="en-US" sz="1200" dirty="0">
                <a:latin typeface="ＭＳ 明朝" panose="02020609040205080304" pitchFamily="17" charset="-128"/>
                <a:ea typeface="ＭＳ 明朝" panose="02020609040205080304" pitchFamily="17" charset="-128"/>
              </a:rPr>
              <a:t>期データヘルス計画における　県共通評価シート以外　（その他</a:t>
            </a:r>
            <a:r>
              <a:rPr lang="en-US" altLang="ja-JP" sz="1200" dirty="0">
                <a:latin typeface="ＭＳ 明朝" panose="02020609040205080304" pitchFamily="17" charset="-128"/>
                <a:ea typeface="ＭＳ 明朝" panose="02020609040205080304" pitchFamily="17" charset="-128"/>
              </a:rPr>
              <a:t>2</a:t>
            </a:r>
            <a:r>
              <a:rPr lang="ja-JP" altLang="en-US" sz="1200" dirty="0">
                <a:latin typeface="ＭＳ 明朝" panose="02020609040205080304" pitchFamily="17" charset="-128"/>
                <a:ea typeface="ＭＳ 明朝" panose="02020609040205080304" pitchFamily="17" charset="-128"/>
              </a:rPr>
              <a:t>　人材育成）</a:t>
            </a:r>
            <a:endParaRPr kumimoji="1" lang="ja-JP" altLang="en-US" sz="1200" dirty="0">
              <a:latin typeface="ＭＳ 明朝" panose="02020609040205080304" pitchFamily="17" charset="-128"/>
              <a:ea typeface="ＭＳ 明朝" panose="02020609040205080304" pitchFamily="17" charset="-128"/>
            </a:endParaRPr>
          </a:p>
        </p:txBody>
      </p:sp>
      <p:graphicFrame>
        <p:nvGraphicFramePr>
          <p:cNvPr id="3" name="表 2">
            <a:extLst>
              <a:ext uri="{FF2B5EF4-FFF2-40B4-BE49-F238E27FC236}">
                <a16:creationId xmlns:a16="http://schemas.microsoft.com/office/drawing/2014/main" id="{F63619A0-6AA1-8F0A-BE07-F7705CBA2E32}"/>
              </a:ext>
            </a:extLst>
          </p:cNvPr>
          <p:cNvGraphicFramePr>
            <a:graphicFrameLocks noGrp="1" noChangeAspect="1"/>
          </p:cNvGraphicFramePr>
          <p:nvPr>
            <p:extLst>
              <p:ext uri="{D42A27DB-BD31-4B8C-83A1-F6EECF244321}">
                <p14:modId xmlns:p14="http://schemas.microsoft.com/office/powerpoint/2010/main" val="2764591946"/>
              </p:ext>
            </p:extLst>
          </p:nvPr>
        </p:nvGraphicFramePr>
        <p:xfrm>
          <a:off x="323847" y="1043608"/>
          <a:ext cx="5832476" cy="7477328"/>
        </p:xfrm>
        <a:graphic>
          <a:graphicData uri="http://schemas.openxmlformats.org/drawingml/2006/table">
            <a:tbl>
              <a:tblPr/>
              <a:tblGrid>
                <a:gridCol w="1652948">
                  <a:extLst>
                    <a:ext uri="{9D8B030D-6E8A-4147-A177-3AD203B41FA5}">
                      <a16:colId xmlns:a16="http://schemas.microsoft.com/office/drawing/2014/main" val="801701336"/>
                    </a:ext>
                  </a:extLst>
                </a:gridCol>
                <a:gridCol w="680493">
                  <a:extLst>
                    <a:ext uri="{9D8B030D-6E8A-4147-A177-3AD203B41FA5}">
                      <a16:colId xmlns:a16="http://schemas.microsoft.com/office/drawing/2014/main" val="2603137452"/>
                    </a:ext>
                  </a:extLst>
                </a:gridCol>
                <a:gridCol w="709689">
                  <a:extLst>
                    <a:ext uri="{9D8B030D-6E8A-4147-A177-3AD203B41FA5}">
                      <a16:colId xmlns:a16="http://schemas.microsoft.com/office/drawing/2014/main" val="2155824051"/>
                    </a:ext>
                  </a:extLst>
                </a:gridCol>
                <a:gridCol w="464891">
                  <a:extLst>
                    <a:ext uri="{9D8B030D-6E8A-4147-A177-3AD203B41FA5}">
                      <a16:colId xmlns:a16="http://schemas.microsoft.com/office/drawing/2014/main" val="2184925315"/>
                    </a:ext>
                  </a:extLst>
                </a:gridCol>
                <a:gridCol w="464891">
                  <a:extLst>
                    <a:ext uri="{9D8B030D-6E8A-4147-A177-3AD203B41FA5}">
                      <a16:colId xmlns:a16="http://schemas.microsoft.com/office/drawing/2014/main" val="1703388509"/>
                    </a:ext>
                  </a:extLst>
                </a:gridCol>
                <a:gridCol w="464891">
                  <a:extLst>
                    <a:ext uri="{9D8B030D-6E8A-4147-A177-3AD203B41FA5}">
                      <a16:colId xmlns:a16="http://schemas.microsoft.com/office/drawing/2014/main" val="39466353"/>
                    </a:ext>
                  </a:extLst>
                </a:gridCol>
                <a:gridCol w="464891">
                  <a:extLst>
                    <a:ext uri="{9D8B030D-6E8A-4147-A177-3AD203B41FA5}">
                      <a16:colId xmlns:a16="http://schemas.microsoft.com/office/drawing/2014/main" val="2301665002"/>
                    </a:ext>
                  </a:extLst>
                </a:gridCol>
                <a:gridCol w="464891">
                  <a:extLst>
                    <a:ext uri="{9D8B030D-6E8A-4147-A177-3AD203B41FA5}">
                      <a16:colId xmlns:a16="http://schemas.microsoft.com/office/drawing/2014/main" val="2735439870"/>
                    </a:ext>
                  </a:extLst>
                </a:gridCol>
                <a:gridCol w="464891">
                  <a:extLst>
                    <a:ext uri="{9D8B030D-6E8A-4147-A177-3AD203B41FA5}">
                      <a16:colId xmlns:a16="http://schemas.microsoft.com/office/drawing/2014/main" val="2949275524"/>
                    </a:ext>
                  </a:extLst>
                </a:gridCol>
              </a:tblGrid>
              <a:tr h="183430">
                <a:tc rowSpan="2" gridSpan="2">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評価指標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rowSpan="2" hMerge="1">
                  <a:txBody>
                    <a:bodyPr/>
                    <a:lstStyle/>
                    <a:p>
                      <a:endParaRPr kumimoji="1" lang="ja-JP" altLang="en-US"/>
                    </a:p>
                  </a:txBody>
                  <a:tcPr/>
                </a:tc>
                <a:tc rowSpan="2">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計画策定時の値</a:t>
                      </a:r>
                      <a:b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b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R4</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6">
                  <a:txBody>
                    <a:bodyPr/>
                    <a:lstStyle/>
                    <a:p>
                      <a:pPr algn="ctr" fontAlgn="ct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第</a:t>
                      </a:r>
                      <a:r>
                        <a:rPr lang="en-US" altLang="zh-TW" sz="900" b="0" i="0" u="none" strike="noStrike" dirty="0">
                          <a:solidFill>
                            <a:srgbClr val="000000"/>
                          </a:solidFill>
                          <a:effectLst/>
                          <a:latin typeface="ＭＳ 明朝" panose="02020609040205080304" pitchFamily="17" charset="-128"/>
                          <a:ea typeface="ＭＳ 明朝" panose="02020609040205080304" pitchFamily="17" charset="-128"/>
                        </a:rPr>
                        <a:t>3</a:t>
                      </a: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期計画期間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97115963"/>
                  </a:ext>
                </a:extLst>
              </a:tr>
              <a:tr h="183430">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900" b="0" i="0" u="none" strike="noStrike" dirty="0">
                          <a:solidFill>
                            <a:srgbClr val="000000"/>
                          </a:solidFill>
                          <a:effectLst/>
                          <a:latin typeface="ＭＳ 明朝" panose="02020609040205080304" pitchFamily="17" charset="-128"/>
                          <a:ea typeface="ＭＳ 明朝" panose="02020609040205080304" pitchFamily="17" charset="-128"/>
                        </a:rPr>
                        <a:t>R6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dirty="0">
                          <a:solidFill>
                            <a:srgbClr val="000000"/>
                          </a:solidFill>
                          <a:effectLst/>
                          <a:latin typeface="ＭＳ 明朝" panose="02020609040205080304" pitchFamily="17" charset="-128"/>
                          <a:ea typeface="ＭＳ 明朝" panose="02020609040205080304" pitchFamily="17" charset="-128"/>
                        </a:rPr>
                        <a:t>R7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dirty="0">
                          <a:solidFill>
                            <a:srgbClr val="000000"/>
                          </a:solidFill>
                          <a:effectLst/>
                          <a:latin typeface="ＭＳ 明朝" panose="02020609040205080304" pitchFamily="17" charset="-128"/>
                          <a:ea typeface="ＭＳ 明朝" panose="02020609040205080304" pitchFamily="17" charset="-128"/>
                        </a:rPr>
                        <a:t>R8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dirty="0">
                          <a:solidFill>
                            <a:srgbClr val="000000"/>
                          </a:solidFill>
                          <a:effectLst/>
                          <a:latin typeface="ＭＳ 明朝" panose="02020609040205080304" pitchFamily="17" charset="-128"/>
                          <a:ea typeface="ＭＳ 明朝" panose="02020609040205080304" pitchFamily="17" charset="-128"/>
                        </a:rPr>
                        <a:t>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dirty="0">
                          <a:solidFill>
                            <a:srgbClr val="000000"/>
                          </a:solidFill>
                          <a:effectLst/>
                          <a:latin typeface="ＭＳ 明朝" panose="02020609040205080304" pitchFamily="17" charset="-128"/>
                          <a:ea typeface="ＭＳ 明朝" panose="02020609040205080304" pitchFamily="17" charset="-128"/>
                        </a:rPr>
                        <a:t>R10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a:txBody>
                    <a:bodyPr/>
                    <a:lstStyle/>
                    <a:p>
                      <a:pPr algn="ctr" fontAlgn="ctr"/>
                      <a:r>
                        <a:rPr lang="en-US" sz="900" b="0" i="0" u="none" strike="noStrike" dirty="0">
                          <a:solidFill>
                            <a:srgbClr val="000000"/>
                          </a:solidFill>
                          <a:effectLst/>
                          <a:latin typeface="ＭＳ 明朝" panose="02020609040205080304" pitchFamily="17" charset="-128"/>
                          <a:ea typeface="ＭＳ 明朝" panose="02020609040205080304" pitchFamily="17" charset="-128"/>
                        </a:rPr>
                        <a:t>R11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extLst>
                  <a:ext uri="{0D108BD9-81ED-4DB2-BD59-A6C34878D82A}">
                    <a16:rowId xmlns:a16="http://schemas.microsoft.com/office/drawing/2014/main" val="1189805670"/>
                  </a:ext>
                </a:extLst>
              </a:tr>
              <a:tr h="183430">
                <a:tc rowSpan="2">
                  <a:txBody>
                    <a:bodyPr/>
                    <a:lstStyle/>
                    <a:p>
                      <a:pPr algn="l"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地域の健康づくりを担う人材の育成を行う</a:t>
                      </a:r>
                    </a:p>
                  </a:txBody>
                  <a:tcPr marL="13757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目標値</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a:t>
                      </a:r>
                      <a:endParaRPr lang="en-US" altLang="ja-JP" sz="9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5992987"/>
                  </a:ext>
                </a:extLst>
              </a:tr>
              <a:tr h="183430">
                <a:tc vMerge="1">
                  <a:txBody>
                    <a:bodyPr/>
                    <a:lstStyle/>
                    <a:p>
                      <a:endParaRPr kumimoji="1" lang="ja-JP" altLang="en-US"/>
                    </a:p>
                  </a:txBody>
                  <a:tcPr/>
                </a:tc>
                <a:tc>
                  <a:txBody>
                    <a:bodyPr/>
                    <a:lstStyle/>
                    <a:p>
                      <a:pPr algn="ctr" fontAlgn="ctr"/>
                      <a:r>
                        <a:rPr lang="ja-JP" altLang="en-US" sz="900" b="0" i="0" u="none" strike="noStrike">
                          <a:solidFill>
                            <a:schemeClr val="tx1"/>
                          </a:solidFill>
                          <a:effectLst/>
                          <a:latin typeface="ＭＳ 明朝" panose="02020609040205080304" pitchFamily="17" charset="-128"/>
                          <a:ea typeface="ＭＳ 明朝" panose="02020609040205080304" pitchFamily="17" charset="-128"/>
                        </a:rPr>
                        <a:t>実績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実施済</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5159441"/>
                  </a:ext>
                </a:extLst>
              </a:tr>
              <a:tr h="183430">
                <a:tc rowSpan="2">
                  <a:txBody>
                    <a:bodyPr/>
                    <a:lstStyle/>
                    <a:p>
                      <a:pPr algn="l"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3757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目標値</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504322"/>
                  </a:ext>
                </a:extLst>
              </a:tr>
              <a:tr h="183430">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実績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8139831"/>
                  </a:ext>
                </a:extLst>
              </a:tr>
              <a:tr h="183430">
                <a:tc rowSpan="2">
                  <a:txBody>
                    <a:bodyPr/>
                    <a:lstStyle/>
                    <a:p>
                      <a:pPr algn="l"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3757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目標値</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3165141"/>
                  </a:ext>
                </a:extLst>
              </a:tr>
              <a:tr h="183430">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実績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3743719"/>
                  </a:ext>
                </a:extLst>
              </a:tr>
              <a:tr h="183430">
                <a:tc rowSpan="2">
                  <a:txBody>
                    <a:bodyPr/>
                    <a:lstStyle/>
                    <a:p>
                      <a:pPr algn="l"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3757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目標値</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3685737"/>
                  </a:ext>
                </a:extLst>
              </a:tr>
              <a:tr h="183430">
                <a:tc vMerge="1">
                  <a:txBody>
                    <a:bodyPr/>
                    <a:lstStyle/>
                    <a:p>
                      <a:endParaRPr kumimoji="1" lang="ja-JP" altLang="en-US"/>
                    </a:p>
                  </a:txBody>
                  <a:tcPr/>
                </a:tc>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実績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8729480"/>
                  </a:ext>
                </a:extLst>
              </a:tr>
              <a:tr h="167762">
                <a:tc gridSpan="9">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現年度の関連施策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74396672"/>
                  </a:ext>
                </a:extLst>
              </a:tr>
              <a:tr h="167762">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事業名①</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8">
                  <a:txBody>
                    <a:bodyPr/>
                    <a:lstStyle/>
                    <a:p>
                      <a:pPr algn="l"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市町村健康づくり人材育成事業</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50347811"/>
                  </a:ext>
                </a:extLst>
              </a:tr>
              <a:tr h="763910">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事業の具体的内容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目的</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当市の健康課題の解決に向けて、行政と共に歩む健康づくりの担い手を育成する</a:t>
                      </a:r>
                    </a:p>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対象者</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健康推進員</a:t>
                      </a:r>
                    </a:p>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実施内容</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当市の健康課題に適した内容を単年ごとに設定し、行政と共に歩む健康づくりの担い手を</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年に</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50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年間で</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500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人育成する</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76763437"/>
                  </a:ext>
                </a:extLst>
              </a:tr>
              <a:tr h="167762">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事業名②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8">
                  <a:txBody>
                    <a:bodyPr/>
                    <a:lstStyle/>
                    <a:p>
                      <a:pPr algn="l" fontAlgn="ct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食生活改善推進員養成講座</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34404795"/>
                  </a:ext>
                </a:extLst>
              </a:tr>
              <a:tr h="763910">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事業の具体的内容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目的</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地域での食生活を中心とした健康づくりボランティアを行うための推進員を養成する</a:t>
                      </a:r>
                    </a:p>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対象者</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被保険者</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市民</a:t>
                      </a:r>
                    </a:p>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実施内容</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地域での食生活を中心とした健康づくりボランティアを行うための推進員を養成する</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食生活改善推進員養成講座カリキュラム</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単位</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時間を受講（講話・調理実習・運動等）</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31546008"/>
                  </a:ext>
                </a:extLst>
              </a:tr>
              <a:tr h="167762">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事業名③</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8">
                  <a:txBody>
                    <a:bodyPr/>
                    <a:lstStyle/>
                    <a:p>
                      <a:pPr algn="l" fontAlgn="ct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食生活講習会</a:t>
                      </a: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72035593"/>
                  </a:ext>
                </a:extLst>
              </a:tr>
              <a:tr h="763910">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事業の具体的内容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目的</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食生活改善推進員に対して講習会を行い、地域での食育活動を推進する</a:t>
                      </a:r>
                    </a:p>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対象者</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食生活改善推進員</a:t>
                      </a:r>
                    </a:p>
                    <a:p>
                      <a:pPr algn="l" fontAlgn="t"/>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実施内容</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食生活改善推進員に対して講習会を行い、地域での食育活動を推進する</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各保健センターを会場に年</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12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回実施</a:t>
                      </a:r>
                    </a:p>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栄養講話・調理実習</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78072733"/>
                  </a:ext>
                </a:extLst>
              </a:tr>
              <a:tr h="167762">
                <a:tc gridSpan="9">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評価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696089"/>
                  </a:ext>
                </a:extLst>
              </a:tr>
              <a:tr h="534622">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課題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36063140"/>
                  </a:ext>
                </a:extLst>
              </a:tr>
              <a:tr h="534622">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次年度以降の対応方針</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3FFA0"/>
                    </a:solidFill>
                  </a:tcPr>
                </a:tc>
                <a:tc gridSpan="8">
                  <a:txBody>
                    <a:bodyPr/>
                    <a:lstStyle/>
                    <a:p>
                      <a:pPr algn="l" fontAlgn="t"/>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18000" marR="18000" marT="18000" marB="18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06470561"/>
                  </a:ext>
                </a:extLst>
              </a:tr>
            </a:tbl>
          </a:graphicData>
        </a:graphic>
      </p:graphicFrame>
      <p:sp>
        <p:nvSpPr>
          <p:cNvPr id="5" name="スライド番号プレースホルダー 3">
            <a:extLst>
              <a:ext uri="{FF2B5EF4-FFF2-40B4-BE49-F238E27FC236}">
                <a16:creationId xmlns:a16="http://schemas.microsoft.com/office/drawing/2014/main" id="{C3411BB3-E598-417C-AFBF-39EEB4DED658}"/>
              </a:ext>
            </a:extLst>
          </p:cNvPr>
          <p:cNvSpPr>
            <a:spLocks noGrp="1"/>
          </p:cNvSpPr>
          <p:nvPr>
            <p:ph type="sldNum" sz="quarter" idx="4"/>
          </p:nvPr>
        </p:nvSpPr>
        <p:spPr>
          <a:xfrm>
            <a:off x="2484067" y="8820472"/>
            <a:ext cx="1512041" cy="485775"/>
          </a:xfrm>
        </p:spPr>
        <p:txBody>
          <a:bodyPr/>
          <a:lstStyle/>
          <a:p>
            <a:fld id="{420EA04B-0610-44E1-BBA9-CB539F9A7CEB}" type="slidenum">
              <a:rPr lang="ja-JP" altLang="en-US" smtClean="0"/>
              <a:pPr/>
              <a:t>81</a:t>
            </a:fld>
            <a:endParaRPr lang="ja-JP" altLang="en-US" dirty="0"/>
          </a:p>
        </p:txBody>
      </p:sp>
    </p:spTree>
    <p:extLst>
      <p:ext uri="{BB962C8B-B14F-4D97-AF65-F5344CB8AC3E}">
        <p14:creationId xmlns:p14="http://schemas.microsoft.com/office/powerpoint/2010/main" val="5394886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_大_3">
            <a:extLst>
              <a:ext uri="{FF2B5EF4-FFF2-40B4-BE49-F238E27FC236}">
                <a16:creationId xmlns:a16="http://schemas.microsoft.com/office/drawing/2014/main" id="{4AF62E01-9AE7-EC86-489B-041524A720FE}"/>
              </a:ext>
            </a:extLst>
          </p:cNvPr>
          <p:cNvSpPr txBox="1">
            <a:spLocks noChangeAspect="1"/>
          </p:cNvSpPr>
          <p:nvPr/>
        </p:nvSpPr>
        <p:spPr>
          <a:xfrm>
            <a:off x="-1" y="-36512"/>
            <a:ext cx="6483927" cy="389392"/>
          </a:xfrm>
          <a:prstGeom prst="rect">
            <a:avLst/>
          </a:prstGeom>
          <a:solidFill>
            <a:srgbClr val="D9D9D9"/>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p>
            <a:pPr>
              <a:spcBef>
                <a:spcPct val="0"/>
              </a:spcBef>
              <a:defRPr/>
            </a:pPr>
            <a:r>
              <a:rPr kumimoji="0" lang="ja-JP" altLang="en-US" b="1" kern="0" dirty="0">
                <a:solidFill>
                  <a:schemeClr val="tx1"/>
                </a:solidFill>
                <a:latin typeface="ＭＳ 明朝" panose="02020609040205080304" pitchFamily="17" charset="-128"/>
                <a:ea typeface="ＭＳ 明朝" panose="02020609040205080304" pitchFamily="17" charset="-128"/>
              </a:rPr>
              <a:t>第</a:t>
            </a:r>
            <a:r>
              <a:rPr kumimoji="0" lang="en-US" altLang="ja-JP" b="1" kern="0" dirty="0">
                <a:solidFill>
                  <a:schemeClr val="tx1"/>
                </a:solidFill>
                <a:latin typeface="ＭＳ 明朝" panose="02020609040205080304" pitchFamily="17" charset="-128"/>
                <a:ea typeface="ＭＳ 明朝" panose="02020609040205080304" pitchFamily="17" charset="-128"/>
              </a:rPr>
              <a:t>6</a:t>
            </a:r>
            <a:r>
              <a:rPr kumimoji="0" lang="ja-JP" altLang="en-US" b="1" kern="0" dirty="0">
                <a:solidFill>
                  <a:schemeClr val="tx1"/>
                </a:solidFill>
                <a:latin typeface="ＭＳ 明朝" panose="02020609040205080304" pitchFamily="17" charset="-128"/>
                <a:ea typeface="ＭＳ 明朝" panose="02020609040205080304" pitchFamily="17" charset="-128"/>
              </a:rPr>
              <a:t>章　</a:t>
            </a:r>
            <a:r>
              <a:rPr kumimoji="0" lang="ja-JP" altLang="en-US" sz="1800" b="1" kern="0" dirty="0">
                <a:solidFill>
                  <a:schemeClr val="tx1"/>
                </a:solidFill>
                <a:latin typeface="ＭＳ 明朝" panose="02020609040205080304" pitchFamily="17" charset="-128"/>
                <a:ea typeface="ＭＳ 明朝" panose="02020609040205080304" pitchFamily="17" charset="-128"/>
              </a:rPr>
              <a:t>その他</a:t>
            </a:r>
          </a:p>
        </p:txBody>
      </p:sp>
      <p:sp>
        <p:nvSpPr>
          <p:cNvPr id="23" name="テキスト ボックス 22"/>
          <p:cNvSpPr txBox="1">
            <a:spLocks noChangeAspect="1"/>
          </p:cNvSpPr>
          <p:nvPr/>
        </p:nvSpPr>
        <p:spPr>
          <a:xfrm>
            <a:off x="69439" y="396136"/>
            <a:ext cx="2666592" cy="338554"/>
          </a:xfrm>
          <a:prstGeom prst="rect">
            <a:avLst/>
          </a:prstGeom>
          <a:noFill/>
          <a:ln>
            <a:noFill/>
          </a:ln>
        </p:spPr>
        <p:txBody>
          <a:bodyPr wrap="square" lIns="0" rIns="90000" rtlCol="0">
            <a:spAutoFit/>
          </a:bodyPr>
          <a:lstStyle/>
          <a:p>
            <a:r>
              <a:rPr lang="en-US" altLang="ja-JP" sz="1600" b="1" dirty="0">
                <a:latin typeface="ＭＳ 明朝" panose="02020609040205080304" pitchFamily="17" charset="-128"/>
                <a:ea typeface="ＭＳ 明朝" panose="02020609040205080304" pitchFamily="17" charset="-128"/>
              </a:rPr>
              <a:t>1.</a:t>
            </a:r>
            <a:r>
              <a:rPr lang="ja-JP" altLang="en-US" sz="1600" b="1" dirty="0">
                <a:latin typeface="ＭＳ 明朝" panose="02020609040205080304" pitchFamily="17" charset="-128"/>
                <a:ea typeface="ＭＳ 明朝" panose="02020609040205080304" pitchFamily="17" charset="-128"/>
              </a:rPr>
              <a:t>計画の評価及び見直し</a:t>
            </a:r>
            <a:endParaRPr lang="ja-JP" altLang="ja-JP" sz="1600" b="1" dirty="0">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CA7A1EBF-06A9-1240-3063-5EAD36F02A84}"/>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82</a:t>
            </a:fld>
            <a:endParaRPr lang="ja-JP" altLang="en-US" dirty="0">
              <a:latin typeface="ＭＳ 明朝" panose="02020609040205080304" pitchFamily="17" charset="-128"/>
              <a:ea typeface="ＭＳ 明朝" panose="02020609040205080304" pitchFamily="17" charset="-128"/>
            </a:endParaRPr>
          </a:p>
        </p:txBody>
      </p:sp>
      <p:sp>
        <p:nvSpPr>
          <p:cNvPr id="3" name="テキスト ボックス 2">
            <a:extLst>
              <a:ext uri="{FF2B5EF4-FFF2-40B4-BE49-F238E27FC236}">
                <a16:creationId xmlns:a16="http://schemas.microsoft.com/office/drawing/2014/main" id="{87DC9CB7-B3DC-16E4-25A8-734D3E7429D5}"/>
              </a:ext>
            </a:extLst>
          </p:cNvPr>
          <p:cNvSpPr txBox="1">
            <a:spLocks noChangeAspect="1"/>
          </p:cNvSpPr>
          <p:nvPr/>
        </p:nvSpPr>
        <p:spPr>
          <a:xfrm>
            <a:off x="170434" y="731681"/>
            <a:ext cx="6238800" cy="1484061"/>
          </a:xfrm>
          <a:prstGeom prst="rect">
            <a:avLst/>
          </a:prstGeom>
          <a:noFill/>
          <a:ln>
            <a:noFill/>
          </a:ln>
        </p:spPr>
        <p:txBody>
          <a:bodyPr wrap="square" lIns="0" rIns="90000" rtlCol="0">
            <a:spAutoFit/>
          </a:bodyPr>
          <a:lstStyle/>
          <a:p>
            <a:pPr algn="just">
              <a:lnSpc>
                <a:spcPct val="125000"/>
              </a:lnSpc>
            </a:pPr>
            <a:r>
              <a:rPr lang="en-US" altLang="ja-JP" sz="1400" dirty="0">
                <a:latin typeface="ＭＳ 明朝" panose="02020609040205080304" pitchFamily="17" charset="-128"/>
                <a:ea typeface="ＭＳ 明朝" panose="02020609040205080304" pitchFamily="17" charset="-128"/>
              </a:rPr>
              <a:t>(1)</a:t>
            </a:r>
            <a:r>
              <a:rPr lang="ja-JP" altLang="en-US" sz="1400" dirty="0">
                <a:latin typeface="ＭＳ 明朝" panose="02020609040205080304" pitchFamily="17" charset="-128"/>
                <a:ea typeface="ＭＳ 明朝" panose="02020609040205080304" pitchFamily="17" charset="-128"/>
              </a:rPr>
              <a:t>個別の保健事業の評価･見直し</a:t>
            </a:r>
            <a:endParaRPr lang="en-US" altLang="ja-JP" sz="1400" dirty="0">
              <a:latin typeface="ＭＳ 明朝" panose="02020609040205080304" pitchFamily="17" charset="-128"/>
              <a:ea typeface="ＭＳ 明朝" panose="02020609040205080304" pitchFamily="17" charset="-128"/>
            </a:endParaRPr>
          </a:p>
          <a:p>
            <a:pPr algn="just">
              <a:lnSpc>
                <a:spcPct val="125000"/>
              </a:lnSpc>
            </a:pPr>
            <a:r>
              <a:rPr lang="ja-JP" altLang="en-US" sz="1200" dirty="0">
                <a:latin typeface="ＭＳ 明朝" panose="02020609040205080304" pitchFamily="17" charset="-128"/>
                <a:ea typeface="ＭＳ 明朝" panose="02020609040205080304" pitchFamily="17" charset="-128"/>
              </a:rPr>
              <a:t>　個別の保健事業の評価は年度毎に行うことを基本として、計画策定時に設定した保健事業毎の評価指標に基づき、事業の効果や目標の達成状況を確認します。</a:t>
            </a:r>
            <a:endParaRPr lang="en-US" altLang="ja-JP" sz="1200" dirty="0">
              <a:latin typeface="ＭＳ 明朝" panose="02020609040205080304" pitchFamily="17" charset="-128"/>
              <a:ea typeface="ＭＳ 明朝" panose="02020609040205080304" pitchFamily="17" charset="-128"/>
            </a:endParaRPr>
          </a:p>
          <a:p>
            <a:pPr algn="just">
              <a:lnSpc>
                <a:spcPct val="125000"/>
              </a:lnSpc>
            </a:pPr>
            <a:r>
              <a:rPr lang="ja-JP" altLang="en-US" sz="1200" dirty="0">
                <a:latin typeface="ＭＳ 明朝" panose="02020609040205080304" pitchFamily="17" charset="-128"/>
                <a:ea typeface="ＭＳ 明朝" panose="02020609040205080304" pitchFamily="17" charset="-128"/>
              </a:rPr>
              <a:t>　目標の達成状況が想定に達していない場合は、ストラクチャーやプロセスが適切であったか等を確認の上、目標を達成できなかった原因や事業の必要性等を検討して、次年度の保健事業の実施やデータヘルス計画の見直しに反映させます。</a:t>
            </a:r>
            <a:endParaRPr lang="en-US" altLang="ja-JP" sz="1200" dirty="0">
              <a:latin typeface="ＭＳ 明朝" panose="02020609040205080304" pitchFamily="17" charset="-128"/>
              <a:ea typeface="ＭＳ 明朝" panose="02020609040205080304" pitchFamily="17" charset="-128"/>
            </a:endParaRPr>
          </a:p>
        </p:txBody>
      </p:sp>
      <p:sp>
        <p:nvSpPr>
          <p:cNvPr id="5" name="テキスト ボックス 4">
            <a:extLst>
              <a:ext uri="{FF2B5EF4-FFF2-40B4-BE49-F238E27FC236}">
                <a16:creationId xmlns:a16="http://schemas.microsoft.com/office/drawing/2014/main" id="{5078BBB7-2A9F-E112-8812-7507544F7C2E}"/>
              </a:ext>
            </a:extLst>
          </p:cNvPr>
          <p:cNvSpPr txBox="1">
            <a:spLocks noChangeAspect="1"/>
          </p:cNvSpPr>
          <p:nvPr/>
        </p:nvSpPr>
        <p:spPr>
          <a:xfrm>
            <a:off x="170434" y="5302354"/>
            <a:ext cx="6238800" cy="753091"/>
          </a:xfrm>
          <a:prstGeom prst="rect">
            <a:avLst/>
          </a:prstGeom>
          <a:noFill/>
          <a:ln>
            <a:noFill/>
          </a:ln>
        </p:spPr>
        <p:txBody>
          <a:bodyPr wrap="square" lIns="0" rIns="90000" rtlCol="0">
            <a:spAutoFit/>
          </a:bodyPr>
          <a:lstStyle/>
          <a:p>
            <a:pPr algn="just">
              <a:lnSpc>
                <a:spcPct val="125000"/>
              </a:lnSpc>
            </a:pPr>
            <a:r>
              <a:rPr lang="ja-JP" altLang="en-US" sz="1200" dirty="0">
                <a:solidFill>
                  <a:prstClr val="black"/>
                </a:solidFill>
                <a:latin typeface="ＭＳ 明朝" panose="02020609040205080304" pitchFamily="17" charset="-128"/>
                <a:ea typeface="ＭＳ 明朝" panose="02020609040205080304" pitchFamily="17" charset="-128"/>
              </a:rPr>
              <a:t>　本計画は、広報、ホームページ等で公表するとともに、周知･啓発を図ります。また、目標の達成状況等の公表に努め、本計画の円滑な実施等について広く意見を求めるものとします。</a:t>
            </a:r>
            <a:endParaRPr lang="en-US" altLang="ja-JP" sz="1200" dirty="0">
              <a:solidFill>
                <a:prstClr val="black"/>
              </a:solidFill>
              <a:latin typeface="ＭＳ 明朝" panose="02020609040205080304" pitchFamily="17" charset="-128"/>
              <a:ea typeface="ＭＳ 明朝" panose="02020609040205080304" pitchFamily="17" charset="-128"/>
            </a:endParaRPr>
          </a:p>
        </p:txBody>
      </p:sp>
      <p:sp>
        <p:nvSpPr>
          <p:cNvPr id="6" name="テキスト ボックス 5">
            <a:extLst>
              <a:ext uri="{FF2B5EF4-FFF2-40B4-BE49-F238E27FC236}">
                <a16:creationId xmlns:a16="http://schemas.microsoft.com/office/drawing/2014/main" id="{96B20312-E069-75F9-7153-04194FF0B129}"/>
              </a:ext>
            </a:extLst>
          </p:cNvPr>
          <p:cNvSpPr txBox="1">
            <a:spLocks noChangeAspect="1"/>
          </p:cNvSpPr>
          <p:nvPr/>
        </p:nvSpPr>
        <p:spPr>
          <a:xfrm>
            <a:off x="97631" y="5004048"/>
            <a:ext cx="6238800" cy="338359"/>
          </a:xfrm>
          <a:prstGeom prst="rect">
            <a:avLst/>
          </a:prstGeom>
          <a:noFill/>
          <a:ln>
            <a:noFill/>
          </a:ln>
        </p:spPr>
        <p:txBody>
          <a:bodyPr wrap="square" lIns="0" rIns="90000" rtlCol="0">
            <a:spAutoFit/>
          </a:bodyPr>
          <a:lstStyle>
            <a:defPPr>
              <a:defRPr lang="ja-JP"/>
            </a:defPPr>
            <a:lvl1pPr>
              <a:defRPr sz="1600" b="1">
                <a:latin typeface="ＭＳ 明朝"/>
                <a:ea typeface="ＭＳ 明朝"/>
              </a:defRPr>
            </a:lvl1pPr>
          </a:lstStyle>
          <a:p>
            <a:r>
              <a:rPr lang="en-US" altLang="ja-JP" dirty="0">
                <a:latin typeface="ＭＳ 明朝" panose="02020609040205080304" pitchFamily="17" charset="-128"/>
                <a:ea typeface="ＭＳ 明朝" panose="02020609040205080304" pitchFamily="17" charset="-128"/>
              </a:rPr>
              <a:t>2.</a:t>
            </a:r>
            <a:r>
              <a:rPr lang="ja-JP" altLang="en-US" dirty="0">
                <a:latin typeface="ＭＳ 明朝" panose="02020609040205080304" pitchFamily="17" charset="-128"/>
                <a:ea typeface="ＭＳ 明朝" panose="02020609040205080304" pitchFamily="17" charset="-128"/>
              </a:rPr>
              <a:t>計画の公表･周知</a:t>
            </a:r>
            <a:endParaRPr lang="ja-JP" altLang="ja-JP" dirty="0">
              <a:latin typeface="ＭＳ 明朝" panose="02020609040205080304" pitchFamily="17" charset="-128"/>
              <a:ea typeface="ＭＳ 明朝" panose="02020609040205080304" pitchFamily="17" charset="-128"/>
            </a:endParaRPr>
          </a:p>
        </p:txBody>
      </p:sp>
      <p:sp>
        <p:nvSpPr>
          <p:cNvPr id="7" name="テキスト ボックス 6">
            <a:extLst>
              <a:ext uri="{FF2B5EF4-FFF2-40B4-BE49-F238E27FC236}">
                <a16:creationId xmlns:a16="http://schemas.microsoft.com/office/drawing/2014/main" id="{C8E7A3D6-77EC-661B-3AF1-0E1D4938A492}"/>
              </a:ext>
            </a:extLst>
          </p:cNvPr>
          <p:cNvSpPr txBox="1">
            <a:spLocks noChangeAspect="1"/>
          </p:cNvSpPr>
          <p:nvPr/>
        </p:nvSpPr>
        <p:spPr>
          <a:xfrm>
            <a:off x="170434" y="2293182"/>
            <a:ext cx="6238800" cy="2522807"/>
          </a:xfrm>
          <a:prstGeom prst="rect">
            <a:avLst/>
          </a:prstGeom>
          <a:noFill/>
          <a:ln>
            <a:noFill/>
          </a:ln>
        </p:spPr>
        <p:txBody>
          <a:bodyPr wrap="square" lIns="0" rIns="90000" rtlCol="0">
            <a:spAutoFit/>
          </a:bodyPr>
          <a:lstStyle/>
          <a:p>
            <a:pPr algn="just">
              <a:lnSpc>
                <a:spcPct val="125000"/>
              </a:lnSpc>
            </a:pPr>
            <a:r>
              <a:rPr lang="en-US" altLang="ja-JP" sz="1400" dirty="0">
                <a:latin typeface="ＭＳ 明朝" panose="02020609040205080304" pitchFamily="17" charset="-128"/>
                <a:ea typeface="ＭＳ 明朝" panose="02020609040205080304" pitchFamily="17" charset="-128"/>
              </a:rPr>
              <a:t>(2)</a:t>
            </a:r>
            <a:r>
              <a:rPr lang="ja-JP" altLang="en-US" sz="1400" dirty="0">
                <a:latin typeface="ＭＳ 明朝" panose="02020609040205080304" pitchFamily="17" charset="-128"/>
                <a:ea typeface="ＭＳ 明朝" panose="02020609040205080304" pitchFamily="17" charset="-128"/>
              </a:rPr>
              <a:t>データヘルス計画全体の評価･見直し</a:t>
            </a:r>
            <a:endParaRPr lang="en-US" altLang="ja-JP" sz="1400" dirty="0">
              <a:latin typeface="ＭＳ 明朝" panose="02020609040205080304" pitchFamily="17" charset="-128"/>
              <a:ea typeface="ＭＳ 明朝" panose="02020609040205080304" pitchFamily="17" charset="-128"/>
            </a:endParaRPr>
          </a:p>
          <a:p>
            <a:pPr algn="just">
              <a:lnSpc>
                <a:spcPct val="125000"/>
              </a:lnSpc>
            </a:pPr>
            <a:r>
              <a:rPr lang="ja-JP" altLang="en-US" sz="1300" dirty="0">
                <a:latin typeface="ＭＳ 明朝" panose="02020609040205080304" pitchFamily="17" charset="-128"/>
                <a:ea typeface="ＭＳ 明朝" panose="02020609040205080304" pitchFamily="17" charset="-128"/>
              </a:rPr>
              <a:t>①評価の時期</a:t>
            </a:r>
            <a:endParaRPr lang="en-US" altLang="ja-JP" sz="1300" dirty="0">
              <a:latin typeface="ＭＳ 明朝" panose="02020609040205080304" pitchFamily="17" charset="-128"/>
              <a:ea typeface="ＭＳ 明朝" panose="02020609040205080304" pitchFamily="17" charset="-128"/>
            </a:endParaRPr>
          </a:p>
          <a:p>
            <a:pPr algn="just">
              <a:lnSpc>
                <a:spcPct val="125000"/>
              </a:lnSpc>
              <a:spcAft>
                <a:spcPts val="600"/>
              </a:spcAft>
            </a:pPr>
            <a:r>
              <a:rPr lang="ja-JP" altLang="en-US" sz="1200" dirty="0">
                <a:latin typeface="ＭＳ 明朝" panose="02020609040205080304" pitchFamily="17" charset="-128"/>
                <a:ea typeface="ＭＳ 明朝" panose="02020609040205080304" pitchFamily="17" charset="-128"/>
              </a:rPr>
              <a:t>　最終評価のみならず、設定した評価指標に基づき、進捗確認のため令和</a:t>
            </a:r>
            <a:r>
              <a:rPr lang="en-US" altLang="ja-JP" sz="1200" dirty="0">
                <a:latin typeface="ＭＳ 明朝" panose="02020609040205080304" pitchFamily="17" charset="-128"/>
                <a:ea typeface="ＭＳ 明朝" panose="02020609040205080304" pitchFamily="17" charset="-128"/>
              </a:rPr>
              <a:t>8</a:t>
            </a:r>
            <a:r>
              <a:rPr lang="ja-JP" altLang="en-US" sz="1200" dirty="0">
                <a:latin typeface="ＭＳ 明朝" panose="02020609040205080304" pitchFamily="17" charset="-128"/>
                <a:ea typeface="ＭＳ 明朝" panose="02020609040205080304" pitchFamily="17" charset="-128"/>
              </a:rPr>
              <a:t>年度に中間評価を行い、次期計画の円滑な策定に向けて、計画の最終年度である令和</a:t>
            </a:r>
            <a:r>
              <a:rPr lang="en-US" altLang="ja-JP" sz="1200" dirty="0">
                <a:latin typeface="ＭＳ 明朝" panose="02020609040205080304" pitchFamily="17" charset="-128"/>
                <a:ea typeface="ＭＳ 明朝" panose="02020609040205080304" pitchFamily="17" charset="-128"/>
              </a:rPr>
              <a:t>11</a:t>
            </a:r>
            <a:r>
              <a:rPr lang="ja-JP" altLang="en-US" sz="1200" dirty="0">
                <a:latin typeface="ＭＳ 明朝" panose="02020609040205080304" pitchFamily="17" charset="-128"/>
                <a:ea typeface="ＭＳ 明朝" panose="02020609040205080304" pitchFamily="17" charset="-128"/>
              </a:rPr>
              <a:t>年度上半期に仮評価を行います。</a:t>
            </a:r>
            <a:endParaRPr lang="en-US" altLang="ja-JP" sz="1200" dirty="0">
              <a:latin typeface="ＭＳ 明朝" panose="02020609040205080304" pitchFamily="17" charset="-128"/>
              <a:ea typeface="ＭＳ 明朝" panose="02020609040205080304" pitchFamily="17" charset="-128"/>
            </a:endParaRPr>
          </a:p>
          <a:p>
            <a:pPr algn="just">
              <a:lnSpc>
                <a:spcPct val="125000"/>
              </a:lnSpc>
            </a:pPr>
            <a:r>
              <a:rPr lang="ja-JP" altLang="en-US" sz="1300" dirty="0">
                <a:latin typeface="ＭＳ 明朝" panose="02020609040205080304" pitchFamily="17" charset="-128"/>
                <a:ea typeface="ＭＳ 明朝" panose="02020609040205080304" pitchFamily="17" charset="-128"/>
              </a:rPr>
              <a:t>②評価方法･体制</a:t>
            </a:r>
            <a:endParaRPr lang="en-US" altLang="ja-JP" sz="1300" dirty="0">
              <a:latin typeface="ＭＳ 明朝" panose="02020609040205080304" pitchFamily="17" charset="-128"/>
              <a:ea typeface="ＭＳ 明朝" panose="02020609040205080304" pitchFamily="17" charset="-128"/>
            </a:endParaRPr>
          </a:p>
          <a:p>
            <a:pPr algn="just">
              <a:lnSpc>
                <a:spcPct val="125000"/>
              </a:lnSpc>
            </a:pPr>
            <a:r>
              <a:rPr lang="ja-JP" altLang="en-US" sz="1200" dirty="0">
                <a:latin typeface="ＭＳ 明朝" panose="02020609040205080304" pitchFamily="17" charset="-128"/>
                <a:ea typeface="ＭＳ 明朝" panose="02020609040205080304" pitchFamily="17" charset="-128"/>
              </a:rPr>
              <a:t>　計画は、中長期的な計画運営を行うものであることを踏まえ、短期では評価が難しいアウトカム</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成果</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指標を中心とした評価指標による評価を行います。また、評価に当たっては、後期高齢者医療広域連合と連携して行うなど、必要に応じ他保険者との連携･協力体制を整備します。</a:t>
            </a:r>
            <a:endParaRPr lang="en-US" altLang="ja-JP" sz="1200" dirty="0">
              <a:latin typeface="ＭＳ 明朝" panose="02020609040205080304" pitchFamily="17" charset="-128"/>
              <a:ea typeface="ＭＳ 明朝" panose="02020609040205080304" pitchFamily="17" charset="-128"/>
            </a:endParaRPr>
          </a:p>
        </p:txBody>
      </p:sp>
      <p:sp>
        <p:nvSpPr>
          <p:cNvPr id="8" name="テキスト ボックス 7">
            <a:extLst>
              <a:ext uri="{FF2B5EF4-FFF2-40B4-BE49-F238E27FC236}">
                <a16:creationId xmlns:a16="http://schemas.microsoft.com/office/drawing/2014/main" id="{D04CB278-100B-CA32-4EA6-276E81B89C5F}"/>
              </a:ext>
            </a:extLst>
          </p:cNvPr>
          <p:cNvSpPr txBox="1">
            <a:spLocks noChangeAspect="1"/>
          </p:cNvSpPr>
          <p:nvPr/>
        </p:nvSpPr>
        <p:spPr>
          <a:xfrm>
            <a:off x="97631" y="6291810"/>
            <a:ext cx="6238800" cy="338359"/>
          </a:xfrm>
          <a:prstGeom prst="rect">
            <a:avLst/>
          </a:prstGeom>
          <a:noFill/>
          <a:ln>
            <a:noFill/>
          </a:ln>
        </p:spPr>
        <p:txBody>
          <a:bodyPr wrap="square" lIns="0" rIns="90000" rtlCol="0">
            <a:spAutoFit/>
          </a:bodyPr>
          <a:lstStyle/>
          <a:p>
            <a:r>
              <a:rPr lang="en-US" altLang="ja-JP" sz="1600" b="1" dirty="0">
                <a:latin typeface="ＭＳ 明朝" panose="02020609040205080304" pitchFamily="17" charset="-128"/>
                <a:ea typeface="ＭＳ 明朝" panose="02020609040205080304" pitchFamily="17" charset="-128"/>
              </a:rPr>
              <a:t>3.</a:t>
            </a:r>
            <a:r>
              <a:rPr lang="ja-JP" altLang="en-US" sz="1600" b="1" dirty="0">
                <a:latin typeface="ＭＳ 明朝" panose="02020609040205080304" pitchFamily="17" charset="-128"/>
                <a:ea typeface="ＭＳ 明朝" panose="02020609040205080304" pitchFamily="17" charset="-128"/>
              </a:rPr>
              <a:t>個人情報の取扱い</a:t>
            </a:r>
            <a:endParaRPr lang="ja-JP" altLang="ja-JP" sz="1600" b="1" dirty="0">
              <a:latin typeface="ＭＳ 明朝" panose="02020609040205080304" pitchFamily="17" charset="-128"/>
              <a:ea typeface="ＭＳ 明朝" panose="02020609040205080304" pitchFamily="17" charset="-128"/>
            </a:endParaRPr>
          </a:p>
        </p:txBody>
      </p:sp>
      <p:sp>
        <p:nvSpPr>
          <p:cNvPr id="9" name="テキスト ボックス 8">
            <a:extLst>
              <a:ext uri="{FF2B5EF4-FFF2-40B4-BE49-F238E27FC236}">
                <a16:creationId xmlns:a16="http://schemas.microsoft.com/office/drawing/2014/main" id="{E825359A-1AD4-091E-5230-6FCE21D059BF}"/>
              </a:ext>
            </a:extLst>
          </p:cNvPr>
          <p:cNvSpPr txBox="1">
            <a:spLocks noChangeAspect="1"/>
          </p:cNvSpPr>
          <p:nvPr/>
        </p:nvSpPr>
        <p:spPr>
          <a:xfrm>
            <a:off x="170434" y="6601442"/>
            <a:ext cx="6238800" cy="965737"/>
          </a:xfrm>
          <a:prstGeom prst="rect">
            <a:avLst/>
          </a:prstGeom>
          <a:noFill/>
          <a:ln>
            <a:noFill/>
          </a:ln>
        </p:spPr>
        <p:txBody>
          <a:bodyPr wrap="square" lIns="0" rIns="90000" rtlCol="0">
            <a:noAutofit/>
          </a:bodyPr>
          <a:lstStyle/>
          <a:p>
            <a:pPr algn="just">
              <a:lnSpc>
                <a:spcPct val="125000"/>
              </a:lnSpc>
            </a:pPr>
            <a:r>
              <a:rPr lang="ja-JP" altLang="en-US" sz="1200" dirty="0">
                <a:latin typeface="ＭＳ 明朝" panose="02020609040205080304" pitchFamily="17" charset="-128"/>
                <a:ea typeface="ＭＳ 明朝" panose="02020609040205080304" pitchFamily="17" charset="-128"/>
              </a:rPr>
              <a:t>　個人情報の取扱いに当たっては、個人情報の保護に関する各種法令、ガイドラインに基づき適切に管理します。また、業務を外部に委託する際も同様に取り扱われるよう委託契約書に定めるとともに、委託先に対して必要かつ適切な管理･監督を行い、個人情報の取扱いについて万全の対策を講じるものとします。</a:t>
            </a:r>
            <a:endParaRPr lang="en-US" altLang="ja-JP"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2593865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a:spLocks noChangeAspect="1"/>
          </p:cNvSpPr>
          <p:nvPr/>
        </p:nvSpPr>
        <p:spPr>
          <a:xfrm>
            <a:off x="50800" y="3597"/>
            <a:ext cx="6238800" cy="338359"/>
          </a:xfrm>
          <a:prstGeom prst="rect">
            <a:avLst/>
          </a:prstGeom>
          <a:noFill/>
          <a:ln>
            <a:noFill/>
          </a:ln>
        </p:spPr>
        <p:txBody>
          <a:bodyPr wrap="square" lIns="0" rIns="90000" rtlCol="0">
            <a:spAutoFit/>
          </a:bodyPr>
          <a:lstStyle>
            <a:defPPr>
              <a:defRPr lang="ja-JP"/>
            </a:defPPr>
            <a:lvl1pPr>
              <a:defRPr sz="1600" b="1">
                <a:latin typeface="ＭＳ 明朝"/>
                <a:ea typeface="ＭＳ 明朝"/>
              </a:defRPr>
            </a:lvl1pPr>
          </a:lstStyle>
          <a:p>
            <a:r>
              <a:rPr lang="en-US" altLang="ja-JP" dirty="0">
                <a:latin typeface="ＭＳ 明朝" panose="02020609040205080304" pitchFamily="17" charset="-128"/>
                <a:ea typeface="ＭＳ 明朝" panose="02020609040205080304" pitchFamily="17" charset="-128"/>
              </a:rPr>
              <a:t>4.</a:t>
            </a:r>
            <a:r>
              <a:rPr lang="ja-JP" altLang="en-US" dirty="0">
                <a:latin typeface="ＭＳ 明朝" panose="02020609040205080304" pitchFamily="17" charset="-128"/>
                <a:ea typeface="ＭＳ 明朝" panose="02020609040205080304" pitchFamily="17" charset="-128"/>
              </a:rPr>
              <a:t>地域包括ケアに係る取り組み及びその他の留意事項</a:t>
            </a:r>
            <a:endParaRPr lang="ja-JP" altLang="ja-JP" dirty="0">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32E907ED-1147-DDE4-B580-0B6DCA9EDBF1}"/>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83</a:t>
            </a:fld>
            <a:endParaRPr lang="ja-JP" altLang="en-US" dirty="0">
              <a:latin typeface="ＭＳ 明朝" panose="02020609040205080304" pitchFamily="17" charset="-128"/>
              <a:ea typeface="ＭＳ 明朝" panose="02020609040205080304" pitchFamily="17" charset="-128"/>
            </a:endParaRPr>
          </a:p>
        </p:txBody>
      </p:sp>
      <p:sp>
        <p:nvSpPr>
          <p:cNvPr id="4" name="テキスト ボックス 3">
            <a:extLst>
              <a:ext uri="{FF2B5EF4-FFF2-40B4-BE49-F238E27FC236}">
                <a16:creationId xmlns:a16="http://schemas.microsoft.com/office/drawing/2014/main" id="{AB326562-8D84-265D-B0E3-8EA47604EC01}"/>
              </a:ext>
            </a:extLst>
          </p:cNvPr>
          <p:cNvSpPr txBox="1">
            <a:spLocks noChangeAspect="1"/>
          </p:cNvSpPr>
          <p:nvPr/>
        </p:nvSpPr>
        <p:spPr>
          <a:xfrm>
            <a:off x="170434" y="344791"/>
            <a:ext cx="6238800" cy="5292796"/>
          </a:xfrm>
          <a:prstGeom prst="rect">
            <a:avLst/>
          </a:prstGeom>
          <a:noFill/>
          <a:ln>
            <a:noFill/>
          </a:ln>
        </p:spPr>
        <p:txBody>
          <a:bodyPr wrap="square" lIns="0" rIns="90000" rtlCol="0">
            <a:spAutoFit/>
          </a:bodyPr>
          <a:lstStyle/>
          <a:p>
            <a:pPr algn="just">
              <a:lnSpc>
                <a:spcPct val="125000"/>
              </a:lnSpc>
              <a:spcAft>
                <a:spcPts val="400"/>
              </a:spcAft>
            </a:pPr>
            <a:r>
              <a:rPr lang="ja-JP" altLang="en-US" sz="1200" dirty="0">
                <a:latin typeface="ＭＳ 明朝" panose="02020609040205080304" pitchFamily="17" charset="-128"/>
                <a:ea typeface="ＭＳ 明朝" panose="02020609040205080304" pitchFamily="17" charset="-128"/>
              </a:rPr>
              <a:t>　令和</a:t>
            </a:r>
            <a:r>
              <a:rPr lang="en-US" altLang="ja-JP" sz="1200" dirty="0">
                <a:latin typeface="ＭＳ 明朝" panose="02020609040205080304" pitchFamily="17" charset="-128"/>
                <a:ea typeface="ＭＳ 明朝" panose="02020609040205080304" pitchFamily="17" charset="-128"/>
              </a:rPr>
              <a:t>2</a:t>
            </a:r>
            <a:r>
              <a:rPr lang="ja-JP" altLang="en-US" sz="1200" dirty="0">
                <a:latin typeface="ＭＳ 明朝" panose="02020609040205080304" pitchFamily="17" charset="-128"/>
                <a:ea typeface="ＭＳ 明朝" panose="02020609040205080304" pitchFamily="17" charset="-128"/>
              </a:rPr>
              <a:t>年</a:t>
            </a:r>
            <a:r>
              <a:rPr lang="en-US" altLang="ja-JP" sz="1200" dirty="0">
                <a:latin typeface="ＭＳ 明朝" panose="02020609040205080304" pitchFamily="17" charset="-128"/>
                <a:ea typeface="ＭＳ 明朝" panose="02020609040205080304" pitchFamily="17" charset="-128"/>
              </a:rPr>
              <a:t>4</a:t>
            </a:r>
            <a:r>
              <a:rPr lang="ja-JP" altLang="en-US" sz="1200" dirty="0">
                <a:latin typeface="ＭＳ 明朝" panose="02020609040205080304" pitchFamily="17" charset="-128"/>
                <a:ea typeface="ＭＳ 明朝" panose="02020609040205080304" pitchFamily="17" charset="-128"/>
              </a:rPr>
              <a:t>月から</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高齢者の保健事業と介護予防の一体的な実施</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が本格施行となり、被保険者一人一人の暮らしを地域全体で支える地域共生社会の体制の構築･実現を目指す、地域包括ケアシステムの充実･強化が推進されています。地域包括ケアとは、高齢者の尊厳の保持と自立生活の支援の目的のもとで、介護が必要な状態になっても可能な限り住み慣れた地域で、自分らしい暮らしを人生の最後まで続けることができるように支援する仕組み</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システム</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のことです。地域包括ケアシステムの充実に向けて、下記の取り組みを実施していきます。</a:t>
            </a:r>
            <a:endParaRPr lang="en-US" altLang="ja-JP" sz="1200" dirty="0">
              <a:latin typeface="ＭＳ 明朝" panose="02020609040205080304" pitchFamily="17" charset="-128"/>
              <a:ea typeface="ＭＳ 明朝" panose="02020609040205080304" pitchFamily="17" charset="-128"/>
            </a:endParaRPr>
          </a:p>
          <a:p>
            <a:pPr algn="just">
              <a:lnSpc>
                <a:spcPct val="125000"/>
              </a:lnSpc>
            </a:pPr>
            <a:r>
              <a:rPr lang="ja-JP" altLang="en-US" sz="1200" dirty="0">
                <a:latin typeface="ＭＳ 明朝" panose="02020609040205080304" pitchFamily="17" charset="-128"/>
                <a:ea typeface="ＭＳ 明朝" panose="02020609040205080304" pitchFamily="17" charset="-128"/>
              </a:rPr>
              <a:t>①　地域で被保険者を支える連携の促進</a:t>
            </a:r>
            <a:endParaRPr lang="en-US" altLang="ja-JP" sz="1200" dirty="0">
              <a:latin typeface="ＭＳ 明朝" panose="02020609040205080304" pitchFamily="17" charset="-128"/>
              <a:ea typeface="ＭＳ 明朝" panose="02020609040205080304" pitchFamily="17" charset="-128"/>
            </a:endParaRPr>
          </a:p>
          <a:p>
            <a:pPr marL="319088" indent="-319088" algn="just">
              <a:lnSpc>
                <a:spcPct val="125000"/>
              </a:lnSpc>
              <a:spcAft>
                <a:spcPts val="400"/>
              </a:spcAft>
            </a:pPr>
            <a:r>
              <a:rPr lang="ja-JP" altLang="en-US" sz="1200" dirty="0">
                <a:latin typeface="ＭＳ 明朝" panose="02020609040205080304" pitchFamily="17" charset="-128"/>
                <a:ea typeface="ＭＳ 明朝" panose="02020609040205080304" pitchFamily="17" charset="-128"/>
              </a:rPr>
              <a:t>　　・医療･介護･保健･福祉･住まい･生活支援などについての議論の場に国保保険者として参加し、地域の課題を共有し、対応策を検討するとともに、地域支援事業に国保部局として参画</a:t>
            </a:r>
            <a:endParaRPr lang="en-US" altLang="ja-JP" sz="1200" dirty="0">
              <a:latin typeface="ＭＳ 明朝" panose="02020609040205080304" pitchFamily="17" charset="-128"/>
              <a:ea typeface="ＭＳ 明朝" panose="02020609040205080304" pitchFamily="17" charset="-128"/>
            </a:endParaRPr>
          </a:p>
          <a:p>
            <a:pPr marL="174625" indent="-174625" algn="just">
              <a:lnSpc>
                <a:spcPct val="125000"/>
              </a:lnSpc>
            </a:pPr>
            <a:r>
              <a:rPr lang="ja-JP" altLang="en-US" sz="1200" dirty="0">
                <a:latin typeface="ＭＳ 明朝" panose="02020609040205080304" pitchFamily="17" charset="-128"/>
                <a:ea typeface="ＭＳ 明朝" panose="02020609040205080304" pitchFamily="17" charset="-128"/>
              </a:rPr>
              <a:t>②　課題を抱える被保険者層の分析と、地域で被保険者を支える事業の実施</a:t>
            </a:r>
            <a:endParaRPr lang="en-US" altLang="ja-JP" sz="1200" dirty="0">
              <a:latin typeface="ＭＳ 明朝" panose="02020609040205080304" pitchFamily="17" charset="-128"/>
              <a:ea typeface="ＭＳ 明朝" panose="02020609040205080304" pitchFamily="17" charset="-128"/>
            </a:endParaRPr>
          </a:p>
          <a:p>
            <a:pPr marL="298450" indent="-298450" algn="just">
              <a:lnSpc>
                <a:spcPct val="125000"/>
              </a:lnSpc>
              <a:spcAft>
                <a:spcPts val="400"/>
              </a:spcAft>
            </a:pPr>
            <a:r>
              <a:rPr lang="ja-JP" altLang="en-US" sz="1200" dirty="0">
                <a:latin typeface="ＭＳ 明朝" panose="02020609040205080304" pitchFamily="17" charset="-128"/>
                <a:ea typeface="ＭＳ 明朝" panose="02020609040205080304" pitchFamily="17" charset="-128"/>
              </a:rPr>
              <a:t>　　・レセプトデータ、介護データ等を活用して前期高齢者等のハイリスク群･予備群等を抽出し、当該ターゲット層に対する支援や介護予防を目的とした健康教室等のプログラムの実施</a:t>
            </a:r>
            <a:endParaRPr lang="en-US" altLang="ja-JP" sz="1200" dirty="0">
              <a:latin typeface="ＭＳ 明朝" panose="02020609040205080304" pitchFamily="17" charset="-128"/>
              <a:ea typeface="ＭＳ 明朝" panose="02020609040205080304" pitchFamily="17" charset="-128"/>
            </a:endParaRPr>
          </a:p>
          <a:p>
            <a:pPr marL="174625" indent="-174625" algn="just">
              <a:lnSpc>
                <a:spcPct val="125000"/>
              </a:lnSpc>
            </a:pPr>
            <a:r>
              <a:rPr lang="ja-JP" altLang="en-US" sz="1200" dirty="0">
                <a:latin typeface="ＭＳ 明朝" panose="02020609040205080304" pitchFamily="17" charset="-128"/>
                <a:ea typeface="ＭＳ 明朝" panose="02020609040205080304" pitchFamily="17" charset="-128"/>
              </a:rPr>
              <a:t>③　国民健康保険診療施設の施設･人材の活用</a:t>
            </a:r>
            <a:endParaRPr lang="en-US" altLang="ja-JP" sz="1200" dirty="0">
              <a:latin typeface="ＭＳ 明朝" panose="02020609040205080304" pitchFamily="17" charset="-128"/>
              <a:ea typeface="ＭＳ 明朝" panose="02020609040205080304" pitchFamily="17" charset="-128"/>
            </a:endParaRPr>
          </a:p>
          <a:p>
            <a:pPr marL="298450" indent="-298450" algn="just">
              <a:lnSpc>
                <a:spcPct val="125000"/>
              </a:lnSpc>
            </a:pPr>
            <a:r>
              <a:rPr lang="ja-JP" altLang="en-US" sz="1200" dirty="0">
                <a:latin typeface="ＭＳ 明朝" panose="02020609040205080304" pitchFamily="17" charset="-128"/>
                <a:ea typeface="ＭＳ 明朝" panose="02020609040205080304" pitchFamily="17" charset="-128"/>
              </a:rPr>
              <a:t>　　・医療提供における役割だけではなく、地域で必要とされている保健事業、訪問診療、介護サービス、生活支援等の一体的･総合的な提供の場として活用</a:t>
            </a:r>
            <a:endParaRPr lang="en-US" altLang="ja-JP" sz="1200" dirty="0">
              <a:latin typeface="ＭＳ 明朝" panose="02020609040205080304" pitchFamily="17" charset="-128"/>
              <a:ea typeface="ＭＳ 明朝" panose="02020609040205080304" pitchFamily="17" charset="-128"/>
            </a:endParaRPr>
          </a:p>
          <a:p>
            <a:pPr marL="298450" indent="-298450" algn="just">
              <a:lnSpc>
                <a:spcPct val="125000"/>
              </a:lnSpc>
            </a:pPr>
            <a:endParaRPr lang="en-US" altLang="ja-JP" sz="1200" dirty="0">
              <a:latin typeface="ＭＳ 明朝" panose="02020609040205080304" pitchFamily="17" charset="-128"/>
              <a:ea typeface="ＭＳ 明朝" panose="02020609040205080304" pitchFamily="17" charset="-128"/>
            </a:endParaRPr>
          </a:p>
          <a:p>
            <a:pPr algn="just">
              <a:lnSpc>
                <a:spcPct val="125000"/>
              </a:lnSpc>
            </a:pPr>
            <a:r>
              <a:rPr lang="ja-JP" altLang="en-US" sz="1200" dirty="0">
                <a:latin typeface="ＭＳ 明朝" panose="02020609040205080304" pitchFamily="17" charset="-128"/>
                <a:ea typeface="ＭＳ 明朝" panose="02020609040205080304" pitchFamily="17" charset="-128"/>
              </a:rPr>
              <a:t>　庁内各部門及び地域における多様な専門機関、事業者、団体等の関係機関との連携により、関係者間で包括的に地域の実態把握･課題分析を共有し、地域が一体となって取り組みを推進します。</a:t>
            </a:r>
            <a:endParaRPr lang="en-US" altLang="ja-JP"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1519856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_大_3"/>
          <p:cNvSpPr txBox="1">
            <a:spLocks/>
          </p:cNvSpPr>
          <p:nvPr/>
        </p:nvSpPr>
        <p:spPr>
          <a:xfrm>
            <a:off x="315008" y="3976784"/>
            <a:ext cx="5850159" cy="1190432"/>
          </a:xfrm>
          <a:prstGeom prst="rect">
            <a:avLst/>
          </a:prstGeom>
          <a:solidFill>
            <a:srgbClr val="D9D9D9"/>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86402" tIns="43201" rIns="86402" bIns="43201" rtlCol="0" anchor="ctr">
            <a:normAutofit/>
          </a:bodyPr>
          <a:lstStyle/>
          <a:p>
            <a:pPr algn="ctr">
              <a:spcBef>
                <a:spcPct val="0"/>
              </a:spcBef>
              <a:defRPr/>
            </a:pPr>
            <a:r>
              <a:rPr kumimoji="0" lang="ja-JP" altLang="en-US" sz="1701" b="1" kern="0" dirty="0">
                <a:solidFill>
                  <a:schemeClr val="tx1"/>
                </a:solidFill>
                <a:latin typeface="ＭＳ 明朝" panose="02020609040205080304" pitchFamily="17" charset="-128"/>
                <a:ea typeface="ＭＳ 明朝" panose="02020609040205080304" pitchFamily="17" charset="-128"/>
              </a:rPr>
              <a:t>第</a:t>
            </a:r>
            <a:r>
              <a:rPr kumimoji="0" lang="en-US" altLang="ja-JP" sz="1701" b="1" kern="0" dirty="0">
                <a:solidFill>
                  <a:schemeClr val="tx1"/>
                </a:solidFill>
                <a:latin typeface="ＭＳ 明朝" panose="02020609040205080304" pitchFamily="17" charset="-128"/>
                <a:ea typeface="ＭＳ 明朝" panose="02020609040205080304" pitchFamily="17" charset="-128"/>
              </a:rPr>
              <a:t>2</a:t>
            </a:r>
            <a:r>
              <a:rPr kumimoji="0" lang="ja-JP" altLang="en-US" sz="1701" b="1" kern="0" dirty="0">
                <a:solidFill>
                  <a:schemeClr val="tx1"/>
                </a:solidFill>
                <a:latin typeface="ＭＳ 明朝" panose="02020609040205080304" pitchFamily="17" charset="-128"/>
                <a:ea typeface="ＭＳ 明朝" panose="02020609040205080304" pitchFamily="17" charset="-128"/>
              </a:rPr>
              <a:t>部　</a:t>
            </a:r>
            <a:endParaRPr kumimoji="0" lang="en-US" altLang="ja-JP" sz="1701" b="1" kern="0" dirty="0">
              <a:solidFill>
                <a:schemeClr val="tx1"/>
              </a:solidFill>
              <a:latin typeface="ＭＳ 明朝" panose="02020609040205080304" pitchFamily="17" charset="-128"/>
              <a:ea typeface="ＭＳ 明朝" panose="02020609040205080304" pitchFamily="17" charset="-128"/>
            </a:endParaRPr>
          </a:p>
          <a:p>
            <a:pPr algn="ctr">
              <a:spcBef>
                <a:spcPct val="0"/>
              </a:spcBef>
              <a:defRPr/>
            </a:pPr>
            <a:r>
              <a:rPr kumimoji="0" lang="ja-JP" altLang="en-US" sz="1701" b="1" kern="0" dirty="0">
                <a:solidFill>
                  <a:schemeClr val="tx1"/>
                </a:solidFill>
                <a:latin typeface="ＭＳ 明朝" panose="02020609040205080304" pitchFamily="17" charset="-128"/>
                <a:ea typeface="ＭＳ 明朝" panose="02020609040205080304" pitchFamily="17" charset="-128"/>
              </a:rPr>
              <a:t>第</a:t>
            </a:r>
            <a:r>
              <a:rPr kumimoji="0" lang="en-US" altLang="ja-JP" sz="1701" b="1" kern="0" dirty="0">
                <a:solidFill>
                  <a:schemeClr val="tx1"/>
                </a:solidFill>
                <a:latin typeface="ＭＳ 明朝" panose="02020609040205080304" pitchFamily="17" charset="-128"/>
                <a:ea typeface="ＭＳ 明朝" panose="02020609040205080304" pitchFamily="17" charset="-128"/>
              </a:rPr>
              <a:t>4</a:t>
            </a:r>
            <a:r>
              <a:rPr kumimoji="0" lang="ja-JP" altLang="en-US" sz="1701" b="1" kern="0" dirty="0">
                <a:solidFill>
                  <a:schemeClr val="tx1"/>
                </a:solidFill>
                <a:latin typeface="ＭＳ 明朝" panose="02020609040205080304" pitchFamily="17" charset="-128"/>
                <a:ea typeface="ＭＳ 明朝" panose="02020609040205080304" pitchFamily="17" charset="-128"/>
              </a:rPr>
              <a:t>期特定健康診査等実施計画</a:t>
            </a:r>
            <a:endParaRPr kumimoji="0" lang="en-US" altLang="ja-JP" sz="1701" b="1" kern="0" dirty="0">
              <a:solidFill>
                <a:schemeClr val="tx1"/>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6158158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_大_3">
            <a:extLst>
              <a:ext uri="{FF2B5EF4-FFF2-40B4-BE49-F238E27FC236}">
                <a16:creationId xmlns:a16="http://schemas.microsoft.com/office/drawing/2014/main" id="{53E85B2A-5F34-708B-B8B1-6B422BB5438A}"/>
              </a:ext>
            </a:extLst>
          </p:cNvPr>
          <p:cNvSpPr txBox="1">
            <a:spLocks noChangeAspect="1"/>
          </p:cNvSpPr>
          <p:nvPr/>
        </p:nvSpPr>
        <p:spPr>
          <a:xfrm>
            <a:off x="-1" y="-600"/>
            <a:ext cx="6483927" cy="389392"/>
          </a:xfrm>
          <a:prstGeom prst="rect">
            <a:avLst/>
          </a:prstGeom>
          <a:solidFill>
            <a:srgbClr val="D9D9D9"/>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p>
            <a:pPr>
              <a:spcBef>
                <a:spcPct val="0"/>
              </a:spcBef>
              <a:defRPr/>
            </a:pPr>
            <a:r>
              <a:rPr kumimoji="0" lang="ja-JP" altLang="en-US" b="1" kern="0" dirty="0">
                <a:solidFill>
                  <a:schemeClr val="tx1"/>
                </a:solidFill>
                <a:latin typeface="ＭＳ 明朝" panose="02020609040205080304" pitchFamily="17" charset="-128"/>
                <a:ea typeface="ＭＳ 明朝" panose="02020609040205080304" pitchFamily="17" charset="-128"/>
              </a:rPr>
              <a:t>第</a:t>
            </a:r>
            <a:r>
              <a:rPr kumimoji="0" lang="en-US" altLang="ja-JP" b="1" kern="0" dirty="0">
                <a:solidFill>
                  <a:schemeClr val="tx1"/>
                </a:solidFill>
                <a:latin typeface="ＭＳ 明朝" panose="02020609040205080304" pitchFamily="17" charset="-128"/>
                <a:ea typeface="ＭＳ 明朝" panose="02020609040205080304" pitchFamily="17" charset="-128"/>
              </a:rPr>
              <a:t>1</a:t>
            </a:r>
            <a:r>
              <a:rPr kumimoji="0" lang="ja-JP" altLang="en-US" b="1" kern="0" dirty="0">
                <a:solidFill>
                  <a:schemeClr val="tx1"/>
                </a:solidFill>
                <a:latin typeface="ＭＳ 明朝" panose="02020609040205080304" pitchFamily="17" charset="-128"/>
                <a:ea typeface="ＭＳ 明朝" panose="02020609040205080304" pitchFamily="17" charset="-128"/>
              </a:rPr>
              <a:t>章　</a:t>
            </a:r>
            <a:r>
              <a:rPr lang="zh-TW" altLang="en-US" sz="1800" b="1" dirty="0">
                <a:latin typeface="ＭＳ 明朝" panose="02020609040205080304" pitchFamily="17" charset="-128"/>
                <a:ea typeface="ＭＳ 明朝" panose="02020609040205080304" pitchFamily="17" charset="-128"/>
              </a:rPr>
              <a:t>特定健康診査等実施計画</a:t>
            </a:r>
            <a:r>
              <a:rPr lang="ja-JP" altLang="en-US" sz="1800" b="1" dirty="0">
                <a:latin typeface="ＭＳ 明朝" panose="02020609040205080304" pitchFamily="17" charset="-128"/>
                <a:ea typeface="ＭＳ 明朝" panose="02020609040205080304" pitchFamily="17" charset="-128"/>
              </a:rPr>
              <a:t>について</a:t>
            </a:r>
            <a:endParaRPr kumimoji="0" lang="ja-JP" altLang="en-US" b="1" kern="0" dirty="0">
              <a:solidFill>
                <a:schemeClr val="tx1"/>
              </a:solidFill>
              <a:latin typeface="ＭＳ 明朝" panose="02020609040205080304" pitchFamily="17" charset="-128"/>
              <a:ea typeface="ＭＳ 明朝" panose="02020609040205080304" pitchFamily="17" charset="-128"/>
            </a:endParaRPr>
          </a:p>
        </p:txBody>
      </p:sp>
      <p:sp>
        <p:nvSpPr>
          <p:cNvPr id="19" name="テキスト ボックス 18"/>
          <p:cNvSpPr txBox="1">
            <a:spLocks noChangeAspect="1"/>
          </p:cNvSpPr>
          <p:nvPr/>
        </p:nvSpPr>
        <p:spPr>
          <a:xfrm>
            <a:off x="50800" y="395536"/>
            <a:ext cx="5782833" cy="338554"/>
          </a:xfrm>
          <a:prstGeom prst="rect">
            <a:avLst/>
          </a:prstGeom>
          <a:noFill/>
          <a:ln>
            <a:noFill/>
          </a:ln>
        </p:spPr>
        <p:txBody>
          <a:bodyPr wrap="square" lIns="0" rIns="0" rtlCol="0" anchor="ctr" anchorCtr="0">
            <a:spAutoFit/>
          </a:bodyPr>
          <a:lstStyle/>
          <a:p>
            <a:r>
              <a:rPr lang="en-US" altLang="ja-JP" sz="1600" b="1" dirty="0">
                <a:latin typeface="ＭＳ 明朝" panose="02020609040205080304" pitchFamily="17" charset="-128"/>
                <a:ea typeface="ＭＳ 明朝" panose="02020609040205080304" pitchFamily="17" charset="-128"/>
              </a:rPr>
              <a:t>1</a:t>
            </a:r>
            <a:r>
              <a:rPr lang="en-US" altLang="zh-TW" sz="1600" b="1" dirty="0">
                <a:latin typeface="ＭＳ 明朝" panose="02020609040205080304" pitchFamily="17" charset="-128"/>
                <a:ea typeface="ＭＳ 明朝" panose="02020609040205080304" pitchFamily="17" charset="-128"/>
              </a:rPr>
              <a:t>.</a:t>
            </a:r>
            <a:r>
              <a:rPr lang="ja-JP" altLang="en-US" sz="1600" b="1" dirty="0">
                <a:latin typeface="ＭＳ 明朝" panose="02020609040205080304" pitchFamily="17" charset="-128"/>
                <a:ea typeface="ＭＳ 明朝" panose="02020609040205080304" pitchFamily="17" charset="-128"/>
              </a:rPr>
              <a:t>計画策定の趣旨</a:t>
            </a:r>
          </a:p>
        </p:txBody>
      </p:sp>
      <p:sp>
        <p:nvSpPr>
          <p:cNvPr id="3" name="スライド番号プレースホルダー 2">
            <a:extLst>
              <a:ext uri="{FF2B5EF4-FFF2-40B4-BE49-F238E27FC236}">
                <a16:creationId xmlns:a16="http://schemas.microsoft.com/office/drawing/2014/main" id="{0AC99CF1-6E2E-6565-4F2B-05D72A6327E0}"/>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85</a:t>
            </a:fld>
            <a:endParaRPr lang="ja-JP" altLang="en-US" dirty="0">
              <a:latin typeface="ＭＳ 明朝" panose="02020609040205080304" pitchFamily="17" charset="-128"/>
              <a:ea typeface="ＭＳ 明朝" panose="02020609040205080304" pitchFamily="17" charset="-128"/>
            </a:endParaRPr>
          </a:p>
        </p:txBody>
      </p:sp>
      <p:sp>
        <p:nvSpPr>
          <p:cNvPr id="4" name="タイトル 1">
            <a:extLst>
              <a:ext uri="{FF2B5EF4-FFF2-40B4-BE49-F238E27FC236}">
                <a16:creationId xmlns:a16="http://schemas.microsoft.com/office/drawing/2014/main" id="{EC12C5FA-B55A-CD27-DD5F-7863A85CE00E}"/>
              </a:ext>
            </a:extLst>
          </p:cNvPr>
          <p:cNvSpPr txBox="1">
            <a:spLocks noChangeAspect="1"/>
          </p:cNvSpPr>
          <p:nvPr/>
        </p:nvSpPr>
        <p:spPr>
          <a:xfrm>
            <a:off x="170434" y="3642598"/>
            <a:ext cx="6238800" cy="51717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43201" rIns="90000" bIns="43201" rtlCol="0" anchor="t">
            <a:spAutoFit/>
          </a:bodyPr>
          <a:lstStyle/>
          <a:p>
            <a:pPr algn="just">
              <a:lnSpc>
                <a:spcPct val="125000"/>
              </a:lnSpc>
              <a:spcBef>
                <a:spcPct val="0"/>
              </a:spcBef>
              <a:defRPr/>
            </a:pPr>
            <a:r>
              <a:rPr kumimoji="0" lang="ja-JP" altLang="en-US" sz="1200" kern="0" dirty="0">
                <a:solidFill>
                  <a:schemeClr val="tx1"/>
                </a:solidFill>
                <a:latin typeface="ＭＳ 明朝" panose="02020609040205080304" pitchFamily="17" charset="-128"/>
                <a:ea typeface="ＭＳ 明朝" panose="02020609040205080304" pitchFamily="17" charset="-128"/>
              </a:rPr>
              <a:t>　法第</a:t>
            </a:r>
            <a:r>
              <a:rPr kumimoji="0" lang="en-US" altLang="ja-JP" sz="1200" kern="0" dirty="0">
                <a:solidFill>
                  <a:schemeClr val="tx1"/>
                </a:solidFill>
                <a:latin typeface="ＭＳ 明朝" panose="02020609040205080304" pitchFamily="17" charset="-128"/>
                <a:ea typeface="ＭＳ 明朝" panose="02020609040205080304" pitchFamily="17" charset="-128"/>
              </a:rPr>
              <a:t>19</a:t>
            </a:r>
            <a:r>
              <a:rPr kumimoji="0" lang="ja-JP" altLang="en-US" sz="1200" kern="0" dirty="0">
                <a:solidFill>
                  <a:schemeClr val="tx1"/>
                </a:solidFill>
                <a:latin typeface="ＭＳ 明朝" panose="02020609040205080304" pitchFamily="17" charset="-128"/>
                <a:ea typeface="ＭＳ 明朝" panose="02020609040205080304" pitchFamily="17" charset="-128"/>
              </a:rPr>
              <a:t>条を踏まえるとともに、</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健康増進計画</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及び</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データヘルス計画</a:t>
            </a:r>
            <a:r>
              <a:rPr kumimoji="0" lang="en-US" altLang="ja-JP" sz="1200" kern="0" dirty="0">
                <a:solidFill>
                  <a:schemeClr val="tx1"/>
                </a:solidFill>
                <a:latin typeface="ＭＳ 明朝" panose="02020609040205080304" pitchFamily="17" charset="-128"/>
                <a:ea typeface="ＭＳ 明朝" panose="02020609040205080304" pitchFamily="17" charset="-128"/>
              </a:rPr>
              <a:t>｣</a:t>
            </a:r>
            <a:r>
              <a:rPr kumimoji="0" lang="ja-JP" altLang="en-US" sz="1200" kern="0" dirty="0">
                <a:solidFill>
                  <a:schemeClr val="tx1"/>
                </a:solidFill>
                <a:latin typeface="ＭＳ 明朝" panose="02020609040205080304" pitchFamily="17" charset="-128"/>
                <a:ea typeface="ＭＳ 明朝" panose="02020609040205080304" pitchFamily="17" charset="-128"/>
              </a:rPr>
              <a:t>等で用いた評価指標を用いるなど、それぞれの計画との整合性を図るものとします。</a:t>
            </a:r>
          </a:p>
        </p:txBody>
      </p:sp>
      <p:sp>
        <p:nvSpPr>
          <p:cNvPr id="5" name="テキスト ボックス 4">
            <a:extLst>
              <a:ext uri="{FF2B5EF4-FFF2-40B4-BE49-F238E27FC236}">
                <a16:creationId xmlns:a16="http://schemas.microsoft.com/office/drawing/2014/main" id="{2D60BCF0-5F53-DC00-DF5D-C32598E34E63}"/>
              </a:ext>
            </a:extLst>
          </p:cNvPr>
          <p:cNvSpPr txBox="1">
            <a:spLocks noChangeAspect="1"/>
          </p:cNvSpPr>
          <p:nvPr/>
        </p:nvSpPr>
        <p:spPr>
          <a:xfrm>
            <a:off x="170434" y="719665"/>
            <a:ext cx="6238800" cy="2368918"/>
          </a:xfrm>
          <a:prstGeom prst="rect">
            <a:avLst/>
          </a:prstGeom>
          <a:noFill/>
          <a:ln>
            <a:noFill/>
          </a:ln>
        </p:spPr>
        <p:txBody>
          <a:bodyPr wrap="square" lIns="0" rIns="90000" rtlCol="0" anchor="t" anchorCtr="0">
            <a:spAutoFit/>
          </a:bodyPr>
          <a:lstStyle/>
          <a:p>
            <a:pPr algn="just">
              <a:lnSpc>
                <a:spcPct val="125000"/>
              </a:lnSpc>
              <a:spcBef>
                <a:spcPct val="0"/>
              </a:spcBef>
              <a:defRPr/>
            </a:pPr>
            <a:r>
              <a:rPr kumimoji="0" lang="ja-JP" altLang="en-US" sz="1200" kern="0" dirty="0">
                <a:latin typeface="ＭＳ 明朝" panose="02020609040205080304" pitchFamily="17" charset="-128"/>
                <a:ea typeface="ＭＳ 明朝" panose="02020609040205080304" pitchFamily="17" charset="-128"/>
              </a:rPr>
              <a:t>　近年、急速な少子高齢化、経済の低成長への移行、国民生活や意識の変化など、大きな環境変化に直面し、医療制度を今後も持続していくための構造改革が急務となっています。</a:t>
            </a:r>
          </a:p>
          <a:p>
            <a:pPr algn="just">
              <a:lnSpc>
                <a:spcPct val="125000"/>
              </a:lnSpc>
              <a:spcBef>
                <a:spcPct val="0"/>
              </a:spcBef>
              <a:defRPr/>
            </a:pPr>
            <a:r>
              <a:rPr kumimoji="0" lang="ja-JP" altLang="en-US" sz="1200" kern="0" dirty="0">
                <a:latin typeface="ＭＳ 明朝" panose="02020609040205080304" pitchFamily="17" charset="-128"/>
                <a:ea typeface="ＭＳ 明朝" panose="02020609040205080304" pitchFamily="17" charset="-128"/>
              </a:rPr>
              <a:t>　このような状況に対応するため、健康と長寿を確保しつつ、医療費の伸びの抑制にもつながることから、生活習慣病を中心とした疾病予防を重視することとし、高齢者の医療の確保に関する法律</a:t>
            </a:r>
            <a:r>
              <a:rPr kumimoji="0" lang="en-US" altLang="ja-JP" sz="1200" kern="0" dirty="0">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昭和</a:t>
            </a:r>
            <a:r>
              <a:rPr kumimoji="0" lang="en-US" altLang="ja-JP" sz="1200" kern="0" dirty="0">
                <a:latin typeface="ＭＳ 明朝" panose="02020609040205080304" pitchFamily="17" charset="-128"/>
                <a:ea typeface="ＭＳ 明朝" panose="02020609040205080304" pitchFamily="17" charset="-128"/>
              </a:rPr>
              <a:t>57</a:t>
            </a:r>
            <a:r>
              <a:rPr kumimoji="0" lang="ja-JP" altLang="en-US" sz="1200" kern="0" dirty="0">
                <a:latin typeface="ＭＳ 明朝" panose="02020609040205080304" pitchFamily="17" charset="-128"/>
                <a:ea typeface="ＭＳ 明朝" panose="02020609040205080304" pitchFamily="17" charset="-128"/>
              </a:rPr>
              <a:t>年法律第</a:t>
            </a:r>
            <a:r>
              <a:rPr kumimoji="0" lang="en-US" altLang="ja-JP" sz="1200" kern="0" dirty="0">
                <a:latin typeface="ＭＳ 明朝" panose="02020609040205080304" pitchFamily="17" charset="-128"/>
                <a:ea typeface="ＭＳ 明朝" panose="02020609040205080304" pitchFamily="17" charset="-128"/>
              </a:rPr>
              <a:t>80</a:t>
            </a:r>
            <a:r>
              <a:rPr kumimoji="0" lang="ja-JP" altLang="en-US" sz="1200" kern="0" dirty="0">
                <a:latin typeface="ＭＳ 明朝" panose="02020609040205080304" pitchFamily="17" charset="-128"/>
                <a:ea typeface="ＭＳ 明朝" panose="02020609040205080304" pitchFamily="17" charset="-128"/>
              </a:rPr>
              <a:t>号。以下</a:t>
            </a:r>
            <a:r>
              <a:rPr kumimoji="0" lang="en-US" altLang="ja-JP" sz="1200" kern="0" dirty="0">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法</a:t>
            </a:r>
            <a:r>
              <a:rPr kumimoji="0" lang="en-US" altLang="ja-JP" sz="1200" kern="0" dirty="0">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という。</a:t>
            </a:r>
            <a:r>
              <a:rPr kumimoji="0" lang="en-US" altLang="ja-JP" sz="1200" kern="0" dirty="0">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により、医療保険者は被保険者に対し生活習慣病に関する健康診査及び保健指導を実施することとされました。</a:t>
            </a:r>
          </a:p>
          <a:p>
            <a:pPr algn="just">
              <a:lnSpc>
                <a:spcPct val="125000"/>
              </a:lnSpc>
              <a:spcBef>
                <a:spcPct val="0"/>
              </a:spcBef>
              <a:defRPr/>
            </a:pPr>
            <a:r>
              <a:rPr kumimoji="0" lang="ja-JP" altLang="en-US" sz="1200" kern="0">
                <a:latin typeface="ＭＳ 明朝" panose="02020609040205080304" pitchFamily="17" charset="-128"/>
                <a:ea typeface="ＭＳ 明朝" panose="02020609040205080304" pitchFamily="17" charset="-128"/>
              </a:rPr>
              <a:t>　にかほ市国民健康保険に</a:t>
            </a:r>
            <a:r>
              <a:rPr kumimoji="0" lang="ja-JP" altLang="en-US" sz="1200" kern="0" dirty="0">
                <a:latin typeface="ＭＳ 明朝" panose="02020609040205080304" pitchFamily="17" charset="-128"/>
                <a:ea typeface="ＭＳ 明朝" panose="02020609040205080304" pitchFamily="17" charset="-128"/>
              </a:rPr>
              <a:t>おいても、法第</a:t>
            </a:r>
            <a:r>
              <a:rPr kumimoji="0" lang="en-US" altLang="ja-JP" sz="1200" kern="0" dirty="0">
                <a:latin typeface="ＭＳ 明朝" panose="02020609040205080304" pitchFamily="17" charset="-128"/>
                <a:ea typeface="ＭＳ 明朝" panose="02020609040205080304" pitchFamily="17" charset="-128"/>
              </a:rPr>
              <a:t>19</a:t>
            </a:r>
            <a:r>
              <a:rPr kumimoji="0" lang="ja-JP" altLang="en-US" sz="1200" kern="0" dirty="0">
                <a:latin typeface="ＭＳ 明朝" panose="02020609040205080304" pitchFamily="17" charset="-128"/>
                <a:ea typeface="ＭＳ 明朝" panose="02020609040205080304" pitchFamily="17" charset="-128"/>
              </a:rPr>
              <a:t>条に基づき特定健康診査等実施計画</a:t>
            </a:r>
            <a:r>
              <a:rPr kumimoji="0" lang="en-US" altLang="ja-JP" sz="1200" kern="0" dirty="0">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第</a:t>
            </a:r>
            <a:r>
              <a:rPr kumimoji="0" lang="en-US" altLang="ja-JP" sz="1200" kern="0" dirty="0">
                <a:latin typeface="ＭＳ 明朝" panose="02020609040205080304" pitchFamily="17" charset="-128"/>
                <a:ea typeface="ＭＳ 明朝" panose="02020609040205080304" pitchFamily="17" charset="-128"/>
              </a:rPr>
              <a:t>1</a:t>
            </a:r>
            <a:r>
              <a:rPr kumimoji="0" lang="ja-JP" altLang="en-US" sz="1200" kern="0" dirty="0">
                <a:latin typeface="ＭＳ 明朝" panose="02020609040205080304" pitchFamily="17" charset="-128"/>
                <a:ea typeface="ＭＳ 明朝" panose="02020609040205080304" pitchFamily="17" charset="-128"/>
              </a:rPr>
              <a:t>期～第</a:t>
            </a:r>
            <a:r>
              <a:rPr kumimoji="0" lang="en-US" altLang="ja-JP" sz="1200" kern="0" dirty="0">
                <a:latin typeface="ＭＳ 明朝" panose="02020609040205080304" pitchFamily="17" charset="-128"/>
                <a:ea typeface="ＭＳ 明朝" panose="02020609040205080304" pitchFamily="17" charset="-128"/>
              </a:rPr>
              <a:t>3</a:t>
            </a:r>
            <a:r>
              <a:rPr kumimoji="0" lang="ja-JP" altLang="en-US" sz="1200" kern="0" dirty="0">
                <a:latin typeface="ＭＳ 明朝" panose="02020609040205080304" pitchFamily="17" charset="-128"/>
                <a:ea typeface="ＭＳ 明朝" panose="02020609040205080304" pitchFamily="17" charset="-128"/>
              </a:rPr>
              <a:t>期</a:t>
            </a:r>
            <a:r>
              <a:rPr kumimoji="0" lang="en-US" altLang="ja-JP" sz="1200" kern="0" dirty="0">
                <a:latin typeface="ＭＳ 明朝" panose="02020609040205080304" pitchFamily="17" charset="-128"/>
                <a:ea typeface="ＭＳ 明朝" panose="02020609040205080304" pitchFamily="17" charset="-128"/>
              </a:rPr>
              <a:t>)</a:t>
            </a:r>
            <a:r>
              <a:rPr kumimoji="0" lang="ja-JP" altLang="en-US" sz="1200" kern="0" dirty="0">
                <a:latin typeface="ＭＳ 明朝" panose="02020609040205080304" pitchFamily="17" charset="-128"/>
                <a:ea typeface="ＭＳ 明朝" panose="02020609040205080304" pitchFamily="17" charset="-128"/>
              </a:rPr>
              <a:t>を策定し、特定健康診査及び特定保健指導の適切かつ有効な実施に努めてきました。このたび、令和</a:t>
            </a:r>
            <a:r>
              <a:rPr kumimoji="0" lang="en-US" altLang="ja-JP" sz="1200" kern="0" dirty="0">
                <a:latin typeface="ＭＳ 明朝" panose="02020609040205080304" pitchFamily="17" charset="-128"/>
                <a:ea typeface="ＭＳ 明朝" panose="02020609040205080304" pitchFamily="17" charset="-128"/>
              </a:rPr>
              <a:t>5</a:t>
            </a:r>
            <a:r>
              <a:rPr kumimoji="0" lang="ja-JP" altLang="en-US" sz="1200" kern="0" dirty="0">
                <a:latin typeface="ＭＳ 明朝" panose="02020609040205080304" pitchFamily="17" charset="-128"/>
                <a:ea typeface="ＭＳ 明朝" panose="02020609040205080304" pitchFamily="17" charset="-128"/>
              </a:rPr>
              <a:t>年度に前期計画が最終年度を迎えることから、令和</a:t>
            </a:r>
            <a:r>
              <a:rPr kumimoji="0" lang="en-US" altLang="ja-JP" sz="1200" kern="0" dirty="0">
                <a:latin typeface="ＭＳ 明朝" panose="02020609040205080304" pitchFamily="17" charset="-128"/>
                <a:ea typeface="ＭＳ 明朝" panose="02020609040205080304" pitchFamily="17" charset="-128"/>
              </a:rPr>
              <a:t>6</a:t>
            </a:r>
            <a:r>
              <a:rPr kumimoji="0" lang="ja-JP" altLang="en-US" sz="1200" kern="0" dirty="0">
                <a:latin typeface="ＭＳ 明朝" panose="02020609040205080304" pitchFamily="17" charset="-128"/>
                <a:ea typeface="ＭＳ 明朝" panose="02020609040205080304" pitchFamily="17" charset="-128"/>
              </a:rPr>
              <a:t>年度を初年度とする第</a:t>
            </a:r>
            <a:r>
              <a:rPr kumimoji="0" lang="en-US" altLang="ja-JP" sz="1200" kern="0" dirty="0">
                <a:latin typeface="ＭＳ 明朝" panose="02020609040205080304" pitchFamily="17" charset="-128"/>
                <a:ea typeface="ＭＳ 明朝" panose="02020609040205080304" pitchFamily="17" charset="-128"/>
              </a:rPr>
              <a:t>4</a:t>
            </a:r>
            <a:r>
              <a:rPr kumimoji="0" lang="ja-JP" altLang="en-US" sz="1200" kern="0" dirty="0">
                <a:latin typeface="ＭＳ 明朝" panose="02020609040205080304" pitchFamily="17" charset="-128"/>
                <a:ea typeface="ＭＳ 明朝" panose="02020609040205080304" pitchFamily="17" charset="-128"/>
              </a:rPr>
              <a:t>期特定健康診査等実施計画を策定します。</a:t>
            </a:r>
            <a:endParaRPr lang="ja-JP" altLang="ja-JP" sz="1200" dirty="0">
              <a:latin typeface="ＭＳ 明朝" panose="02020609040205080304" pitchFamily="17" charset="-128"/>
              <a:ea typeface="ＭＳ 明朝" panose="02020609040205080304" pitchFamily="17" charset="-128"/>
            </a:endParaRPr>
          </a:p>
        </p:txBody>
      </p:sp>
      <p:sp>
        <p:nvSpPr>
          <p:cNvPr id="6" name="テキスト ボックス 5">
            <a:extLst>
              <a:ext uri="{FF2B5EF4-FFF2-40B4-BE49-F238E27FC236}">
                <a16:creationId xmlns:a16="http://schemas.microsoft.com/office/drawing/2014/main" id="{BCD277E3-7763-FB43-7299-F5DE57E65796}"/>
              </a:ext>
            </a:extLst>
          </p:cNvPr>
          <p:cNvSpPr txBox="1">
            <a:spLocks/>
          </p:cNvSpPr>
          <p:nvPr/>
        </p:nvSpPr>
        <p:spPr>
          <a:xfrm>
            <a:off x="170434" y="4808922"/>
            <a:ext cx="6238800" cy="291426"/>
          </a:xfrm>
          <a:prstGeom prst="rect">
            <a:avLst/>
          </a:prstGeom>
          <a:noFill/>
          <a:ln>
            <a:noFill/>
          </a:ln>
        </p:spPr>
        <p:txBody>
          <a:bodyPr wrap="square" lIns="0" rIns="90000" rtlCol="0">
            <a:sp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計画期間は令和</a:t>
            </a:r>
            <a:r>
              <a:rPr lang="en-US" altLang="ja-JP" sz="1200" dirty="0">
                <a:latin typeface="ＭＳ 明朝" panose="02020609040205080304" pitchFamily="17" charset="-128"/>
                <a:ea typeface="ＭＳ 明朝" panose="02020609040205080304" pitchFamily="17" charset="-128"/>
                <a:cs typeface="Times New Roman" pitchFamily="18" charset="0"/>
              </a:rPr>
              <a:t>6</a:t>
            </a:r>
            <a:r>
              <a:rPr lang="ja-JP" altLang="en-US" sz="1200" dirty="0">
                <a:latin typeface="ＭＳ 明朝" panose="02020609040205080304" pitchFamily="17" charset="-128"/>
                <a:ea typeface="ＭＳ 明朝" panose="02020609040205080304" pitchFamily="17" charset="-128"/>
                <a:cs typeface="Times New Roman" pitchFamily="18" charset="0"/>
              </a:rPr>
              <a:t>年度から令和</a:t>
            </a:r>
            <a:r>
              <a:rPr lang="en-US" altLang="ja-JP" sz="1200" dirty="0">
                <a:latin typeface="ＭＳ 明朝" panose="02020609040205080304" pitchFamily="17" charset="-128"/>
                <a:ea typeface="ＭＳ 明朝" panose="02020609040205080304" pitchFamily="17" charset="-128"/>
                <a:cs typeface="Times New Roman" pitchFamily="18" charset="0"/>
              </a:rPr>
              <a:t>11</a:t>
            </a:r>
            <a:r>
              <a:rPr lang="ja-JP" altLang="en-US" sz="1200" dirty="0">
                <a:latin typeface="ＭＳ 明朝" panose="02020609040205080304" pitchFamily="17" charset="-128"/>
                <a:ea typeface="ＭＳ 明朝" panose="02020609040205080304" pitchFamily="17" charset="-128"/>
                <a:cs typeface="Times New Roman" pitchFamily="18" charset="0"/>
              </a:rPr>
              <a:t>年度までの</a:t>
            </a:r>
            <a:r>
              <a:rPr lang="en-US" altLang="ja-JP" sz="1200" dirty="0">
                <a:latin typeface="ＭＳ 明朝" panose="02020609040205080304" pitchFamily="17" charset="-128"/>
                <a:ea typeface="ＭＳ 明朝" panose="02020609040205080304" pitchFamily="17" charset="-128"/>
                <a:cs typeface="Times New Roman" pitchFamily="18" charset="0"/>
              </a:rPr>
              <a:t>6</a:t>
            </a:r>
            <a:r>
              <a:rPr lang="ja-JP" altLang="en-US" sz="1200" dirty="0">
                <a:latin typeface="ＭＳ 明朝" panose="02020609040205080304" pitchFamily="17" charset="-128"/>
                <a:ea typeface="ＭＳ 明朝" panose="02020609040205080304" pitchFamily="17" charset="-128"/>
                <a:cs typeface="Times New Roman" pitchFamily="18" charset="0"/>
              </a:rPr>
              <a:t>年間とします。</a:t>
            </a:r>
          </a:p>
        </p:txBody>
      </p:sp>
      <p:sp>
        <p:nvSpPr>
          <p:cNvPr id="7" name="テキスト ボックス 6">
            <a:extLst>
              <a:ext uri="{FF2B5EF4-FFF2-40B4-BE49-F238E27FC236}">
                <a16:creationId xmlns:a16="http://schemas.microsoft.com/office/drawing/2014/main" id="{3243604A-50FB-E5BE-5C50-0E45FA03D806}"/>
              </a:ext>
            </a:extLst>
          </p:cNvPr>
          <p:cNvSpPr txBox="1">
            <a:spLocks noChangeAspect="1"/>
          </p:cNvSpPr>
          <p:nvPr/>
        </p:nvSpPr>
        <p:spPr>
          <a:xfrm>
            <a:off x="50800" y="3340442"/>
            <a:ext cx="5782833" cy="338554"/>
          </a:xfrm>
          <a:prstGeom prst="rect">
            <a:avLst/>
          </a:prstGeom>
          <a:noFill/>
          <a:ln>
            <a:noFill/>
          </a:ln>
        </p:spPr>
        <p:txBody>
          <a:bodyPr wrap="square" lIns="0" rIns="0" rtlCol="0" anchor="ctr" anchorCtr="0">
            <a:spAutoFit/>
          </a:bodyPr>
          <a:lstStyle/>
          <a:p>
            <a:r>
              <a:rPr lang="en-US" altLang="zh-TW" sz="1600" b="1" dirty="0">
                <a:latin typeface="ＭＳ 明朝" panose="02020609040205080304" pitchFamily="17" charset="-128"/>
                <a:ea typeface="ＭＳ 明朝" panose="02020609040205080304" pitchFamily="17" charset="-128"/>
              </a:rPr>
              <a:t>2.</a:t>
            </a:r>
            <a:r>
              <a:rPr lang="ja-JP" altLang="en-US" sz="1600" b="1" dirty="0">
                <a:latin typeface="ＭＳ 明朝" panose="02020609040205080304" pitchFamily="17" charset="-128"/>
                <a:ea typeface="ＭＳ 明朝" panose="02020609040205080304" pitchFamily="17" charset="-128"/>
              </a:rPr>
              <a:t>特定健康診査等実施計画の位置づけ</a:t>
            </a:r>
          </a:p>
        </p:txBody>
      </p:sp>
      <p:sp>
        <p:nvSpPr>
          <p:cNvPr id="8" name="テキスト ボックス 7">
            <a:extLst>
              <a:ext uri="{FF2B5EF4-FFF2-40B4-BE49-F238E27FC236}">
                <a16:creationId xmlns:a16="http://schemas.microsoft.com/office/drawing/2014/main" id="{78E78CC0-9F46-A5A9-20F3-FB5F996B020F}"/>
              </a:ext>
            </a:extLst>
          </p:cNvPr>
          <p:cNvSpPr txBox="1">
            <a:spLocks noChangeAspect="1"/>
          </p:cNvSpPr>
          <p:nvPr/>
        </p:nvSpPr>
        <p:spPr>
          <a:xfrm>
            <a:off x="50800" y="4499992"/>
            <a:ext cx="5782833" cy="338554"/>
          </a:xfrm>
          <a:prstGeom prst="rect">
            <a:avLst/>
          </a:prstGeom>
          <a:noFill/>
          <a:ln>
            <a:noFill/>
          </a:ln>
        </p:spPr>
        <p:txBody>
          <a:bodyPr wrap="square" lIns="0" rIns="0" rtlCol="0" anchor="ctr" anchorCtr="0">
            <a:spAutoFit/>
          </a:bodyPr>
          <a:lstStyle/>
          <a:p>
            <a:r>
              <a:rPr lang="en-US" altLang="zh-TW" sz="1600" b="1" dirty="0">
                <a:latin typeface="ＭＳ 明朝" panose="02020609040205080304" pitchFamily="17" charset="-128"/>
                <a:ea typeface="ＭＳ 明朝" panose="02020609040205080304" pitchFamily="17" charset="-128"/>
              </a:rPr>
              <a:t>3.</a:t>
            </a:r>
            <a:r>
              <a:rPr lang="ja-JP" altLang="en-US" sz="1600" b="1" dirty="0">
                <a:latin typeface="ＭＳ 明朝" panose="02020609040205080304" pitchFamily="17" charset="-128"/>
                <a:ea typeface="ＭＳ 明朝" panose="02020609040205080304" pitchFamily="17" charset="-128"/>
              </a:rPr>
              <a:t>計画期間</a:t>
            </a:r>
          </a:p>
        </p:txBody>
      </p:sp>
    </p:spTree>
    <p:extLst>
      <p:ext uri="{BB962C8B-B14F-4D97-AF65-F5344CB8AC3E}">
        <p14:creationId xmlns:p14="http://schemas.microsoft.com/office/powerpoint/2010/main" val="19387711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AC99CF1-6E2E-6565-4F2B-05D72A6327E0}"/>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86</a:t>
            </a:fld>
            <a:endParaRPr lang="ja-JP" altLang="en-US" dirty="0">
              <a:latin typeface="ＭＳ 明朝" panose="02020609040205080304" pitchFamily="17" charset="-128"/>
              <a:ea typeface="ＭＳ 明朝" panose="02020609040205080304" pitchFamily="17" charset="-128"/>
            </a:endParaRPr>
          </a:p>
        </p:txBody>
      </p:sp>
      <p:sp>
        <p:nvSpPr>
          <p:cNvPr id="2" name="テキスト ボックス 1">
            <a:extLst>
              <a:ext uri="{FF2B5EF4-FFF2-40B4-BE49-F238E27FC236}">
                <a16:creationId xmlns:a16="http://schemas.microsoft.com/office/drawing/2014/main" id="{E502F8AC-C229-FF85-FF7A-65E2397FAC97}"/>
              </a:ext>
            </a:extLst>
          </p:cNvPr>
          <p:cNvSpPr txBox="1">
            <a:spLocks noChangeAspect="1"/>
          </p:cNvSpPr>
          <p:nvPr/>
        </p:nvSpPr>
        <p:spPr>
          <a:xfrm>
            <a:off x="72415" y="3966"/>
            <a:ext cx="6120000" cy="338554"/>
          </a:xfrm>
          <a:prstGeom prst="rect">
            <a:avLst/>
          </a:prstGeom>
          <a:noFill/>
          <a:ln>
            <a:noFill/>
          </a:ln>
        </p:spPr>
        <p:txBody>
          <a:bodyPr wrap="square" lIns="0" rtlCol="0">
            <a:spAutoFit/>
          </a:bodyPr>
          <a:lstStyle>
            <a:defPPr>
              <a:defRPr lang="ja-JP"/>
            </a:defPPr>
            <a:lvl1pPr>
              <a:defRPr kumimoji="0" sz="1600" b="1" kern="0">
                <a:solidFill>
                  <a:sysClr val="windowText" lastClr="000000"/>
                </a:solidFill>
                <a:latin typeface="ＭＳ 明朝" panose="02020609040205080304" pitchFamily="17" charset="-128"/>
                <a:ea typeface="ＭＳ 明朝" panose="02020609040205080304" pitchFamily="17" charset="-128"/>
              </a:defRPr>
            </a:lvl1pPr>
          </a:lstStyle>
          <a:p>
            <a:r>
              <a:rPr lang="en-US" altLang="ja-JP" dirty="0"/>
              <a:t>4.</a:t>
            </a:r>
            <a:r>
              <a:rPr kumimoji="0" lang="ja-JP" altLang="en-US" sz="1600" kern="0" dirty="0">
                <a:solidFill>
                  <a:schemeClr val="tx1"/>
                </a:solidFill>
              </a:rPr>
              <a:t>データ分析期間</a:t>
            </a:r>
            <a:endParaRPr lang="en-US" altLang="ja-JP" dirty="0"/>
          </a:p>
        </p:txBody>
      </p:sp>
      <p:sp>
        <p:nvSpPr>
          <p:cNvPr id="4" name="タイトル_小_1_3_1">
            <a:extLst>
              <a:ext uri="{FF2B5EF4-FFF2-40B4-BE49-F238E27FC236}">
                <a16:creationId xmlns:a16="http://schemas.microsoft.com/office/drawing/2014/main" id="{96CCAF8C-3859-197B-348C-D3A666D1D5C1}"/>
              </a:ext>
            </a:extLst>
          </p:cNvPr>
          <p:cNvSpPr txBox="1">
            <a:spLocks noChangeAspect="1"/>
          </p:cNvSpPr>
          <p:nvPr/>
        </p:nvSpPr>
        <p:spPr>
          <a:xfrm>
            <a:off x="158960" y="353018"/>
            <a:ext cx="3503968" cy="2717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none" lIns="36000" tIns="36000" rIns="0" bIns="36000" rtlCol="0" anchor="t">
            <a:spAutoFit/>
          </a:bodyPr>
          <a:lstStyle/>
          <a:p>
            <a:pPr marR="5130">
              <a:lnSpc>
                <a:spcPct val="125000"/>
              </a:lnSpc>
              <a:spcBef>
                <a:spcPts val="739"/>
              </a:spcBef>
            </a:pPr>
            <a:r>
              <a:rPr lang="ja-JP" altLang="en-US" sz="1200">
                <a:latin typeface="ＭＳ 明朝" panose="02020609040205080304" pitchFamily="17" charset="-128"/>
                <a:ea typeface="ＭＳ 明朝" panose="02020609040205080304" pitchFamily="17" charset="-128"/>
                <a:cs typeface="MingLiU_HKSCS"/>
              </a:rPr>
              <a:t>■</a:t>
            </a:r>
            <a:r>
              <a:rPr lang="ja-JP" altLang="en-US" sz="1200">
                <a:latin typeface="ＭＳ 明朝"/>
                <a:ea typeface="ＭＳ 明朝"/>
                <a:cs typeface="ＭＳ Ｐゴシック" pitchFamily="50" charset="-128"/>
              </a:rPr>
              <a:t>入院</a:t>
            </a:r>
            <a:r>
              <a:rPr lang="en-US" altLang="ja-JP" sz="1200">
                <a:latin typeface="ＭＳ 明朝"/>
                <a:ea typeface="ＭＳ 明朝"/>
                <a:cs typeface="ＭＳ Ｐゴシック" pitchFamily="50" charset="-128"/>
              </a:rPr>
              <a:t>(DPC</a:t>
            </a:r>
            <a:r>
              <a:rPr lang="ja-JP" altLang="en-US" sz="1200">
                <a:latin typeface="ＭＳ 明朝"/>
                <a:ea typeface="ＭＳ 明朝"/>
                <a:cs typeface="ＭＳ Ｐゴシック" pitchFamily="50" charset="-128"/>
              </a:rPr>
              <a:t>を含む</a:t>
            </a:r>
            <a:r>
              <a:rPr lang="en-US" altLang="ja-JP" sz="1200">
                <a:latin typeface="ＭＳ 明朝"/>
                <a:ea typeface="ＭＳ 明朝"/>
                <a:cs typeface="ＭＳ Ｐゴシック" pitchFamily="50" charset="-128"/>
              </a:rPr>
              <a:t>)</a:t>
            </a:r>
            <a:r>
              <a:rPr lang="ja-JP" altLang="en-US" sz="1200">
                <a:latin typeface="ＭＳ 明朝"/>
                <a:ea typeface="ＭＳ 明朝"/>
                <a:cs typeface="ＭＳ Ｐゴシック" pitchFamily="50" charset="-128"/>
              </a:rPr>
              <a:t>、入院外、調剤の電子レセプト</a:t>
            </a:r>
            <a:endParaRPr lang="ja-JP" altLang="en-US" sz="1200" dirty="0">
              <a:latin typeface="ＭＳ 明朝" panose="02020609040205080304" pitchFamily="17" charset="-128"/>
              <a:ea typeface="ＭＳ 明朝" panose="02020609040205080304" pitchFamily="17" charset="-128"/>
              <a:cs typeface="MingLiU_HKSCS"/>
            </a:endParaRPr>
          </a:p>
        </p:txBody>
      </p:sp>
      <p:sp>
        <p:nvSpPr>
          <p:cNvPr id="5" name="タイトル_小_1_3_1">
            <a:extLst>
              <a:ext uri="{FF2B5EF4-FFF2-40B4-BE49-F238E27FC236}">
                <a16:creationId xmlns:a16="http://schemas.microsoft.com/office/drawing/2014/main" id="{53009B7D-C6DE-8A68-DE63-8D168A499C53}"/>
              </a:ext>
            </a:extLst>
          </p:cNvPr>
          <p:cNvSpPr txBox="1">
            <a:spLocks/>
          </p:cNvSpPr>
          <p:nvPr/>
        </p:nvSpPr>
        <p:spPr>
          <a:xfrm>
            <a:off x="174535" y="641050"/>
            <a:ext cx="4283062" cy="38145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36000" tIns="0" rIns="0" bIns="0" rtlCol="0" anchor="t">
            <a:spAutoFit/>
          </a:bodyPr>
          <a:lstStyle/>
          <a:p>
            <a:pPr marR="5130">
              <a:lnSpc>
                <a:spcPct val="110000"/>
              </a:lnSpc>
            </a:pPr>
            <a:r>
              <a:rPr lang="ja-JP" altLang="en-US" sz="1200" dirty="0">
                <a:solidFill>
                  <a:schemeClr val="tx1"/>
                </a:solidFill>
                <a:latin typeface="ＭＳ 明朝" panose="02020609040205080304" pitchFamily="17" charset="-128"/>
                <a:ea typeface="ＭＳ 明朝" panose="02020609040205080304" pitchFamily="17" charset="-128"/>
                <a:cs typeface="MingLiU_HKSCS"/>
              </a:rPr>
              <a:t>　単年分析</a:t>
            </a:r>
            <a:endParaRPr lang="en-US" altLang="ja-JP" sz="1200" dirty="0">
              <a:solidFill>
                <a:schemeClr val="tx1"/>
              </a:solidFill>
              <a:latin typeface="ＭＳ 明朝" panose="02020609040205080304" pitchFamily="17" charset="-128"/>
              <a:ea typeface="ＭＳ 明朝" panose="02020609040205080304" pitchFamily="17" charset="-128"/>
              <a:cs typeface="MingLiU_HKSCS"/>
            </a:endParaRPr>
          </a:p>
          <a:p>
            <a:pPr marR="5130">
              <a:lnSpc>
                <a:spcPct val="110000"/>
              </a:lnSpc>
            </a:pPr>
            <a:r>
              <a:rPr lang="ja-JP" altLang="en-US" sz="1200">
                <a:solidFill>
                  <a:schemeClr val="tx1"/>
                </a:solidFill>
                <a:latin typeface="ＭＳ 明朝" panose="02020609040205080304" pitchFamily="17" charset="-128"/>
                <a:ea typeface="ＭＳ 明朝" panose="02020609040205080304" pitchFamily="17" charset="-128"/>
                <a:cs typeface="MingLiU_HKSCS"/>
              </a:rPr>
              <a:t>　　</a:t>
            </a:r>
            <a:r>
              <a:rPr lang="ja-JP" altLang="en-US" sz="1200">
                <a:latin typeface="ＭＳ 明朝"/>
                <a:ea typeface="ＭＳ 明朝"/>
                <a:cs typeface="ＭＳ Ｐゴシック" pitchFamily="50" charset="-128"/>
              </a:rPr>
              <a:t>令和</a:t>
            </a:r>
            <a:r>
              <a:rPr lang="en-US" altLang="ja-JP" sz="1200">
                <a:latin typeface="ＭＳ 明朝"/>
                <a:ea typeface="ＭＳ 明朝"/>
                <a:cs typeface="ＭＳ Ｐゴシック" pitchFamily="50" charset="-128"/>
              </a:rPr>
              <a:t>4</a:t>
            </a:r>
            <a:r>
              <a:rPr lang="ja-JP" altLang="en-US" sz="1200">
                <a:latin typeface="ＭＳ 明朝"/>
                <a:ea typeface="ＭＳ 明朝"/>
                <a:cs typeface="ＭＳ Ｐゴシック" pitchFamily="50" charset="-128"/>
              </a:rPr>
              <a:t>年</a:t>
            </a:r>
            <a:r>
              <a:rPr lang="en-US" altLang="ja-JP" sz="1200">
                <a:latin typeface="ＭＳ 明朝"/>
                <a:ea typeface="ＭＳ 明朝"/>
                <a:cs typeface="ＭＳ Ｐゴシック" pitchFamily="50" charset="-128"/>
              </a:rPr>
              <a:t>4</a:t>
            </a:r>
            <a:r>
              <a:rPr lang="ja-JP" altLang="en-US" sz="1200">
                <a:latin typeface="ＭＳ 明朝"/>
                <a:ea typeface="ＭＳ 明朝"/>
                <a:cs typeface="ＭＳ Ｐゴシック" pitchFamily="50" charset="-128"/>
              </a:rPr>
              <a:t>月～令和</a:t>
            </a:r>
            <a:r>
              <a:rPr lang="en-US" altLang="ja-JP" sz="1200">
                <a:latin typeface="ＭＳ 明朝"/>
                <a:ea typeface="ＭＳ 明朝"/>
                <a:cs typeface="ＭＳ Ｐゴシック" pitchFamily="50" charset="-128"/>
              </a:rPr>
              <a:t>5</a:t>
            </a:r>
            <a:r>
              <a:rPr lang="ja-JP" altLang="en-US" sz="1200">
                <a:latin typeface="ＭＳ 明朝"/>
                <a:ea typeface="ＭＳ 明朝"/>
                <a:cs typeface="ＭＳ Ｐゴシック" pitchFamily="50" charset="-128"/>
              </a:rPr>
              <a:t>年</a:t>
            </a:r>
            <a:r>
              <a:rPr lang="en-US" altLang="ja-JP" sz="1200">
                <a:latin typeface="ＭＳ 明朝"/>
                <a:ea typeface="ＭＳ 明朝"/>
                <a:cs typeface="ＭＳ Ｐゴシック" pitchFamily="50" charset="-128"/>
              </a:rPr>
              <a:t>3</a:t>
            </a:r>
            <a:r>
              <a:rPr lang="ja-JP" altLang="en-US" sz="1200">
                <a:latin typeface="ＭＳ 明朝"/>
                <a:ea typeface="ＭＳ 明朝"/>
                <a:cs typeface="ＭＳ Ｐゴシック" pitchFamily="50" charset="-128"/>
              </a:rPr>
              <a:t>月診療分</a:t>
            </a:r>
            <a:r>
              <a:rPr lang="en-US" altLang="ja-JP" sz="1200">
                <a:latin typeface="ＭＳ 明朝"/>
                <a:ea typeface="ＭＳ 明朝"/>
                <a:cs typeface="ＭＳ Ｐゴシック" pitchFamily="50" charset="-128"/>
              </a:rPr>
              <a:t>(12</a:t>
            </a:r>
            <a:r>
              <a:rPr lang="ja-JP" altLang="en-US" sz="1200">
                <a:latin typeface="ＭＳ 明朝"/>
                <a:ea typeface="ＭＳ 明朝"/>
                <a:cs typeface="ＭＳ Ｐゴシック" pitchFamily="50" charset="-128"/>
              </a:rPr>
              <a:t>カ月分</a:t>
            </a:r>
            <a:r>
              <a:rPr lang="en-US" altLang="ja-JP" sz="1200">
                <a:latin typeface="ＭＳ 明朝"/>
                <a:ea typeface="ＭＳ 明朝"/>
                <a:cs typeface="ＭＳ Ｐゴシック" pitchFamily="50" charset="-128"/>
              </a:rPr>
              <a:t>)</a:t>
            </a:r>
            <a:endParaRPr lang="en-US" altLang="ja-JP" sz="1200" dirty="0">
              <a:solidFill>
                <a:schemeClr val="tx1"/>
              </a:solidFill>
              <a:latin typeface="ＭＳ 明朝" panose="02020609040205080304" pitchFamily="17" charset="-128"/>
              <a:ea typeface="ＭＳ 明朝" panose="02020609040205080304" pitchFamily="17" charset="-128"/>
              <a:cs typeface="MingLiU_HKSCS"/>
            </a:endParaRPr>
          </a:p>
        </p:txBody>
      </p:sp>
      <p:sp>
        <p:nvSpPr>
          <p:cNvPr id="6" name="タイトル_小_1_3_1">
            <a:extLst>
              <a:ext uri="{FF2B5EF4-FFF2-40B4-BE49-F238E27FC236}">
                <a16:creationId xmlns:a16="http://schemas.microsoft.com/office/drawing/2014/main" id="{BFC78C33-490E-3C58-ED9F-F8515E74F017}"/>
              </a:ext>
            </a:extLst>
          </p:cNvPr>
          <p:cNvSpPr txBox="1">
            <a:spLocks noChangeAspect="1"/>
          </p:cNvSpPr>
          <p:nvPr/>
        </p:nvSpPr>
        <p:spPr>
          <a:xfrm>
            <a:off x="158960" y="1354274"/>
            <a:ext cx="1272587" cy="25102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wrap="none" lIns="36000" tIns="36000" rIns="0" bIns="36000" rtlCol="0" anchor="t">
            <a:spAutoFit/>
          </a:bodyPr>
          <a:lstStyle>
            <a:defPPr>
              <a:defRPr lang="ja-JP"/>
            </a:defPPr>
            <a:lvl1pPr marR="5130">
              <a:lnSpc>
                <a:spcPct val="110000"/>
              </a:lnSpc>
              <a:defRPr sz="1200">
                <a:solidFill>
                  <a:schemeClr val="tx1"/>
                </a:solidFill>
                <a:latin typeface="ＭＳ 明朝" panose="02020609040205080304" pitchFamily="17" charset="-128"/>
                <a:ea typeface="ＭＳ 明朝" panose="02020609040205080304" pitchFamily="17" charset="-128"/>
                <a:cs typeface="MingLiU_HKSCS"/>
              </a:defRPr>
            </a:lvl1pPr>
          </a:lstStyle>
          <a:p>
            <a:r>
              <a:rPr lang="ja-JP" altLang="en-US" dirty="0"/>
              <a:t>■健康診査データ</a:t>
            </a:r>
          </a:p>
        </p:txBody>
      </p:sp>
      <p:sp>
        <p:nvSpPr>
          <p:cNvPr id="7" name="タイトル_小_1_3_1">
            <a:extLst>
              <a:ext uri="{FF2B5EF4-FFF2-40B4-BE49-F238E27FC236}">
                <a16:creationId xmlns:a16="http://schemas.microsoft.com/office/drawing/2014/main" id="{D2542D53-99A1-F8F4-1DF7-A8F33FFC0324}"/>
              </a:ext>
            </a:extLst>
          </p:cNvPr>
          <p:cNvSpPr txBox="1">
            <a:spLocks noChangeAspect="1"/>
          </p:cNvSpPr>
          <p:nvPr/>
        </p:nvSpPr>
        <p:spPr>
          <a:xfrm>
            <a:off x="174535" y="1593521"/>
            <a:ext cx="4385123" cy="4541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36000" tIns="36000" rIns="0" bIns="36000" rtlCol="0" anchor="t">
            <a:spAutoFit/>
          </a:bodyPr>
          <a:lstStyle>
            <a:defPPr>
              <a:defRPr lang="ja-JP"/>
            </a:defPPr>
            <a:lvl1pPr marR="5130">
              <a:lnSpc>
                <a:spcPct val="110000"/>
              </a:lnSpc>
              <a:defRPr sz="1200">
                <a:solidFill>
                  <a:schemeClr val="tx1"/>
                </a:solidFill>
                <a:latin typeface="ＭＳ 明朝" panose="02020609040205080304" pitchFamily="17" charset="-128"/>
                <a:ea typeface="ＭＳ 明朝" panose="02020609040205080304" pitchFamily="17" charset="-128"/>
                <a:cs typeface="MingLiU_HKSCS"/>
              </a:defRPr>
            </a:lvl1pPr>
          </a:lstStyle>
          <a:p>
            <a:r>
              <a:rPr lang="ja-JP" altLang="en-US" dirty="0"/>
              <a:t>　単年分析</a:t>
            </a:r>
            <a:endParaRPr lang="en-US" altLang="ja-JP" dirty="0"/>
          </a:p>
          <a:p>
            <a:r>
              <a:rPr lang="ja-JP" altLang="en-US" dirty="0"/>
              <a:t>　</a:t>
            </a:r>
            <a:r>
              <a:rPr lang="ja-JP" altLang="en-US"/>
              <a:t>　</a:t>
            </a:r>
            <a:r>
              <a:rPr lang="ja-JP" altLang="en-US" sz="1200">
                <a:latin typeface="ＭＳ 明朝" panose="02020609040205080304" pitchFamily="17" charset="-128"/>
                <a:ea typeface="ＭＳ 明朝" panose="02020609040205080304" pitchFamily="17" charset="-128"/>
              </a:rPr>
              <a:t>令和</a:t>
            </a:r>
            <a:r>
              <a:rPr lang="en-US" altLang="ja-JP" sz="120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年</a:t>
            </a:r>
            <a:r>
              <a:rPr lang="en-US" altLang="ja-JP" sz="120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月～令和</a:t>
            </a:r>
            <a:r>
              <a:rPr lang="en-US" altLang="ja-JP" sz="1200">
                <a:latin typeface="ＭＳ 明朝" panose="02020609040205080304" pitchFamily="17" charset="-128"/>
                <a:ea typeface="ＭＳ 明朝" panose="02020609040205080304" pitchFamily="17" charset="-128"/>
              </a:rPr>
              <a:t>5</a:t>
            </a:r>
            <a:r>
              <a:rPr lang="ja-JP" altLang="en-US" sz="1200">
                <a:latin typeface="ＭＳ 明朝" panose="02020609040205080304" pitchFamily="17" charset="-128"/>
                <a:ea typeface="ＭＳ 明朝" panose="02020609040205080304" pitchFamily="17" charset="-128"/>
              </a:rPr>
              <a:t>年</a:t>
            </a:r>
            <a:r>
              <a:rPr lang="en-US" altLang="ja-JP" sz="1200">
                <a:latin typeface="ＭＳ 明朝" panose="02020609040205080304" pitchFamily="17" charset="-128"/>
                <a:ea typeface="ＭＳ 明朝" panose="02020609040205080304" pitchFamily="17" charset="-128"/>
              </a:rPr>
              <a:t>3</a:t>
            </a:r>
            <a:r>
              <a:rPr lang="ja-JP" altLang="en-US" sz="1200">
                <a:latin typeface="ＭＳ 明朝" panose="02020609040205080304" pitchFamily="17" charset="-128"/>
                <a:ea typeface="ＭＳ 明朝" panose="02020609040205080304" pitchFamily="17" charset="-128"/>
              </a:rPr>
              <a:t>月健診分</a:t>
            </a:r>
            <a:r>
              <a:rPr lang="en-US" altLang="ja-JP" sz="1200">
                <a:latin typeface="ＭＳ 明朝" panose="02020609040205080304" pitchFamily="17" charset="-128"/>
                <a:ea typeface="ＭＳ 明朝" panose="02020609040205080304" pitchFamily="17" charset="-128"/>
              </a:rPr>
              <a:t>(12</a:t>
            </a:r>
            <a:r>
              <a:rPr lang="ja-JP" altLang="en-US" sz="1200">
                <a:latin typeface="ＭＳ 明朝" panose="02020609040205080304" pitchFamily="17" charset="-128"/>
                <a:ea typeface="ＭＳ 明朝" panose="02020609040205080304" pitchFamily="17" charset="-128"/>
              </a:rPr>
              <a:t>カ月分</a:t>
            </a:r>
            <a:r>
              <a:rPr lang="en-US" altLang="ja-JP" sz="1200">
                <a:latin typeface="ＭＳ 明朝" panose="02020609040205080304" pitchFamily="17" charset="-128"/>
                <a:ea typeface="ＭＳ 明朝" panose="02020609040205080304" pitchFamily="17" charset="-128"/>
              </a:rPr>
              <a:t>)</a:t>
            </a:r>
            <a:endParaRPr lang="en-US" altLang="ja-JP" sz="1200" dirty="0">
              <a:latin typeface="ＭＳ 明朝" panose="02020609040205080304" pitchFamily="17" charset="-128"/>
              <a:ea typeface="ＭＳ 明朝" panose="02020609040205080304" pitchFamily="17" charset="-128"/>
            </a:endParaRPr>
          </a:p>
        </p:txBody>
      </p:sp>
      <p:sp>
        <p:nvSpPr>
          <p:cNvPr id="9" name="タイトル 1">
            <a:extLst>
              <a:ext uri="{FF2B5EF4-FFF2-40B4-BE49-F238E27FC236}">
                <a16:creationId xmlns:a16="http://schemas.microsoft.com/office/drawing/2014/main" id="{C098D9E8-868F-72E3-084D-2BBCDB5D49E0}"/>
              </a:ext>
            </a:extLst>
          </p:cNvPr>
          <p:cNvSpPr txBox="1">
            <a:spLocks noChangeAspect="1"/>
          </p:cNvSpPr>
          <p:nvPr/>
        </p:nvSpPr>
        <p:spPr>
          <a:xfrm>
            <a:off x="158960" y="3707904"/>
            <a:ext cx="6211949" cy="569303"/>
          </a:xfrm>
          <a:prstGeom prst="rect">
            <a:avLst/>
          </a:prstGeom>
          <a:ln>
            <a:noFill/>
          </a:ln>
        </p:spPr>
        <p:txBody>
          <a:bodyPr vert="horz" lIns="36000" tIns="45720" rIns="0" bIns="45720" rtlCol="0" anchor="t">
            <a:noAutofit/>
          </a:bodyPr>
          <a:lstStyle/>
          <a:p>
            <a:pPr fontAlgn="base">
              <a:lnSpc>
                <a:spcPct val="125000"/>
              </a:lnSpc>
              <a:spcBef>
                <a:spcPct val="0"/>
              </a:spcBef>
              <a:spcAft>
                <a:spcPct val="0"/>
              </a:spcAft>
            </a:pPr>
            <a:r>
              <a:rPr lang="ja-JP" altLang="en-US" sz="1200" dirty="0">
                <a:latin typeface="ＭＳ 明朝"/>
                <a:ea typeface="ＭＳ 明朝"/>
                <a:cs typeface="ＭＳ Ｐゴシック" pitchFamily="50" charset="-128"/>
              </a:rPr>
              <a:t>■国保データベース</a:t>
            </a:r>
            <a:r>
              <a:rPr lang="en-US" altLang="ja-JP" sz="1200" dirty="0">
                <a:latin typeface="ＭＳ 明朝"/>
                <a:ea typeface="ＭＳ 明朝"/>
                <a:cs typeface="ＭＳ Ｐゴシック" pitchFamily="50" charset="-128"/>
              </a:rPr>
              <a:t>(KDB)</a:t>
            </a:r>
            <a:r>
              <a:rPr lang="ja-JP" altLang="en-US" sz="1200" dirty="0">
                <a:latin typeface="ＭＳ 明朝"/>
                <a:ea typeface="ＭＳ 明朝"/>
                <a:cs typeface="ＭＳ Ｐゴシック" pitchFamily="50" charset="-128"/>
              </a:rPr>
              <a:t>システムデータ</a:t>
            </a:r>
            <a:endParaRPr lang="en-US" altLang="ja-JP" sz="1200" dirty="0">
              <a:latin typeface="ＭＳ 明朝"/>
              <a:ea typeface="ＭＳ 明朝"/>
              <a:cs typeface="ＭＳ Ｐゴシック" pitchFamily="50" charset="-128"/>
            </a:endParaRPr>
          </a:p>
          <a:p>
            <a:pPr fontAlgn="base">
              <a:lnSpc>
                <a:spcPct val="125000"/>
              </a:lnSpc>
              <a:spcBef>
                <a:spcPct val="0"/>
              </a:spcBef>
              <a:spcAft>
                <a:spcPct val="0"/>
              </a:spcAft>
            </a:pPr>
            <a:r>
              <a:rPr lang="en-US" altLang="ja-JP" sz="1200">
                <a:latin typeface="ＭＳ 明朝"/>
                <a:ea typeface="ＭＳ 明朝"/>
                <a:cs typeface="ＭＳ Ｐゴシック" pitchFamily="50" charset="-128"/>
              </a:rPr>
              <a:t>    </a:t>
            </a:r>
            <a:r>
              <a:rPr lang="ja-JP" altLang="en-US" sz="1200">
                <a:latin typeface="ＭＳ 明朝"/>
                <a:ea typeface="ＭＳ 明朝"/>
                <a:cs typeface="ＭＳ Ｐゴシック" pitchFamily="50" charset="-128"/>
              </a:rPr>
              <a:t>平成</a:t>
            </a:r>
            <a:r>
              <a:rPr lang="en-US" altLang="ja-JP" sz="1200">
                <a:latin typeface="ＭＳ 明朝"/>
                <a:ea typeface="ＭＳ 明朝"/>
                <a:cs typeface="ＭＳ Ｐゴシック" pitchFamily="50" charset="-128"/>
              </a:rPr>
              <a:t>30</a:t>
            </a:r>
            <a:r>
              <a:rPr lang="ja-JP" altLang="en-US" sz="1200">
                <a:latin typeface="ＭＳ 明朝"/>
                <a:ea typeface="ＭＳ 明朝"/>
                <a:cs typeface="ＭＳ Ｐゴシック" pitchFamily="50" charset="-128"/>
              </a:rPr>
              <a:t>年度～令和</a:t>
            </a:r>
            <a:r>
              <a:rPr lang="en-US" altLang="ja-JP" sz="1200">
                <a:latin typeface="ＭＳ 明朝"/>
                <a:ea typeface="ＭＳ 明朝"/>
                <a:cs typeface="ＭＳ Ｐゴシック" pitchFamily="50" charset="-128"/>
              </a:rPr>
              <a:t>4</a:t>
            </a:r>
            <a:r>
              <a:rPr lang="ja-JP" altLang="en-US" sz="1200">
                <a:latin typeface="ＭＳ 明朝"/>
                <a:ea typeface="ＭＳ 明朝"/>
                <a:cs typeface="ＭＳ Ｐゴシック" pitchFamily="50" charset="-128"/>
              </a:rPr>
              <a:t>年度</a:t>
            </a:r>
            <a:r>
              <a:rPr lang="en-US" altLang="ja-JP" sz="1200">
                <a:latin typeface="ＭＳ 明朝"/>
                <a:ea typeface="ＭＳ 明朝"/>
                <a:cs typeface="ＭＳ Ｐゴシック" pitchFamily="50" charset="-128"/>
              </a:rPr>
              <a:t>(5</a:t>
            </a:r>
            <a:r>
              <a:rPr lang="ja-JP" altLang="en-US" sz="1200">
                <a:latin typeface="ＭＳ 明朝"/>
                <a:ea typeface="ＭＳ 明朝"/>
                <a:cs typeface="ＭＳ Ｐゴシック" pitchFamily="50" charset="-128"/>
              </a:rPr>
              <a:t>年分</a:t>
            </a:r>
            <a:r>
              <a:rPr lang="en-US" altLang="ja-JP" sz="1200" dirty="0">
                <a:latin typeface="ＭＳ 明朝"/>
                <a:ea typeface="ＭＳ 明朝"/>
                <a:cs typeface="ＭＳ Ｐゴシック" pitchFamily="50" charset="-128"/>
              </a:rPr>
              <a:t>)</a:t>
            </a:r>
          </a:p>
          <a:p>
            <a:pPr lvl="0" fontAlgn="base">
              <a:lnSpc>
                <a:spcPct val="125000"/>
              </a:lnSpc>
              <a:spcBef>
                <a:spcPct val="0"/>
              </a:spcBef>
              <a:spcAft>
                <a:spcPct val="0"/>
              </a:spcAft>
            </a:pPr>
            <a:endParaRPr lang="en-US" altLang="ja-JP" sz="1400" dirty="0">
              <a:latin typeface="ＭＳ 明朝"/>
              <a:ea typeface="ＭＳ 明朝"/>
              <a:cs typeface="ＭＳ Ｐゴシック" pitchFamily="50" charset="-128"/>
            </a:endParaRPr>
          </a:p>
          <a:p>
            <a:pPr lvl="0" fontAlgn="base">
              <a:lnSpc>
                <a:spcPct val="125000"/>
              </a:lnSpc>
              <a:spcBef>
                <a:spcPct val="0"/>
              </a:spcBef>
              <a:spcAft>
                <a:spcPct val="0"/>
              </a:spcAft>
            </a:pPr>
            <a:endParaRPr lang="en-US" altLang="ja-JP" sz="1200" dirty="0">
              <a:latin typeface="ＭＳ 明朝"/>
              <a:ea typeface="ＭＳ 明朝"/>
              <a:cs typeface="ＭＳ Ｐゴシック" pitchFamily="50" charset="-128"/>
            </a:endParaRPr>
          </a:p>
        </p:txBody>
      </p:sp>
    </p:spTree>
    <p:extLst>
      <p:ext uri="{BB962C8B-B14F-4D97-AF65-F5344CB8AC3E}">
        <p14:creationId xmlns:p14="http://schemas.microsoft.com/office/powerpoint/2010/main" val="22461458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a:spLocks noChangeAspect="1"/>
          </p:cNvSpPr>
          <p:nvPr/>
        </p:nvSpPr>
        <p:spPr>
          <a:xfrm>
            <a:off x="165100" y="1537031"/>
            <a:ext cx="5782833" cy="27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特定健康診査</a:t>
            </a:r>
            <a:r>
              <a:rPr lang="en-US" altLang="ja-JP" sz="1200" dirty="0">
                <a:solidFill>
                  <a:schemeClr val="tx1"/>
                </a:solidFill>
                <a:latin typeface="ＭＳ 明朝" panose="02020609040205080304" pitchFamily="17" charset="-128"/>
                <a:ea typeface="ＭＳ 明朝" panose="02020609040205080304" pitchFamily="17" charset="-128"/>
              </a:rPr>
              <a:t>】</a:t>
            </a:r>
            <a:endParaRPr lang="ja-JP" altLang="en-US" sz="1200" dirty="0">
              <a:solidFill>
                <a:schemeClr val="tx1"/>
              </a:solidFill>
              <a:latin typeface="ＭＳ 明朝" panose="02020609040205080304" pitchFamily="17" charset="-128"/>
              <a:ea typeface="ＭＳ 明朝" panose="02020609040205080304" pitchFamily="17" charset="-128"/>
            </a:endParaRPr>
          </a:p>
        </p:txBody>
      </p:sp>
      <p:sp>
        <p:nvSpPr>
          <p:cNvPr id="11" name="正方形/長方形 10"/>
          <p:cNvSpPr>
            <a:spLocks noChangeAspect="1"/>
          </p:cNvSpPr>
          <p:nvPr/>
        </p:nvSpPr>
        <p:spPr>
          <a:xfrm>
            <a:off x="165100" y="5092204"/>
            <a:ext cx="5782833" cy="272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altLang="ja-JP" sz="1200" dirty="0">
                <a:solidFill>
                  <a:schemeClr val="tx1"/>
                </a:solidFill>
                <a:latin typeface="ＭＳ 明朝" panose="02020609040205080304" pitchFamily="17" charset="-128"/>
                <a:ea typeface="ＭＳ 明朝" panose="02020609040205080304" pitchFamily="17" charset="-128"/>
              </a:rPr>
              <a:t>【</a:t>
            </a:r>
            <a:r>
              <a:rPr lang="ja-JP" altLang="en-US" sz="1200" dirty="0">
                <a:solidFill>
                  <a:schemeClr val="tx1"/>
                </a:solidFill>
                <a:latin typeface="ＭＳ 明朝" panose="02020609040205080304" pitchFamily="17" charset="-128"/>
                <a:ea typeface="ＭＳ 明朝" panose="02020609040205080304" pitchFamily="17" charset="-128"/>
              </a:rPr>
              <a:t>特定保健指導</a:t>
            </a:r>
            <a:r>
              <a:rPr lang="en-US" altLang="ja-JP" sz="1200" dirty="0">
                <a:solidFill>
                  <a:schemeClr val="tx1"/>
                </a:solidFill>
                <a:latin typeface="ＭＳ 明朝" panose="02020609040205080304" pitchFamily="17" charset="-128"/>
                <a:ea typeface="ＭＳ 明朝" panose="02020609040205080304" pitchFamily="17" charset="-128"/>
              </a:rPr>
              <a:t>】</a:t>
            </a:r>
            <a:endParaRPr lang="ja-JP" altLang="en-US" sz="1200" dirty="0">
              <a:solidFill>
                <a:schemeClr val="tx1"/>
              </a:solidFill>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C72D02FA-301D-80F8-200E-EB628E170188}"/>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87</a:t>
            </a:fld>
            <a:endParaRPr lang="ja-JP" altLang="en-US" dirty="0">
              <a:latin typeface="ＭＳ 明朝" panose="02020609040205080304" pitchFamily="17" charset="-128"/>
              <a:ea typeface="ＭＳ 明朝" panose="02020609040205080304" pitchFamily="17" charset="-128"/>
            </a:endParaRPr>
          </a:p>
        </p:txBody>
      </p:sp>
      <p:sp>
        <p:nvSpPr>
          <p:cNvPr id="14" name="タイトル_大_3">
            <a:extLst>
              <a:ext uri="{FF2B5EF4-FFF2-40B4-BE49-F238E27FC236}">
                <a16:creationId xmlns:a16="http://schemas.microsoft.com/office/drawing/2014/main" id="{8BCB1311-E9F2-C507-4D64-9C441552BE2C}"/>
              </a:ext>
            </a:extLst>
          </p:cNvPr>
          <p:cNvSpPr txBox="1">
            <a:spLocks noChangeAspect="1"/>
          </p:cNvSpPr>
          <p:nvPr/>
        </p:nvSpPr>
        <p:spPr>
          <a:xfrm>
            <a:off x="-1" y="-600"/>
            <a:ext cx="6483927" cy="389392"/>
          </a:xfrm>
          <a:prstGeom prst="rect">
            <a:avLst/>
          </a:prstGeom>
          <a:solidFill>
            <a:srgbClr val="D9D9D9"/>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p>
            <a:pPr>
              <a:spcBef>
                <a:spcPct val="0"/>
              </a:spcBef>
              <a:defRPr/>
            </a:pPr>
            <a:r>
              <a:rPr kumimoji="0" lang="ja-JP" altLang="en-US" b="1" kern="0" dirty="0">
                <a:solidFill>
                  <a:schemeClr val="tx1"/>
                </a:solidFill>
                <a:latin typeface="ＭＳ 明朝" panose="02020609040205080304" pitchFamily="17" charset="-128"/>
                <a:ea typeface="ＭＳ 明朝" panose="02020609040205080304" pitchFamily="17" charset="-128"/>
              </a:rPr>
              <a:t>第</a:t>
            </a:r>
            <a:r>
              <a:rPr kumimoji="0" lang="en-US" altLang="ja-JP" b="1" kern="0" dirty="0">
                <a:solidFill>
                  <a:schemeClr val="tx1"/>
                </a:solidFill>
                <a:latin typeface="ＭＳ 明朝" panose="02020609040205080304" pitchFamily="17" charset="-128"/>
                <a:ea typeface="ＭＳ 明朝" panose="02020609040205080304" pitchFamily="17" charset="-128"/>
              </a:rPr>
              <a:t>2</a:t>
            </a:r>
            <a:r>
              <a:rPr kumimoji="0" lang="ja-JP" altLang="en-US" b="1" kern="0" dirty="0">
                <a:solidFill>
                  <a:schemeClr val="tx1"/>
                </a:solidFill>
                <a:latin typeface="ＭＳ 明朝" panose="02020609040205080304" pitchFamily="17" charset="-128"/>
                <a:ea typeface="ＭＳ 明朝" panose="02020609040205080304" pitchFamily="17" charset="-128"/>
              </a:rPr>
              <a:t>章　</a:t>
            </a:r>
            <a:r>
              <a:rPr lang="ja-JP" altLang="en-US" sz="1800" b="1" dirty="0">
                <a:latin typeface="ＭＳ 明朝" panose="02020609040205080304" pitchFamily="17" charset="-128"/>
                <a:ea typeface="ＭＳ 明朝" panose="02020609040205080304" pitchFamily="17" charset="-128"/>
              </a:rPr>
              <a:t>特定健康診査及び特定保健指導の現状と評価</a:t>
            </a:r>
            <a:endParaRPr kumimoji="0" lang="ja-JP" altLang="en-US" b="1" kern="0" dirty="0">
              <a:solidFill>
                <a:schemeClr val="tx1"/>
              </a:solidFill>
              <a:latin typeface="ＭＳ 明朝" panose="02020609040205080304" pitchFamily="17" charset="-128"/>
              <a:ea typeface="ＭＳ 明朝" panose="02020609040205080304" pitchFamily="17" charset="-128"/>
            </a:endParaRPr>
          </a:p>
        </p:txBody>
      </p:sp>
      <p:graphicFrame>
        <p:nvGraphicFramePr>
          <p:cNvPr id="4" name="表 3">
            <a:extLst>
              <a:ext uri="{FF2B5EF4-FFF2-40B4-BE49-F238E27FC236}">
                <a16:creationId xmlns:a16="http://schemas.microsoft.com/office/drawing/2014/main" id="{A472257C-48C8-0BCC-6E6D-4CAAF37AA6DA}"/>
              </a:ext>
            </a:extLst>
          </p:cNvPr>
          <p:cNvGraphicFramePr>
            <a:graphicFrameLocks noGrp="1" noChangeAspect="1"/>
          </p:cNvGraphicFramePr>
          <p:nvPr>
            <p:extLst>
              <p:ext uri="{D42A27DB-BD31-4B8C-83A1-F6EECF244321}">
                <p14:modId xmlns:p14="http://schemas.microsoft.com/office/powerpoint/2010/main" val="3843444183"/>
              </p:ext>
            </p:extLst>
          </p:nvPr>
        </p:nvGraphicFramePr>
        <p:xfrm>
          <a:off x="165099" y="5364368"/>
          <a:ext cx="6161488" cy="2520000"/>
        </p:xfrm>
        <a:graphic>
          <a:graphicData uri="http://schemas.openxmlformats.org/drawingml/2006/table">
            <a:tbl>
              <a:tblPr/>
              <a:tblGrid>
                <a:gridCol w="1008000">
                  <a:extLst>
                    <a:ext uri="{9D8B030D-6E8A-4147-A177-3AD203B41FA5}">
                      <a16:colId xmlns:a16="http://schemas.microsoft.com/office/drawing/2014/main" val="383943915"/>
                    </a:ext>
                  </a:extLst>
                </a:gridCol>
                <a:gridCol w="1908000">
                  <a:extLst>
                    <a:ext uri="{9D8B030D-6E8A-4147-A177-3AD203B41FA5}">
                      <a16:colId xmlns:a16="http://schemas.microsoft.com/office/drawing/2014/main" val="2590121362"/>
                    </a:ext>
                  </a:extLst>
                </a:gridCol>
                <a:gridCol w="3245488">
                  <a:extLst>
                    <a:ext uri="{9D8B030D-6E8A-4147-A177-3AD203B41FA5}">
                      <a16:colId xmlns:a16="http://schemas.microsoft.com/office/drawing/2014/main" val="78409918"/>
                    </a:ext>
                  </a:extLst>
                </a:gridCol>
              </a:tblGrid>
              <a:tr h="36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事業分類</a:t>
                      </a: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dirty="0">
                          <a:latin typeface="ＭＳ 明朝" panose="02020609040205080304" pitchFamily="17" charset="-128"/>
                          <a:ea typeface="ＭＳ 明朝" panose="02020609040205080304" pitchFamily="17" charset="-128"/>
                        </a:rPr>
                        <a:t>取り組み</a:t>
                      </a:r>
                      <a:endParaRPr lang="en-US" altLang="ja-JP" sz="1000" dirty="0">
                        <a:latin typeface="ＭＳ 明朝" panose="02020609040205080304" pitchFamily="17" charset="-128"/>
                        <a:ea typeface="ＭＳ 明朝" panose="02020609040205080304" pitchFamily="17" charset="-128"/>
                      </a:endParaRP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dirty="0">
                          <a:latin typeface="ＭＳ 明朝" panose="02020609040205080304" pitchFamily="17" charset="-128"/>
                          <a:ea typeface="ＭＳ 明朝" panose="02020609040205080304" pitchFamily="17" charset="-128"/>
                        </a:rPr>
                        <a:t>実施内容</a:t>
                      </a: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7442578"/>
                  </a:ext>
                </a:extLst>
              </a:tr>
              <a:tr h="540000">
                <a:tc rowSpan="2">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特定保健指導の</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利用勧奨</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特定健診結果説明会の実施</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tc>
                  <a:txBody>
                    <a:bodyPr/>
                    <a:lstStyle/>
                    <a:p>
                      <a:pPr algn="l" rtl="0"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健診結果説明会を実施することで保健指導の実施に繋げた。</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2489741149"/>
                  </a:ext>
                </a:extLst>
              </a:tr>
              <a:tr h="540000">
                <a:tc vMerge="1">
                  <a:txBody>
                    <a:bodyPr/>
                    <a:lstStyle/>
                    <a:p>
                      <a:endParaRPr kumimoji="1" lang="ja-JP" altLang="en-US"/>
                    </a:p>
                  </a:txBody>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0543701"/>
                  </a:ext>
                </a:extLst>
              </a:tr>
              <a:tr h="540000">
                <a:tc rowSpan="2">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特定保健指導の</a:t>
                      </a:r>
                      <a:endParaRPr lang="en-US" altLang="ja-JP" sz="9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実施体制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集団健診会場での初回面談実施</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tc>
                  <a:txBody>
                    <a:bodyPr/>
                    <a:lstStyle/>
                    <a:p>
                      <a:pPr algn="l" rtl="0"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特定健診集団会場にて特定保健指導初回面談を行った。</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4177830841"/>
                  </a:ext>
                </a:extLst>
              </a:tr>
              <a:tr h="540000">
                <a:tc vMerge="1">
                  <a:txBody>
                    <a:bodyPr/>
                    <a:lstStyle/>
                    <a:p>
                      <a:endParaRPr kumimoji="1" lang="ja-JP" altLang="en-US"/>
                    </a:p>
                  </a:txBody>
                  <a:tcPr>
                    <a:lnT w="6350" cap="flat" cmpd="sng" algn="ctr">
                      <a:solidFill>
                        <a:schemeClr val="tx1"/>
                      </a:solidFill>
                      <a:prstDash val="solid"/>
                      <a:round/>
                      <a:headEnd type="none" w="med" len="med"/>
                      <a:tailEnd type="none" w="med" len="med"/>
                    </a:lnT>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3647074"/>
                  </a:ext>
                </a:extLst>
              </a:tr>
            </a:tbl>
          </a:graphicData>
        </a:graphic>
      </p:graphicFrame>
      <p:sp>
        <p:nvSpPr>
          <p:cNvPr id="5" name="テキスト ボックス 4">
            <a:extLst>
              <a:ext uri="{FF2B5EF4-FFF2-40B4-BE49-F238E27FC236}">
                <a16:creationId xmlns:a16="http://schemas.microsoft.com/office/drawing/2014/main" id="{30C729FA-FB59-BF74-D85C-0BCDDD14695B}"/>
              </a:ext>
            </a:extLst>
          </p:cNvPr>
          <p:cNvSpPr txBox="1">
            <a:spLocks noChangeAspect="1"/>
          </p:cNvSpPr>
          <p:nvPr/>
        </p:nvSpPr>
        <p:spPr>
          <a:xfrm>
            <a:off x="50800" y="427435"/>
            <a:ext cx="5782833" cy="338554"/>
          </a:xfrm>
          <a:prstGeom prst="rect">
            <a:avLst/>
          </a:prstGeom>
          <a:noFill/>
          <a:ln>
            <a:noFill/>
          </a:ln>
        </p:spPr>
        <p:txBody>
          <a:bodyPr wrap="square" lIns="0" rIns="0" rtlCol="0" anchor="ctr" anchorCtr="0">
            <a:spAutoFit/>
          </a:bodyPr>
          <a:lstStyle/>
          <a:p>
            <a:r>
              <a:rPr lang="en-US" altLang="ja-JP" sz="1600" b="1" dirty="0">
                <a:latin typeface="ＭＳ 明朝" panose="02020609040205080304" pitchFamily="17" charset="-128"/>
                <a:ea typeface="ＭＳ 明朝" panose="02020609040205080304" pitchFamily="17" charset="-128"/>
              </a:rPr>
              <a:t>1</a:t>
            </a:r>
            <a:r>
              <a:rPr lang="en-US" altLang="zh-TW" sz="1600" b="1" dirty="0">
                <a:latin typeface="ＭＳ 明朝" panose="02020609040205080304" pitchFamily="17" charset="-128"/>
                <a:ea typeface="ＭＳ 明朝" panose="02020609040205080304" pitchFamily="17" charset="-128"/>
              </a:rPr>
              <a:t>.</a:t>
            </a:r>
            <a:r>
              <a:rPr lang="ja-JP" altLang="en-US" sz="1600" b="1" dirty="0">
                <a:latin typeface="ＭＳ 明朝" panose="02020609040205080304" pitchFamily="17" charset="-128"/>
                <a:ea typeface="ＭＳ 明朝" panose="02020609040205080304" pitchFamily="17" charset="-128"/>
              </a:rPr>
              <a:t>取り組みの実施内容</a:t>
            </a:r>
          </a:p>
        </p:txBody>
      </p:sp>
      <p:graphicFrame>
        <p:nvGraphicFramePr>
          <p:cNvPr id="3" name="表 2">
            <a:extLst>
              <a:ext uri="{FF2B5EF4-FFF2-40B4-BE49-F238E27FC236}">
                <a16:creationId xmlns:a16="http://schemas.microsoft.com/office/drawing/2014/main" id="{51827D3A-DC93-2865-2B59-FE363297DB08}"/>
              </a:ext>
            </a:extLst>
          </p:cNvPr>
          <p:cNvGraphicFramePr>
            <a:graphicFrameLocks noGrp="1" noChangeAspect="1"/>
          </p:cNvGraphicFramePr>
          <p:nvPr>
            <p:extLst>
              <p:ext uri="{D42A27DB-BD31-4B8C-83A1-F6EECF244321}">
                <p14:modId xmlns:p14="http://schemas.microsoft.com/office/powerpoint/2010/main" val="3019363987"/>
              </p:ext>
            </p:extLst>
          </p:nvPr>
        </p:nvGraphicFramePr>
        <p:xfrm>
          <a:off x="189306" y="1842768"/>
          <a:ext cx="6161488" cy="2520000"/>
        </p:xfrm>
        <a:graphic>
          <a:graphicData uri="http://schemas.openxmlformats.org/drawingml/2006/table">
            <a:tbl>
              <a:tblPr/>
              <a:tblGrid>
                <a:gridCol w="1008000">
                  <a:extLst>
                    <a:ext uri="{9D8B030D-6E8A-4147-A177-3AD203B41FA5}">
                      <a16:colId xmlns:a16="http://schemas.microsoft.com/office/drawing/2014/main" val="383943915"/>
                    </a:ext>
                  </a:extLst>
                </a:gridCol>
                <a:gridCol w="1908000">
                  <a:extLst>
                    <a:ext uri="{9D8B030D-6E8A-4147-A177-3AD203B41FA5}">
                      <a16:colId xmlns:a16="http://schemas.microsoft.com/office/drawing/2014/main" val="2590121362"/>
                    </a:ext>
                  </a:extLst>
                </a:gridCol>
                <a:gridCol w="3245488">
                  <a:extLst>
                    <a:ext uri="{9D8B030D-6E8A-4147-A177-3AD203B41FA5}">
                      <a16:colId xmlns:a16="http://schemas.microsoft.com/office/drawing/2014/main" val="78409918"/>
                    </a:ext>
                  </a:extLst>
                </a:gridCol>
              </a:tblGrid>
              <a:tr h="36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事業分類</a:t>
                      </a: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dirty="0">
                          <a:latin typeface="ＭＳ 明朝" panose="02020609040205080304" pitchFamily="17" charset="-128"/>
                          <a:ea typeface="ＭＳ 明朝" panose="02020609040205080304" pitchFamily="17" charset="-128"/>
                        </a:rPr>
                        <a:t>取り組み</a:t>
                      </a:r>
                      <a:endParaRPr lang="en-US" altLang="ja-JP" sz="1000" dirty="0">
                        <a:latin typeface="ＭＳ 明朝" panose="02020609040205080304" pitchFamily="17" charset="-128"/>
                        <a:ea typeface="ＭＳ 明朝" panose="02020609040205080304" pitchFamily="17" charset="-128"/>
                      </a:endParaRP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dirty="0">
                          <a:latin typeface="ＭＳ 明朝" panose="02020609040205080304" pitchFamily="17" charset="-128"/>
                          <a:ea typeface="ＭＳ 明朝" panose="02020609040205080304" pitchFamily="17" charset="-128"/>
                        </a:rPr>
                        <a:t>実施内容</a:t>
                      </a: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7442578"/>
                  </a:ext>
                </a:extLst>
              </a:tr>
              <a:tr h="540000">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特定健康診査の周知・啓発</a:t>
                      </a:r>
                      <a:endParaRPr lang="zh-TW" altLang="en-US" sz="1000" b="0" i="0" u="none" strike="noStrike" dirty="0">
                        <a:solidFill>
                          <a:schemeClr val="tx1"/>
                        </a:solidFill>
                        <a:effectLst/>
                        <a:latin typeface="ＭＳ 明朝" panose="02020609040205080304" pitchFamily="17" charset="-128"/>
                        <a:ea typeface="ＭＳ 明朝" panose="02020609040205080304" pitchFamily="17" charset="-128"/>
                      </a:endParaRP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啓発ポスターの掲示、広報</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庁舎等関係施設内にポスター掲示、広報、国保だより等での周知・啓発。</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2489741149"/>
                  </a:ext>
                </a:extLst>
              </a:tr>
              <a:tr h="540000">
                <a:tc vMerge="1">
                  <a:txBody>
                    <a:bodyPr/>
                    <a:lstStyle/>
                    <a:p>
                      <a:endParaRPr kumimoji="1" lang="ja-JP" altLang="en-US"/>
                    </a:p>
                  </a:txBody>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未受診者勧奨</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未受診者に対する勧奨通知を年</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回～</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3</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回行った。</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0543701"/>
                  </a:ext>
                </a:extLst>
              </a:tr>
              <a:tr h="540000">
                <a:tc rowSpan="2">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健診体制の整備</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土曜日健診の実施</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tc>
                  <a:txBody>
                    <a:bodyPr/>
                    <a:lstStyle/>
                    <a:p>
                      <a:pPr algn="l" rtl="0"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対応可能な市内医療機関の協力により土曜日健診の実施。</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4177830841"/>
                  </a:ext>
                </a:extLst>
              </a:tr>
              <a:tr h="540000">
                <a:tc vMerge="1">
                  <a:txBody>
                    <a:bodyPr/>
                    <a:lstStyle/>
                    <a:p>
                      <a:endParaRPr kumimoji="1" lang="ja-JP" altLang="en-US"/>
                    </a:p>
                  </a:txBody>
                  <a:tcPr>
                    <a:lnT w="6350" cap="flat" cmpd="sng" algn="ctr">
                      <a:solidFill>
                        <a:schemeClr val="tx1"/>
                      </a:solidFill>
                      <a:prstDash val="solid"/>
                      <a:round/>
                      <a:headEnd type="none" w="med" len="med"/>
                      <a:tailEnd type="none" w="med" len="med"/>
                    </a:lnT>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がん検診との連携</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実施機関との調整により、がん検診との同日受診日を設けている。</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ash"/>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3647074"/>
                  </a:ext>
                </a:extLst>
              </a:tr>
            </a:tbl>
          </a:graphicData>
        </a:graphic>
      </p:graphicFrame>
      <p:sp>
        <p:nvSpPr>
          <p:cNvPr id="6" name="テキスト ボックス 5">
            <a:extLst>
              <a:ext uri="{FF2B5EF4-FFF2-40B4-BE49-F238E27FC236}">
                <a16:creationId xmlns:a16="http://schemas.microsoft.com/office/drawing/2014/main" id="{3C909EC2-0AF8-1E25-4E04-1E2B0F2ACBA9}"/>
              </a:ext>
            </a:extLst>
          </p:cNvPr>
          <p:cNvSpPr txBox="1">
            <a:spLocks noChangeAspect="1"/>
          </p:cNvSpPr>
          <p:nvPr/>
        </p:nvSpPr>
        <p:spPr>
          <a:xfrm>
            <a:off x="165099" y="734648"/>
            <a:ext cx="6238800" cy="307358"/>
          </a:xfrm>
          <a:prstGeom prst="rect">
            <a:avLst/>
          </a:prstGeom>
          <a:noFill/>
          <a:ln>
            <a:noFill/>
          </a:ln>
        </p:spPr>
        <p:txBody>
          <a:bodyPr wrap="square" lIns="0" rIns="0" rtlCol="0">
            <a:noAutofit/>
          </a:bodyPr>
          <a:lstStyle/>
          <a:p>
            <a:pPr indent="1588" algn="just">
              <a:lnSpc>
                <a:spcPct val="150000"/>
              </a:lnSpc>
            </a:pPr>
            <a:r>
              <a:rPr lang="ja-JP" altLang="en-US" sz="1200" dirty="0">
                <a:latin typeface="ＭＳ 明朝" panose="02020609040205080304" pitchFamily="17" charset="-128"/>
                <a:ea typeface="ＭＳ 明朝" panose="02020609040205080304" pitchFamily="17" charset="-128"/>
              </a:rPr>
              <a:t>　以下は、特定健康診査及び特定保健指導に係る、これまでの主な取り組みを示したものです。</a:t>
            </a:r>
            <a:endParaRPr lang="en-US" altLang="ja-JP" sz="1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4755192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a:spLocks noChangeAspect="1"/>
          </p:cNvSpPr>
          <p:nvPr/>
        </p:nvSpPr>
        <p:spPr>
          <a:xfrm>
            <a:off x="170434" y="321105"/>
            <a:ext cx="6238800" cy="522259"/>
          </a:xfrm>
          <a:prstGeom prst="rect">
            <a:avLst/>
          </a:prstGeom>
          <a:noFill/>
          <a:ln>
            <a:noFill/>
          </a:ln>
        </p:spPr>
        <p:txBody>
          <a:bodyPr wrap="square" lIns="0" rIns="90000" rtlCol="0">
            <a:spAutoFit/>
          </a:bodyPr>
          <a:lstStyle/>
          <a:p>
            <a:pPr indent="1501" algn="just">
              <a:lnSpc>
                <a:spcPct val="125000"/>
              </a:lnSpc>
            </a:pPr>
            <a:r>
              <a:rPr lang="ja-JP" altLang="en-US" sz="1200" dirty="0">
                <a:latin typeface="ＭＳ 明朝" panose="02020609040205080304" pitchFamily="17" charset="-128"/>
                <a:ea typeface="ＭＳ 明朝" panose="02020609040205080304" pitchFamily="17" charset="-128"/>
              </a:rPr>
              <a:t>　以下は、平成</a:t>
            </a:r>
            <a:r>
              <a:rPr lang="en-US" altLang="ja-JP" sz="1200" dirty="0">
                <a:latin typeface="ＭＳ 明朝" panose="02020609040205080304" pitchFamily="17" charset="-128"/>
                <a:ea typeface="ＭＳ 明朝" panose="02020609040205080304" pitchFamily="17" charset="-128"/>
              </a:rPr>
              <a:t>20</a:t>
            </a:r>
            <a:r>
              <a:rPr lang="ja-JP" altLang="en-US" sz="1200" dirty="0">
                <a:latin typeface="ＭＳ 明朝" panose="02020609040205080304" pitchFamily="17" charset="-128"/>
                <a:ea typeface="ＭＳ 明朝" panose="02020609040205080304" pitchFamily="17" charset="-128"/>
              </a:rPr>
              <a:t>年度から令和</a:t>
            </a:r>
            <a:r>
              <a:rPr lang="en-US" altLang="ja-JP" sz="1200" dirty="0">
                <a:latin typeface="ＭＳ 明朝" panose="02020609040205080304" pitchFamily="17" charset="-128"/>
                <a:ea typeface="ＭＳ 明朝" panose="02020609040205080304" pitchFamily="17" charset="-128"/>
              </a:rPr>
              <a:t>5</a:t>
            </a:r>
            <a:r>
              <a:rPr lang="ja-JP" altLang="en-US" sz="1200" dirty="0">
                <a:latin typeface="ＭＳ 明朝" panose="02020609040205080304" pitchFamily="17" charset="-128"/>
                <a:ea typeface="ＭＳ 明朝" panose="02020609040205080304" pitchFamily="17" charset="-128"/>
              </a:rPr>
              <a:t>年度</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見込み値</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における、特定健康診査の受診状況を示したものです。</a:t>
            </a:r>
            <a:endParaRPr lang="ja-JP" altLang="ja-JP" sz="1200" dirty="0">
              <a:latin typeface="ＭＳ 明朝" panose="02020609040205080304" pitchFamily="17" charset="-128"/>
              <a:ea typeface="ＭＳ 明朝" panose="02020609040205080304" pitchFamily="17" charset="-128"/>
            </a:endParaRPr>
          </a:p>
        </p:txBody>
      </p:sp>
      <p:sp>
        <p:nvSpPr>
          <p:cNvPr id="14" name="タイトル_小_1_3_1"/>
          <p:cNvSpPr txBox="1">
            <a:spLocks noChangeAspect="1"/>
          </p:cNvSpPr>
          <p:nvPr/>
        </p:nvSpPr>
        <p:spPr>
          <a:xfrm>
            <a:off x="165100" y="4626652"/>
            <a:ext cx="2160207" cy="276999"/>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defPPr>
              <a:defRPr lang="ja-JP"/>
            </a:defPPr>
            <a:lvl1pPr marR="5429">
              <a:defRPr sz="1200">
                <a:solidFill>
                  <a:schemeClr val="tx1"/>
                </a:solidFill>
                <a:latin typeface="ＭＳ 明朝" panose="02020609040205080304" pitchFamily="17" charset="-128"/>
                <a:ea typeface="ＭＳ 明朝" panose="02020609040205080304" pitchFamily="17"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dirty="0"/>
              <a:t>特定健康診査受診率及び目標値</a:t>
            </a:r>
            <a:endParaRPr lang="en-US" altLang="ja-JP" dirty="0"/>
          </a:p>
        </p:txBody>
      </p:sp>
      <p:sp>
        <p:nvSpPr>
          <p:cNvPr id="17" name="注釈文章 9"/>
          <p:cNvSpPr txBox="1">
            <a:spLocks noChangeAspect="1"/>
          </p:cNvSpPr>
          <p:nvPr/>
        </p:nvSpPr>
        <p:spPr>
          <a:xfrm>
            <a:off x="170434" y="4061221"/>
            <a:ext cx="6242400" cy="338554"/>
          </a:xfrm>
          <a:prstGeom prst="rect">
            <a:avLst/>
          </a:prstGeom>
          <a:noFill/>
        </p:spPr>
        <p:txBody>
          <a:bodyPr wrap="square" lIns="0" rIns="90000" rtlCol="0">
            <a:spAutoFit/>
          </a:bodyPr>
          <a:lstStyle/>
          <a:p>
            <a:r>
              <a:rPr lang="ja-JP" altLang="en-US" sz="800" dirty="0">
                <a:latin typeface="ＭＳ 明朝" panose="02020609040205080304" pitchFamily="17" charset="-128"/>
                <a:ea typeface="ＭＳ 明朝" panose="02020609040205080304" pitchFamily="17" charset="-128"/>
              </a:rPr>
              <a:t>特定健康診査対象者数、特定健康診査受診者数、特定健康診査受診率は法定報告値。</a:t>
            </a:r>
            <a:endParaRPr lang="en-US" altLang="ja-JP" sz="800"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特定健康診査受診率</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特定健康診査対象者に対する特定健康診査受診者数の割合。</a:t>
            </a:r>
          </a:p>
        </p:txBody>
      </p:sp>
      <p:sp>
        <p:nvSpPr>
          <p:cNvPr id="18" name="注釈文章 9"/>
          <p:cNvSpPr txBox="1">
            <a:spLocks noChangeAspect="1"/>
          </p:cNvSpPr>
          <p:nvPr/>
        </p:nvSpPr>
        <p:spPr>
          <a:xfrm>
            <a:off x="170434" y="7411578"/>
            <a:ext cx="6242400" cy="338554"/>
          </a:xfrm>
          <a:prstGeom prst="rect">
            <a:avLst/>
          </a:prstGeom>
          <a:noFill/>
        </p:spPr>
        <p:txBody>
          <a:bodyPr wrap="square" lIns="0" rIns="90000" rtlCol="0">
            <a:spAutoFit/>
          </a:bodyPr>
          <a:lstStyle/>
          <a:p>
            <a:r>
              <a:rPr lang="ja-JP" altLang="en-US" sz="800" dirty="0">
                <a:latin typeface="ＭＳ 明朝" panose="02020609040205080304" pitchFamily="17" charset="-128"/>
                <a:ea typeface="ＭＳ 明朝" panose="02020609040205080304" pitchFamily="17" charset="-128"/>
              </a:rPr>
              <a:t>特定健康診査対象者数、特定健康診査受診者数、特定健康診査受診率は法定報告値。</a:t>
            </a:r>
            <a:endParaRPr lang="en-US" altLang="ja-JP" sz="800"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特定健康診査受診率</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特定健康診査対象者に対する特定健康診査受診者数の割合。</a:t>
            </a:r>
          </a:p>
        </p:txBody>
      </p:sp>
      <p:sp>
        <p:nvSpPr>
          <p:cNvPr id="19" name="テキスト ボックス 18"/>
          <p:cNvSpPr txBox="1">
            <a:spLocks noChangeAspect="1"/>
          </p:cNvSpPr>
          <p:nvPr/>
        </p:nvSpPr>
        <p:spPr>
          <a:xfrm>
            <a:off x="121550" y="-4613"/>
            <a:ext cx="5782833" cy="338554"/>
          </a:xfrm>
          <a:prstGeom prst="rect">
            <a:avLst/>
          </a:prstGeom>
          <a:noFill/>
          <a:ln>
            <a:noFill/>
          </a:ln>
        </p:spPr>
        <p:txBody>
          <a:bodyPr wrap="square" lIns="0" rIns="90000" rtlCol="0" anchor="ctr" anchorCtr="0">
            <a:spAutoFit/>
          </a:bodyPr>
          <a:lstStyle/>
          <a:p>
            <a:r>
              <a:rPr lang="en-US" altLang="ja-JP" sz="1600" b="1" dirty="0">
                <a:latin typeface="ＭＳ 明朝" panose="02020609040205080304" pitchFamily="17" charset="-128"/>
                <a:ea typeface="ＭＳ 明朝" panose="02020609040205080304" pitchFamily="17" charset="-128"/>
              </a:rPr>
              <a:t>2.</a:t>
            </a:r>
            <a:r>
              <a:rPr lang="ja-JP" altLang="en-US" sz="1600" b="1" dirty="0">
                <a:latin typeface="ＭＳ 明朝" panose="02020609040205080304" pitchFamily="17" charset="-128"/>
                <a:ea typeface="ＭＳ 明朝" panose="02020609040205080304" pitchFamily="17" charset="-128"/>
              </a:rPr>
              <a:t>特定健康診査の受診状況</a:t>
            </a:r>
            <a:endParaRPr lang="ja-JP" altLang="ja-JP" sz="1600" dirty="0">
              <a:latin typeface="ＭＳ 明朝" panose="02020609040205080304" pitchFamily="17" charset="-128"/>
              <a:ea typeface="ＭＳ 明朝" panose="02020609040205080304" pitchFamily="17" charset="-128"/>
            </a:endParaRPr>
          </a:p>
        </p:txBody>
      </p:sp>
      <p:sp>
        <p:nvSpPr>
          <p:cNvPr id="3" name="スライド番号プレースホルダー 2">
            <a:extLst>
              <a:ext uri="{FF2B5EF4-FFF2-40B4-BE49-F238E27FC236}">
                <a16:creationId xmlns:a16="http://schemas.microsoft.com/office/drawing/2014/main" id="{CDA08B8F-1354-48EF-C69D-D72608C5F2AB}"/>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88</a:t>
            </a:fld>
            <a:endParaRPr lang="ja-JP" altLang="en-US" dirty="0">
              <a:latin typeface="ＭＳ 明朝" panose="02020609040205080304" pitchFamily="17" charset="-128"/>
              <a:ea typeface="ＭＳ 明朝" panose="02020609040205080304" pitchFamily="17" charset="-128"/>
            </a:endParaRPr>
          </a:p>
        </p:txBody>
      </p:sp>
      <p:sp>
        <p:nvSpPr>
          <p:cNvPr id="4" name="タイトル_小_1_3_1">
            <a:extLst>
              <a:ext uri="{FF2B5EF4-FFF2-40B4-BE49-F238E27FC236}">
                <a16:creationId xmlns:a16="http://schemas.microsoft.com/office/drawing/2014/main" id="{781BB20D-FD07-4F2F-B595-F241D50DFD01}"/>
              </a:ext>
            </a:extLst>
          </p:cNvPr>
          <p:cNvSpPr txBox="1">
            <a:spLocks noChangeAspect="1"/>
          </p:cNvSpPr>
          <p:nvPr/>
        </p:nvSpPr>
        <p:spPr>
          <a:xfrm>
            <a:off x="165100" y="1003258"/>
            <a:ext cx="2160207" cy="276999"/>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defPPr>
              <a:defRPr lang="ja-JP"/>
            </a:defPPr>
            <a:lvl1pPr marR="5429">
              <a:defRPr sz="1200">
                <a:solidFill>
                  <a:schemeClr val="tx1"/>
                </a:solidFill>
                <a:latin typeface="ＭＳ 明朝" panose="02020609040205080304" pitchFamily="17" charset="-128"/>
                <a:ea typeface="ＭＳ 明朝" panose="02020609040205080304" pitchFamily="17"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dirty="0"/>
              <a:t>特定健康診査受診率及び目標値</a:t>
            </a:r>
            <a:endParaRPr lang="en-US" altLang="ja-JP" dirty="0"/>
          </a:p>
        </p:txBody>
      </p:sp>
      <p:graphicFrame>
        <p:nvGraphicFramePr>
          <p:cNvPr id="15" name="表 14">
            <a:extLst>
              <a:ext uri="{FF2B5EF4-FFF2-40B4-BE49-F238E27FC236}">
                <a16:creationId xmlns:a16="http://schemas.microsoft.com/office/drawing/2014/main" id="{894BE749-09C6-4208-80E7-70FE9AE5CF0B}"/>
              </a:ext>
            </a:extLst>
          </p:cNvPr>
          <p:cNvGraphicFramePr>
            <a:graphicFrameLocks noGrp="1" noChangeAspect="1"/>
          </p:cNvGraphicFramePr>
          <p:nvPr>
            <p:extLst>
              <p:ext uri="{D42A27DB-BD31-4B8C-83A1-F6EECF244321}">
                <p14:modId xmlns:p14="http://schemas.microsoft.com/office/powerpoint/2010/main" val="397063709"/>
              </p:ext>
            </p:extLst>
          </p:nvPr>
        </p:nvGraphicFramePr>
        <p:xfrm>
          <a:off x="165100" y="1278706"/>
          <a:ext cx="6200907" cy="1382325"/>
        </p:xfrm>
        <a:graphic>
          <a:graphicData uri="http://schemas.openxmlformats.org/drawingml/2006/table">
            <a:tbl>
              <a:tblPr/>
              <a:tblGrid>
                <a:gridCol w="1368155">
                  <a:extLst>
                    <a:ext uri="{9D8B030D-6E8A-4147-A177-3AD203B41FA5}">
                      <a16:colId xmlns:a16="http://schemas.microsoft.com/office/drawing/2014/main" val="1495362826"/>
                    </a:ext>
                  </a:extLst>
                </a:gridCol>
                <a:gridCol w="604094">
                  <a:extLst>
                    <a:ext uri="{9D8B030D-6E8A-4147-A177-3AD203B41FA5}">
                      <a16:colId xmlns:a16="http://schemas.microsoft.com/office/drawing/2014/main" val="3729780636"/>
                    </a:ext>
                  </a:extLst>
                </a:gridCol>
                <a:gridCol w="604094">
                  <a:extLst>
                    <a:ext uri="{9D8B030D-6E8A-4147-A177-3AD203B41FA5}">
                      <a16:colId xmlns:a16="http://schemas.microsoft.com/office/drawing/2014/main" val="1253732852"/>
                    </a:ext>
                  </a:extLst>
                </a:gridCol>
                <a:gridCol w="604094">
                  <a:extLst>
                    <a:ext uri="{9D8B030D-6E8A-4147-A177-3AD203B41FA5}">
                      <a16:colId xmlns:a16="http://schemas.microsoft.com/office/drawing/2014/main" val="4166804326"/>
                    </a:ext>
                  </a:extLst>
                </a:gridCol>
                <a:gridCol w="604094">
                  <a:extLst>
                    <a:ext uri="{9D8B030D-6E8A-4147-A177-3AD203B41FA5}">
                      <a16:colId xmlns:a16="http://schemas.microsoft.com/office/drawing/2014/main" val="1147435736"/>
                    </a:ext>
                  </a:extLst>
                </a:gridCol>
                <a:gridCol w="604094">
                  <a:extLst>
                    <a:ext uri="{9D8B030D-6E8A-4147-A177-3AD203B41FA5}">
                      <a16:colId xmlns:a16="http://schemas.microsoft.com/office/drawing/2014/main" val="3434193616"/>
                    </a:ext>
                  </a:extLst>
                </a:gridCol>
                <a:gridCol w="604094">
                  <a:extLst>
                    <a:ext uri="{9D8B030D-6E8A-4147-A177-3AD203B41FA5}">
                      <a16:colId xmlns:a16="http://schemas.microsoft.com/office/drawing/2014/main" val="2416896688"/>
                    </a:ext>
                  </a:extLst>
                </a:gridCol>
                <a:gridCol w="604094">
                  <a:extLst>
                    <a:ext uri="{9D8B030D-6E8A-4147-A177-3AD203B41FA5}">
                      <a16:colId xmlns:a16="http://schemas.microsoft.com/office/drawing/2014/main" val="4103726968"/>
                    </a:ext>
                  </a:extLst>
                </a:gridCol>
                <a:gridCol w="604094">
                  <a:extLst>
                    <a:ext uri="{9D8B030D-6E8A-4147-A177-3AD203B41FA5}">
                      <a16:colId xmlns:a16="http://schemas.microsoft.com/office/drawing/2014/main" val="566492982"/>
                    </a:ext>
                  </a:extLst>
                </a:gridCol>
              </a:tblGrid>
              <a:tr h="276465">
                <a:tc>
                  <a:txBody>
                    <a:bodyPr/>
                    <a:lstStyle>
                      <a:lvl1pPr marL="0" algn="l" defTabSz="914411" rtl="0" eaLnBrk="1" latinLnBrk="0" hangingPunct="1">
                        <a:defRPr kumimoji="1" sz="1801" kern="1200">
                          <a:solidFill>
                            <a:schemeClr val="tx1"/>
                          </a:solidFill>
                          <a:latin typeface="Century Schoolbook"/>
                        </a:defRPr>
                      </a:lvl1pPr>
                      <a:lvl2pPr marL="457206" algn="l" defTabSz="914411" rtl="0" eaLnBrk="1" latinLnBrk="0" hangingPunct="1">
                        <a:defRPr kumimoji="1" sz="1801" kern="1200">
                          <a:solidFill>
                            <a:schemeClr val="tx1"/>
                          </a:solidFill>
                          <a:latin typeface="Century Schoolbook"/>
                        </a:defRPr>
                      </a:lvl2pPr>
                      <a:lvl3pPr marL="914411" algn="l" defTabSz="914411" rtl="0" eaLnBrk="1" latinLnBrk="0" hangingPunct="1">
                        <a:defRPr kumimoji="1" sz="1801" kern="1200">
                          <a:solidFill>
                            <a:schemeClr val="tx1"/>
                          </a:solidFill>
                          <a:latin typeface="Century Schoolbook"/>
                        </a:defRPr>
                      </a:lvl3pPr>
                      <a:lvl4pPr marL="1371617" algn="l" defTabSz="914411" rtl="0" eaLnBrk="1" latinLnBrk="0" hangingPunct="1">
                        <a:defRPr kumimoji="1" sz="1801" kern="1200">
                          <a:solidFill>
                            <a:schemeClr val="tx1"/>
                          </a:solidFill>
                          <a:latin typeface="Century Schoolbook"/>
                        </a:defRPr>
                      </a:lvl4pPr>
                      <a:lvl5pPr marL="1828823" algn="l" defTabSz="914411" rtl="0" eaLnBrk="1" latinLnBrk="0" hangingPunct="1">
                        <a:defRPr kumimoji="1" sz="1801" kern="1200">
                          <a:solidFill>
                            <a:schemeClr val="tx1"/>
                          </a:solidFill>
                          <a:latin typeface="Century Schoolbook"/>
                        </a:defRPr>
                      </a:lvl5pPr>
                      <a:lvl6pPr marL="2286029" algn="l" defTabSz="914411" rtl="0" eaLnBrk="1" latinLnBrk="0" hangingPunct="1">
                        <a:defRPr kumimoji="1" sz="1801" kern="1200">
                          <a:solidFill>
                            <a:schemeClr val="tx1"/>
                          </a:solidFill>
                          <a:latin typeface="Century Schoolbook"/>
                        </a:defRPr>
                      </a:lvl6pPr>
                      <a:lvl7pPr marL="2743234" algn="l" defTabSz="914411" rtl="0" eaLnBrk="1" latinLnBrk="0" hangingPunct="1">
                        <a:defRPr kumimoji="1" sz="1801" kern="1200">
                          <a:solidFill>
                            <a:schemeClr val="tx1"/>
                          </a:solidFill>
                          <a:latin typeface="Century Schoolbook"/>
                        </a:defRPr>
                      </a:lvl7pPr>
                      <a:lvl8pPr marL="3200440" algn="l" defTabSz="914411" rtl="0" eaLnBrk="1" latinLnBrk="0" hangingPunct="1">
                        <a:defRPr kumimoji="1" sz="1801" kern="1200">
                          <a:solidFill>
                            <a:schemeClr val="tx1"/>
                          </a:solidFill>
                          <a:latin typeface="Century Schoolbook"/>
                        </a:defRPr>
                      </a:lvl8pPr>
                      <a:lvl9pPr marL="3657646" algn="l" defTabSz="914411" rtl="0" eaLnBrk="1" latinLnBrk="0" hangingPunct="1">
                        <a:defRPr kumimoji="1" sz="1801" kern="1200">
                          <a:solidFill>
                            <a:schemeClr val="tx1"/>
                          </a:solidFill>
                          <a:latin typeface="Century Schoolbook"/>
                        </a:defRPr>
                      </a:lvl9pPr>
                    </a:lstStyle>
                    <a:p>
                      <a:pPr algn="ctr"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20</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21</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22</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23</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24</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25</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26</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27</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7115882"/>
                  </a:ext>
                </a:extLst>
              </a:tr>
              <a:tr h="276465">
                <a:tc>
                  <a:txBody>
                    <a:bodyPr/>
                    <a:lstStyle>
                      <a:lvl1pPr marL="0" algn="l" defTabSz="914411" rtl="0" eaLnBrk="1" latinLnBrk="0" hangingPunct="1">
                        <a:defRPr kumimoji="1" sz="1801" kern="1200">
                          <a:solidFill>
                            <a:schemeClr val="tx1"/>
                          </a:solidFill>
                          <a:latin typeface="Century Schoolbook"/>
                        </a:defRPr>
                      </a:lvl1pPr>
                      <a:lvl2pPr marL="457206" algn="l" defTabSz="914411" rtl="0" eaLnBrk="1" latinLnBrk="0" hangingPunct="1">
                        <a:defRPr kumimoji="1" sz="1801" kern="1200">
                          <a:solidFill>
                            <a:schemeClr val="tx1"/>
                          </a:solidFill>
                          <a:latin typeface="Century Schoolbook"/>
                        </a:defRPr>
                      </a:lvl2pPr>
                      <a:lvl3pPr marL="914411" algn="l" defTabSz="914411" rtl="0" eaLnBrk="1" latinLnBrk="0" hangingPunct="1">
                        <a:defRPr kumimoji="1" sz="1801" kern="1200">
                          <a:solidFill>
                            <a:schemeClr val="tx1"/>
                          </a:solidFill>
                          <a:latin typeface="Century Schoolbook"/>
                        </a:defRPr>
                      </a:lvl3pPr>
                      <a:lvl4pPr marL="1371617" algn="l" defTabSz="914411" rtl="0" eaLnBrk="1" latinLnBrk="0" hangingPunct="1">
                        <a:defRPr kumimoji="1" sz="1801" kern="1200">
                          <a:solidFill>
                            <a:schemeClr val="tx1"/>
                          </a:solidFill>
                          <a:latin typeface="Century Schoolbook"/>
                        </a:defRPr>
                      </a:lvl4pPr>
                      <a:lvl5pPr marL="1828823" algn="l" defTabSz="914411" rtl="0" eaLnBrk="1" latinLnBrk="0" hangingPunct="1">
                        <a:defRPr kumimoji="1" sz="1801" kern="1200">
                          <a:solidFill>
                            <a:schemeClr val="tx1"/>
                          </a:solidFill>
                          <a:latin typeface="Century Schoolbook"/>
                        </a:defRPr>
                      </a:lvl5pPr>
                      <a:lvl6pPr marL="2286029" algn="l" defTabSz="914411" rtl="0" eaLnBrk="1" latinLnBrk="0" hangingPunct="1">
                        <a:defRPr kumimoji="1" sz="1801" kern="1200">
                          <a:solidFill>
                            <a:schemeClr val="tx1"/>
                          </a:solidFill>
                          <a:latin typeface="Century Schoolbook"/>
                        </a:defRPr>
                      </a:lvl6pPr>
                      <a:lvl7pPr marL="2743234" algn="l" defTabSz="914411" rtl="0" eaLnBrk="1" latinLnBrk="0" hangingPunct="1">
                        <a:defRPr kumimoji="1" sz="1801" kern="1200">
                          <a:solidFill>
                            <a:schemeClr val="tx1"/>
                          </a:solidFill>
                          <a:latin typeface="Century Schoolbook"/>
                        </a:defRPr>
                      </a:lvl7pPr>
                      <a:lvl8pPr marL="3200440" algn="l" defTabSz="914411" rtl="0" eaLnBrk="1" latinLnBrk="0" hangingPunct="1">
                        <a:defRPr kumimoji="1" sz="1801" kern="1200">
                          <a:solidFill>
                            <a:schemeClr val="tx1"/>
                          </a:solidFill>
                          <a:latin typeface="Century Schoolbook"/>
                        </a:defRPr>
                      </a:lvl8pPr>
                      <a:lvl9pPr marL="3657646" algn="l" defTabSz="914411" rtl="0" eaLnBrk="1" latinLnBrk="0" hangingPunct="1">
                        <a:defRPr kumimoji="1" sz="1801" kern="1200">
                          <a:solidFill>
                            <a:schemeClr val="tx1"/>
                          </a:solidFill>
                          <a:latin typeface="Century Schoolbook"/>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特定健康診査対象者数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5,509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5,503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5,429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5,497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5,450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5,486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5,451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5,272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3646566"/>
                  </a:ext>
                </a:extLst>
              </a:tr>
              <a:tr h="276465">
                <a:tc>
                  <a:txBody>
                    <a:bodyPr/>
                    <a:lstStyle>
                      <a:lvl1pPr marL="0" algn="l" defTabSz="914411" rtl="0" eaLnBrk="1" latinLnBrk="0" hangingPunct="1">
                        <a:defRPr kumimoji="1" sz="1801" kern="1200">
                          <a:solidFill>
                            <a:schemeClr val="tx1"/>
                          </a:solidFill>
                          <a:latin typeface="Century Schoolbook"/>
                        </a:defRPr>
                      </a:lvl1pPr>
                      <a:lvl2pPr marL="457206" algn="l" defTabSz="914411" rtl="0" eaLnBrk="1" latinLnBrk="0" hangingPunct="1">
                        <a:defRPr kumimoji="1" sz="1801" kern="1200">
                          <a:solidFill>
                            <a:schemeClr val="tx1"/>
                          </a:solidFill>
                          <a:latin typeface="Century Schoolbook"/>
                        </a:defRPr>
                      </a:lvl2pPr>
                      <a:lvl3pPr marL="914411" algn="l" defTabSz="914411" rtl="0" eaLnBrk="1" latinLnBrk="0" hangingPunct="1">
                        <a:defRPr kumimoji="1" sz="1801" kern="1200">
                          <a:solidFill>
                            <a:schemeClr val="tx1"/>
                          </a:solidFill>
                          <a:latin typeface="Century Schoolbook"/>
                        </a:defRPr>
                      </a:lvl3pPr>
                      <a:lvl4pPr marL="1371617" algn="l" defTabSz="914411" rtl="0" eaLnBrk="1" latinLnBrk="0" hangingPunct="1">
                        <a:defRPr kumimoji="1" sz="1801" kern="1200">
                          <a:solidFill>
                            <a:schemeClr val="tx1"/>
                          </a:solidFill>
                          <a:latin typeface="Century Schoolbook"/>
                        </a:defRPr>
                      </a:lvl4pPr>
                      <a:lvl5pPr marL="1828823" algn="l" defTabSz="914411" rtl="0" eaLnBrk="1" latinLnBrk="0" hangingPunct="1">
                        <a:defRPr kumimoji="1" sz="1801" kern="1200">
                          <a:solidFill>
                            <a:schemeClr val="tx1"/>
                          </a:solidFill>
                          <a:latin typeface="Century Schoolbook"/>
                        </a:defRPr>
                      </a:lvl5pPr>
                      <a:lvl6pPr marL="2286029" algn="l" defTabSz="914411" rtl="0" eaLnBrk="1" latinLnBrk="0" hangingPunct="1">
                        <a:defRPr kumimoji="1" sz="1801" kern="1200">
                          <a:solidFill>
                            <a:schemeClr val="tx1"/>
                          </a:solidFill>
                          <a:latin typeface="Century Schoolbook"/>
                        </a:defRPr>
                      </a:lvl6pPr>
                      <a:lvl7pPr marL="2743234" algn="l" defTabSz="914411" rtl="0" eaLnBrk="1" latinLnBrk="0" hangingPunct="1">
                        <a:defRPr kumimoji="1" sz="1801" kern="1200">
                          <a:solidFill>
                            <a:schemeClr val="tx1"/>
                          </a:solidFill>
                          <a:latin typeface="Century Schoolbook"/>
                        </a:defRPr>
                      </a:lvl7pPr>
                      <a:lvl8pPr marL="3200440" algn="l" defTabSz="914411" rtl="0" eaLnBrk="1" latinLnBrk="0" hangingPunct="1">
                        <a:defRPr kumimoji="1" sz="1801" kern="1200">
                          <a:solidFill>
                            <a:schemeClr val="tx1"/>
                          </a:solidFill>
                          <a:latin typeface="Century Schoolbook"/>
                        </a:defRPr>
                      </a:lvl8pPr>
                      <a:lvl9pPr marL="3657646" algn="l" defTabSz="914411" rtl="0" eaLnBrk="1" latinLnBrk="0" hangingPunct="1">
                        <a:defRPr kumimoji="1" sz="1801" kern="1200">
                          <a:solidFill>
                            <a:schemeClr val="tx1"/>
                          </a:solidFill>
                          <a:latin typeface="Century Schoolbook"/>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特定健康診査受診者数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2,343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1,825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1,705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2,027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2,076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1,961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2,050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1,847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5837803"/>
                  </a:ext>
                </a:extLst>
              </a:tr>
              <a:tr h="276465">
                <a:tc>
                  <a:txBody>
                    <a:bodyPr/>
                    <a:lstStyle>
                      <a:lvl1pPr marL="0" algn="l" defTabSz="914411" rtl="0" eaLnBrk="1" latinLnBrk="0" hangingPunct="1">
                        <a:defRPr kumimoji="1" sz="1801" kern="1200">
                          <a:solidFill>
                            <a:schemeClr val="tx1"/>
                          </a:solidFill>
                          <a:latin typeface="Century Schoolbook"/>
                        </a:defRPr>
                      </a:lvl1pPr>
                      <a:lvl2pPr marL="457206" algn="l" defTabSz="914411" rtl="0" eaLnBrk="1" latinLnBrk="0" hangingPunct="1">
                        <a:defRPr kumimoji="1" sz="1801" kern="1200">
                          <a:solidFill>
                            <a:schemeClr val="tx1"/>
                          </a:solidFill>
                          <a:latin typeface="Century Schoolbook"/>
                        </a:defRPr>
                      </a:lvl2pPr>
                      <a:lvl3pPr marL="914411" algn="l" defTabSz="914411" rtl="0" eaLnBrk="1" latinLnBrk="0" hangingPunct="1">
                        <a:defRPr kumimoji="1" sz="1801" kern="1200">
                          <a:solidFill>
                            <a:schemeClr val="tx1"/>
                          </a:solidFill>
                          <a:latin typeface="Century Schoolbook"/>
                        </a:defRPr>
                      </a:lvl3pPr>
                      <a:lvl4pPr marL="1371617" algn="l" defTabSz="914411" rtl="0" eaLnBrk="1" latinLnBrk="0" hangingPunct="1">
                        <a:defRPr kumimoji="1" sz="1801" kern="1200">
                          <a:solidFill>
                            <a:schemeClr val="tx1"/>
                          </a:solidFill>
                          <a:latin typeface="Century Schoolbook"/>
                        </a:defRPr>
                      </a:lvl4pPr>
                      <a:lvl5pPr marL="1828823" algn="l" defTabSz="914411" rtl="0" eaLnBrk="1" latinLnBrk="0" hangingPunct="1">
                        <a:defRPr kumimoji="1" sz="1801" kern="1200">
                          <a:solidFill>
                            <a:schemeClr val="tx1"/>
                          </a:solidFill>
                          <a:latin typeface="Century Schoolbook"/>
                        </a:defRPr>
                      </a:lvl5pPr>
                      <a:lvl6pPr marL="2286029" algn="l" defTabSz="914411" rtl="0" eaLnBrk="1" latinLnBrk="0" hangingPunct="1">
                        <a:defRPr kumimoji="1" sz="1801" kern="1200">
                          <a:solidFill>
                            <a:schemeClr val="tx1"/>
                          </a:solidFill>
                          <a:latin typeface="Century Schoolbook"/>
                        </a:defRPr>
                      </a:lvl6pPr>
                      <a:lvl7pPr marL="2743234" algn="l" defTabSz="914411" rtl="0" eaLnBrk="1" latinLnBrk="0" hangingPunct="1">
                        <a:defRPr kumimoji="1" sz="1801" kern="1200">
                          <a:solidFill>
                            <a:schemeClr val="tx1"/>
                          </a:solidFill>
                          <a:latin typeface="Century Schoolbook"/>
                        </a:defRPr>
                      </a:lvl7pPr>
                      <a:lvl8pPr marL="3200440" algn="l" defTabSz="914411" rtl="0" eaLnBrk="1" latinLnBrk="0" hangingPunct="1">
                        <a:defRPr kumimoji="1" sz="1801" kern="1200">
                          <a:solidFill>
                            <a:schemeClr val="tx1"/>
                          </a:solidFill>
                          <a:latin typeface="Century Schoolbook"/>
                        </a:defRPr>
                      </a:lvl8pPr>
                      <a:lvl9pPr marL="3657646" algn="l" defTabSz="914411" rtl="0" eaLnBrk="1" latinLnBrk="0" hangingPunct="1">
                        <a:defRPr kumimoji="1" sz="1801" kern="1200">
                          <a:solidFill>
                            <a:schemeClr val="tx1"/>
                          </a:solidFill>
                          <a:latin typeface="Century Schoolbook"/>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　特定健康診査受診率</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7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42.5%</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33.2%</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31.4%</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36.9%</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38.1%</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35.7%</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37.6%</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35.0%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577808"/>
                  </a:ext>
                </a:extLst>
              </a:tr>
              <a:tr h="276465">
                <a:tc>
                  <a:txBody>
                    <a:bodyPr/>
                    <a:lstStyle>
                      <a:lvl1pPr marL="0" algn="l" defTabSz="914411" rtl="0" eaLnBrk="1" latinLnBrk="0" hangingPunct="1">
                        <a:defRPr kumimoji="1" sz="1801" kern="1200">
                          <a:solidFill>
                            <a:schemeClr val="tx1"/>
                          </a:solidFill>
                          <a:latin typeface="Century Schoolbook"/>
                        </a:defRPr>
                      </a:lvl1pPr>
                      <a:lvl2pPr marL="457206" algn="l" defTabSz="914411" rtl="0" eaLnBrk="1" latinLnBrk="0" hangingPunct="1">
                        <a:defRPr kumimoji="1" sz="1801" kern="1200">
                          <a:solidFill>
                            <a:schemeClr val="tx1"/>
                          </a:solidFill>
                          <a:latin typeface="Century Schoolbook"/>
                        </a:defRPr>
                      </a:lvl2pPr>
                      <a:lvl3pPr marL="914411" algn="l" defTabSz="914411" rtl="0" eaLnBrk="1" latinLnBrk="0" hangingPunct="1">
                        <a:defRPr kumimoji="1" sz="1801" kern="1200">
                          <a:solidFill>
                            <a:schemeClr val="tx1"/>
                          </a:solidFill>
                          <a:latin typeface="Century Schoolbook"/>
                        </a:defRPr>
                      </a:lvl3pPr>
                      <a:lvl4pPr marL="1371617" algn="l" defTabSz="914411" rtl="0" eaLnBrk="1" latinLnBrk="0" hangingPunct="1">
                        <a:defRPr kumimoji="1" sz="1801" kern="1200">
                          <a:solidFill>
                            <a:schemeClr val="tx1"/>
                          </a:solidFill>
                          <a:latin typeface="Century Schoolbook"/>
                        </a:defRPr>
                      </a:lvl4pPr>
                      <a:lvl5pPr marL="1828823" algn="l" defTabSz="914411" rtl="0" eaLnBrk="1" latinLnBrk="0" hangingPunct="1">
                        <a:defRPr kumimoji="1" sz="1801" kern="1200">
                          <a:solidFill>
                            <a:schemeClr val="tx1"/>
                          </a:solidFill>
                          <a:latin typeface="Century Schoolbook"/>
                        </a:defRPr>
                      </a:lvl5pPr>
                      <a:lvl6pPr marL="2286029" algn="l" defTabSz="914411" rtl="0" eaLnBrk="1" latinLnBrk="0" hangingPunct="1">
                        <a:defRPr kumimoji="1" sz="1801" kern="1200">
                          <a:solidFill>
                            <a:schemeClr val="tx1"/>
                          </a:solidFill>
                          <a:latin typeface="Century Schoolbook"/>
                        </a:defRPr>
                      </a:lvl6pPr>
                      <a:lvl7pPr marL="2743234" algn="l" defTabSz="914411" rtl="0" eaLnBrk="1" latinLnBrk="0" hangingPunct="1">
                        <a:defRPr kumimoji="1" sz="1801" kern="1200">
                          <a:solidFill>
                            <a:schemeClr val="tx1"/>
                          </a:solidFill>
                          <a:latin typeface="Century Schoolbook"/>
                        </a:defRPr>
                      </a:lvl7pPr>
                      <a:lvl8pPr marL="3200440" algn="l" defTabSz="914411" rtl="0" eaLnBrk="1" latinLnBrk="0" hangingPunct="1">
                        <a:defRPr kumimoji="1" sz="1801" kern="1200">
                          <a:solidFill>
                            <a:schemeClr val="tx1"/>
                          </a:solidFill>
                          <a:latin typeface="Century Schoolbook"/>
                        </a:defRPr>
                      </a:lvl8pPr>
                      <a:lvl9pPr marL="3657646" algn="l" defTabSz="914411" rtl="0" eaLnBrk="1" latinLnBrk="0" hangingPunct="1">
                        <a:defRPr kumimoji="1" sz="1801" kern="1200">
                          <a:solidFill>
                            <a:schemeClr val="tx1"/>
                          </a:solidFill>
                          <a:latin typeface="Century Schoolbook"/>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　受診率目標値</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7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54.0%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57.0%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60.0%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63.0%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66.0%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40.0%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45.0%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50.0%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5818314"/>
                  </a:ext>
                </a:extLst>
              </a:tr>
            </a:tbl>
          </a:graphicData>
        </a:graphic>
      </p:graphicFrame>
      <p:graphicFrame>
        <p:nvGraphicFramePr>
          <p:cNvPr id="16" name="表 15">
            <a:extLst>
              <a:ext uri="{FF2B5EF4-FFF2-40B4-BE49-F238E27FC236}">
                <a16:creationId xmlns:a16="http://schemas.microsoft.com/office/drawing/2014/main" id="{C976F68F-F642-4E0E-9A6A-05121779A5F8}"/>
              </a:ext>
            </a:extLst>
          </p:cNvPr>
          <p:cNvGraphicFramePr>
            <a:graphicFrameLocks noGrp="1" noChangeAspect="1"/>
          </p:cNvGraphicFramePr>
          <p:nvPr>
            <p:extLst>
              <p:ext uri="{D42A27DB-BD31-4B8C-83A1-F6EECF244321}">
                <p14:modId xmlns:p14="http://schemas.microsoft.com/office/powerpoint/2010/main" val="3356596829"/>
              </p:ext>
            </p:extLst>
          </p:nvPr>
        </p:nvGraphicFramePr>
        <p:xfrm>
          <a:off x="165100" y="2693069"/>
          <a:ext cx="6200906" cy="1382325"/>
        </p:xfrm>
        <a:graphic>
          <a:graphicData uri="http://schemas.openxmlformats.org/drawingml/2006/table">
            <a:tbl>
              <a:tblPr/>
              <a:tblGrid>
                <a:gridCol w="1368154">
                  <a:extLst>
                    <a:ext uri="{9D8B030D-6E8A-4147-A177-3AD203B41FA5}">
                      <a16:colId xmlns:a16="http://schemas.microsoft.com/office/drawing/2014/main" val="1495362826"/>
                    </a:ext>
                  </a:extLst>
                </a:gridCol>
                <a:gridCol w="604094">
                  <a:extLst>
                    <a:ext uri="{9D8B030D-6E8A-4147-A177-3AD203B41FA5}">
                      <a16:colId xmlns:a16="http://schemas.microsoft.com/office/drawing/2014/main" val="3729780636"/>
                    </a:ext>
                  </a:extLst>
                </a:gridCol>
                <a:gridCol w="604094">
                  <a:extLst>
                    <a:ext uri="{9D8B030D-6E8A-4147-A177-3AD203B41FA5}">
                      <a16:colId xmlns:a16="http://schemas.microsoft.com/office/drawing/2014/main" val="1253732852"/>
                    </a:ext>
                  </a:extLst>
                </a:gridCol>
                <a:gridCol w="604094">
                  <a:extLst>
                    <a:ext uri="{9D8B030D-6E8A-4147-A177-3AD203B41FA5}">
                      <a16:colId xmlns:a16="http://schemas.microsoft.com/office/drawing/2014/main" val="4166804326"/>
                    </a:ext>
                  </a:extLst>
                </a:gridCol>
                <a:gridCol w="604094">
                  <a:extLst>
                    <a:ext uri="{9D8B030D-6E8A-4147-A177-3AD203B41FA5}">
                      <a16:colId xmlns:a16="http://schemas.microsoft.com/office/drawing/2014/main" val="1147435736"/>
                    </a:ext>
                  </a:extLst>
                </a:gridCol>
                <a:gridCol w="604094">
                  <a:extLst>
                    <a:ext uri="{9D8B030D-6E8A-4147-A177-3AD203B41FA5}">
                      <a16:colId xmlns:a16="http://schemas.microsoft.com/office/drawing/2014/main" val="3434193616"/>
                    </a:ext>
                  </a:extLst>
                </a:gridCol>
                <a:gridCol w="604094">
                  <a:extLst>
                    <a:ext uri="{9D8B030D-6E8A-4147-A177-3AD203B41FA5}">
                      <a16:colId xmlns:a16="http://schemas.microsoft.com/office/drawing/2014/main" val="2416896688"/>
                    </a:ext>
                  </a:extLst>
                </a:gridCol>
                <a:gridCol w="604094">
                  <a:extLst>
                    <a:ext uri="{9D8B030D-6E8A-4147-A177-3AD203B41FA5}">
                      <a16:colId xmlns:a16="http://schemas.microsoft.com/office/drawing/2014/main" val="4103726968"/>
                    </a:ext>
                  </a:extLst>
                </a:gridCol>
                <a:gridCol w="604094">
                  <a:extLst>
                    <a:ext uri="{9D8B030D-6E8A-4147-A177-3AD203B41FA5}">
                      <a16:colId xmlns:a16="http://schemas.microsoft.com/office/drawing/2014/main" val="566492982"/>
                    </a:ext>
                  </a:extLst>
                </a:gridCol>
              </a:tblGrid>
              <a:tr h="276465">
                <a:tc>
                  <a:txBody>
                    <a:bodyPr/>
                    <a:lstStyle>
                      <a:lvl1pPr marL="0" algn="l" defTabSz="914411" rtl="0" eaLnBrk="1" latinLnBrk="0" hangingPunct="1">
                        <a:defRPr kumimoji="1" sz="1801" kern="1200">
                          <a:solidFill>
                            <a:schemeClr val="tx1"/>
                          </a:solidFill>
                          <a:latin typeface="Century Schoolbook"/>
                        </a:defRPr>
                      </a:lvl1pPr>
                      <a:lvl2pPr marL="457206" algn="l" defTabSz="914411" rtl="0" eaLnBrk="1" latinLnBrk="0" hangingPunct="1">
                        <a:defRPr kumimoji="1" sz="1801" kern="1200">
                          <a:solidFill>
                            <a:schemeClr val="tx1"/>
                          </a:solidFill>
                          <a:latin typeface="Century Schoolbook"/>
                        </a:defRPr>
                      </a:lvl2pPr>
                      <a:lvl3pPr marL="914411" algn="l" defTabSz="914411" rtl="0" eaLnBrk="1" latinLnBrk="0" hangingPunct="1">
                        <a:defRPr kumimoji="1" sz="1801" kern="1200">
                          <a:solidFill>
                            <a:schemeClr val="tx1"/>
                          </a:solidFill>
                          <a:latin typeface="Century Schoolbook"/>
                        </a:defRPr>
                      </a:lvl3pPr>
                      <a:lvl4pPr marL="1371617" algn="l" defTabSz="914411" rtl="0" eaLnBrk="1" latinLnBrk="0" hangingPunct="1">
                        <a:defRPr kumimoji="1" sz="1801" kern="1200">
                          <a:solidFill>
                            <a:schemeClr val="tx1"/>
                          </a:solidFill>
                          <a:latin typeface="Century Schoolbook"/>
                        </a:defRPr>
                      </a:lvl4pPr>
                      <a:lvl5pPr marL="1828823" algn="l" defTabSz="914411" rtl="0" eaLnBrk="1" latinLnBrk="0" hangingPunct="1">
                        <a:defRPr kumimoji="1" sz="1801" kern="1200">
                          <a:solidFill>
                            <a:schemeClr val="tx1"/>
                          </a:solidFill>
                          <a:latin typeface="Century Schoolbook"/>
                        </a:defRPr>
                      </a:lvl5pPr>
                      <a:lvl6pPr marL="2286029" algn="l" defTabSz="914411" rtl="0" eaLnBrk="1" latinLnBrk="0" hangingPunct="1">
                        <a:defRPr kumimoji="1" sz="1801" kern="1200">
                          <a:solidFill>
                            <a:schemeClr val="tx1"/>
                          </a:solidFill>
                          <a:latin typeface="Century Schoolbook"/>
                        </a:defRPr>
                      </a:lvl6pPr>
                      <a:lvl7pPr marL="2743234" algn="l" defTabSz="914411" rtl="0" eaLnBrk="1" latinLnBrk="0" hangingPunct="1">
                        <a:defRPr kumimoji="1" sz="1801" kern="1200">
                          <a:solidFill>
                            <a:schemeClr val="tx1"/>
                          </a:solidFill>
                          <a:latin typeface="Century Schoolbook"/>
                        </a:defRPr>
                      </a:lvl7pPr>
                      <a:lvl8pPr marL="3200440" algn="l" defTabSz="914411" rtl="0" eaLnBrk="1" latinLnBrk="0" hangingPunct="1">
                        <a:defRPr kumimoji="1" sz="1801" kern="1200">
                          <a:solidFill>
                            <a:schemeClr val="tx1"/>
                          </a:solidFill>
                          <a:latin typeface="Century Schoolbook"/>
                        </a:defRPr>
                      </a:lvl8pPr>
                      <a:lvl9pPr marL="3657646" algn="l" defTabSz="914411" rtl="0" eaLnBrk="1" latinLnBrk="0" hangingPunct="1">
                        <a:defRPr kumimoji="1" sz="1801" kern="1200">
                          <a:solidFill>
                            <a:schemeClr val="tx1"/>
                          </a:solidFill>
                          <a:latin typeface="Century Schoolbook"/>
                        </a:defRPr>
                      </a:lvl9pPr>
                    </a:lstStyle>
                    <a:p>
                      <a:pPr algn="ctr"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28</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29</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30</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31</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7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見込み値</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7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7115882"/>
                  </a:ext>
                </a:extLst>
              </a:tr>
              <a:tr h="276465">
                <a:tc>
                  <a:txBody>
                    <a:bodyPr/>
                    <a:lstStyle>
                      <a:lvl1pPr marL="0" algn="l" defTabSz="914411" rtl="0" eaLnBrk="1" latinLnBrk="0" hangingPunct="1">
                        <a:defRPr kumimoji="1" sz="1801" kern="1200">
                          <a:solidFill>
                            <a:schemeClr val="tx1"/>
                          </a:solidFill>
                          <a:latin typeface="Century Schoolbook"/>
                        </a:defRPr>
                      </a:lvl1pPr>
                      <a:lvl2pPr marL="457206" algn="l" defTabSz="914411" rtl="0" eaLnBrk="1" latinLnBrk="0" hangingPunct="1">
                        <a:defRPr kumimoji="1" sz="1801" kern="1200">
                          <a:solidFill>
                            <a:schemeClr val="tx1"/>
                          </a:solidFill>
                          <a:latin typeface="Century Schoolbook"/>
                        </a:defRPr>
                      </a:lvl2pPr>
                      <a:lvl3pPr marL="914411" algn="l" defTabSz="914411" rtl="0" eaLnBrk="1" latinLnBrk="0" hangingPunct="1">
                        <a:defRPr kumimoji="1" sz="1801" kern="1200">
                          <a:solidFill>
                            <a:schemeClr val="tx1"/>
                          </a:solidFill>
                          <a:latin typeface="Century Schoolbook"/>
                        </a:defRPr>
                      </a:lvl3pPr>
                      <a:lvl4pPr marL="1371617" algn="l" defTabSz="914411" rtl="0" eaLnBrk="1" latinLnBrk="0" hangingPunct="1">
                        <a:defRPr kumimoji="1" sz="1801" kern="1200">
                          <a:solidFill>
                            <a:schemeClr val="tx1"/>
                          </a:solidFill>
                          <a:latin typeface="Century Schoolbook"/>
                        </a:defRPr>
                      </a:lvl4pPr>
                      <a:lvl5pPr marL="1828823" algn="l" defTabSz="914411" rtl="0" eaLnBrk="1" latinLnBrk="0" hangingPunct="1">
                        <a:defRPr kumimoji="1" sz="1801" kern="1200">
                          <a:solidFill>
                            <a:schemeClr val="tx1"/>
                          </a:solidFill>
                          <a:latin typeface="Century Schoolbook"/>
                        </a:defRPr>
                      </a:lvl5pPr>
                      <a:lvl6pPr marL="2286029" algn="l" defTabSz="914411" rtl="0" eaLnBrk="1" latinLnBrk="0" hangingPunct="1">
                        <a:defRPr kumimoji="1" sz="1801" kern="1200">
                          <a:solidFill>
                            <a:schemeClr val="tx1"/>
                          </a:solidFill>
                          <a:latin typeface="Century Schoolbook"/>
                        </a:defRPr>
                      </a:lvl6pPr>
                      <a:lvl7pPr marL="2743234" algn="l" defTabSz="914411" rtl="0" eaLnBrk="1" latinLnBrk="0" hangingPunct="1">
                        <a:defRPr kumimoji="1" sz="1801" kern="1200">
                          <a:solidFill>
                            <a:schemeClr val="tx1"/>
                          </a:solidFill>
                          <a:latin typeface="Century Schoolbook"/>
                        </a:defRPr>
                      </a:lvl7pPr>
                      <a:lvl8pPr marL="3200440" algn="l" defTabSz="914411" rtl="0" eaLnBrk="1" latinLnBrk="0" hangingPunct="1">
                        <a:defRPr kumimoji="1" sz="1801" kern="1200">
                          <a:solidFill>
                            <a:schemeClr val="tx1"/>
                          </a:solidFill>
                          <a:latin typeface="Century Schoolbook"/>
                        </a:defRPr>
                      </a:lvl8pPr>
                      <a:lvl9pPr marL="3657646" algn="l" defTabSz="914411" rtl="0" eaLnBrk="1" latinLnBrk="0" hangingPunct="1">
                        <a:defRPr kumimoji="1" sz="1801" kern="1200">
                          <a:solidFill>
                            <a:schemeClr val="tx1"/>
                          </a:solidFill>
                          <a:latin typeface="Century Schoolbook"/>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特定健康診査対象者数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5,048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4,894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4,729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4,609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4,563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4,370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4,176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3646566"/>
                  </a:ext>
                </a:extLst>
              </a:tr>
              <a:tr h="276465">
                <a:tc>
                  <a:txBody>
                    <a:bodyPr/>
                    <a:lstStyle>
                      <a:lvl1pPr marL="0" algn="l" defTabSz="914411" rtl="0" eaLnBrk="1" latinLnBrk="0" hangingPunct="1">
                        <a:defRPr kumimoji="1" sz="1801" kern="1200">
                          <a:solidFill>
                            <a:schemeClr val="tx1"/>
                          </a:solidFill>
                          <a:latin typeface="Century Schoolbook"/>
                        </a:defRPr>
                      </a:lvl1pPr>
                      <a:lvl2pPr marL="457206" algn="l" defTabSz="914411" rtl="0" eaLnBrk="1" latinLnBrk="0" hangingPunct="1">
                        <a:defRPr kumimoji="1" sz="1801" kern="1200">
                          <a:solidFill>
                            <a:schemeClr val="tx1"/>
                          </a:solidFill>
                          <a:latin typeface="Century Schoolbook"/>
                        </a:defRPr>
                      </a:lvl2pPr>
                      <a:lvl3pPr marL="914411" algn="l" defTabSz="914411" rtl="0" eaLnBrk="1" latinLnBrk="0" hangingPunct="1">
                        <a:defRPr kumimoji="1" sz="1801" kern="1200">
                          <a:solidFill>
                            <a:schemeClr val="tx1"/>
                          </a:solidFill>
                          <a:latin typeface="Century Schoolbook"/>
                        </a:defRPr>
                      </a:lvl3pPr>
                      <a:lvl4pPr marL="1371617" algn="l" defTabSz="914411" rtl="0" eaLnBrk="1" latinLnBrk="0" hangingPunct="1">
                        <a:defRPr kumimoji="1" sz="1801" kern="1200">
                          <a:solidFill>
                            <a:schemeClr val="tx1"/>
                          </a:solidFill>
                          <a:latin typeface="Century Schoolbook"/>
                        </a:defRPr>
                      </a:lvl4pPr>
                      <a:lvl5pPr marL="1828823" algn="l" defTabSz="914411" rtl="0" eaLnBrk="1" latinLnBrk="0" hangingPunct="1">
                        <a:defRPr kumimoji="1" sz="1801" kern="1200">
                          <a:solidFill>
                            <a:schemeClr val="tx1"/>
                          </a:solidFill>
                          <a:latin typeface="Century Schoolbook"/>
                        </a:defRPr>
                      </a:lvl5pPr>
                      <a:lvl6pPr marL="2286029" algn="l" defTabSz="914411" rtl="0" eaLnBrk="1" latinLnBrk="0" hangingPunct="1">
                        <a:defRPr kumimoji="1" sz="1801" kern="1200">
                          <a:solidFill>
                            <a:schemeClr val="tx1"/>
                          </a:solidFill>
                          <a:latin typeface="Century Schoolbook"/>
                        </a:defRPr>
                      </a:lvl6pPr>
                      <a:lvl7pPr marL="2743234" algn="l" defTabSz="914411" rtl="0" eaLnBrk="1" latinLnBrk="0" hangingPunct="1">
                        <a:defRPr kumimoji="1" sz="1801" kern="1200">
                          <a:solidFill>
                            <a:schemeClr val="tx1"/>
                          </a:solidFill>
                          <a:latin typeface="Century Schoolbook"/>
                        </a:defRPr>
                      </a:lvl7pPr>
                      <a:lvl8pPr marL="3200440" algn="l" defTabSz="914411" rtl="0" eaLnBrk="1" latinLnBrk="0" hangingPunct="1">
                        <a:defRPr kumimoji="1" sz="1801" kern="1200">
                          <a:solidFill>
                            <a:schemeClr val="tx1"/>
                          </a:solidFill>
                          <a:latin typeface="Century Schoolbook"/>
                        </a:defRPr>
                      </a:lvl8pPr>
                      <a:lvl9pPr marL="3657646" algn="l" defTabSz="914411" rtl="0" eaLnBrk="1" latinLnBrk="0" hangingPunct="1">
                        <a:defRPr kumimoji="1" sz="1801" kern="1200">
                          <a:solidFill>
                            <a:schemeClr val="tx1"/>
                          </a:solidFill>
                          <a:latin typeface="Century Schoolbook"/>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特定健康診査受診者数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2,231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2,119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1,916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1,909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1,592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1,912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1,722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1,700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5837803"/>
                  </a:ext>
                </a:extLst>
              </a:tr>
              <a:tr h="276465">
                <a:tc>
                  <a:txBody>
                    <a:bodyPr/>
                    <a:lstStyle>
                      <a:lvl1pPr marL="0" algn="l" defTabSz="914411" rtl="0" eaLnBrk="1" latinLnBrk="0" hangingPunct="1">
                        <a:defRPr kumimoji="1" sz="1801" kern="1200">
                          <a:solidFill>
                            <a:schemeClr val="tx1"/>
                          </a:solidFill>
                          <a:latin typeface="Century Schoolbook"/>
                        </a:defRPr>
                      </a:lvl1pPr>
                      <a:lvl2pPr marL="457206" algn="l" defTabSz="914411" rtl="0" eaLnBrk="1" latinLnBrk="0" hangingPunct="1">
                        <a:defRPr kumimoji="1" sz="1801" kern="1200">
                          <a:solidFill>
                            <a:schemeClr val="tx1"/>
                          </a:solidFill>
                          <a:latin typeface="Century Schoolbook"/>
                        </a:defRPr>
                      </a:lvl2pPr>
                      <a:lvl3pPr marL="914411" algn="l" defTabSz="914411" rtl="0" eaLnBrk="1" latinLnBrk="0" hangingPunct="1">
                        <a:defRPr kumimoji="1" sz="1801" kern="1200">
                          <a:solidFill>
                            <a:schemeClr val="tx1"/>
                          </a:solidFill>
                          <a:latin typeface="Century Schoolbook"/>
                        </a:defRPr>
                      </a:lvl3pPr>
                      <a:lvl4pPr marL="1371617" algn="l" defTabSz="914411" rtl="0" eaLnBrk="1" latinLnBrk="0" hangingPunct="1">
                        <a:defRPr kumimoji="1" sz="1801" kern="1200">
                          <a:solidFill>
                            <a:schemeClr val="tx1"/>
                          </a:solidFill>
                          <a:latin typeface="Century Schoolbook"/>
                        </a:defRPr>
                      </a:lvl4pPr>
                      <a:lvl5pPr marL="1828823" algn="l" defTabSz="914411" rtl="0" eaLnBrk="1" latinLnBrk="0" hangingPunct="1">
                        <a:defRPr kumimoji="1" sz="1801" kern="1200">
                          <a:solidFill>
                            <a:schemeClr val="tx1"/>
                          </a:solidFill>
                          <a:latin typeface="Century Schoolbook"/>
                        </a:defRPr>
                      </a:lvl5pPr>
                      <a:lvl6pPr marL="2286029" algn="l" defTabSz="914411" rtl="0" eaLnBrk="1" latinLnBrk="0" hangingPunct="1">
                        <a:defRPr kumimoji="1" sz="1801" kern="1200">
                          <a:solidFill>
                            <a:schemeClr val="tx1"/>
                          </a:solidFill>
                          <a:latin typeface="Century Schoolbook"/>
                        </a:defRPr>
                      </a:lvl6pPr>
                      <a:lvl7pPr marL="2743234" algn="l" defTabSz="914411" rtl="0" eaLnBrk="1" latinLnBrk="0" hangingPunct="1">
                        <a:defRPr kumimoji="1" sz="1801" kern="1200">
                          <a:solidFill>
                            <a:schemeClr val="tx1"/>
                          </a:solidFill>
                          <a:latin typeface="Century Schoolbook"/>
                        </a:defRPr>
                      </a:lvl7pPr>
                      <a:lvl8pPr marL="3200440" algn="l" defTabSz="914411" rtl="0" eaLnBrk="1" latinLnBrk="0" hangingPunct="1">
                        <a:defRPr kumimoji="1" sz="1801" kern="1200">
                          <a:solidFill>
                            <a:schemeClr val="tx1"/>
                          </a:solidFill>
                          <a:latin typeface="Century Schoolbook"/>
                        </a:defRPr>
                      </a:lvl8pPr>
                      <a:lvl9pPr marL="3657646" algn="l" defTabSz="914411" rtl="0" eaLnBrk="1" latinLnBrk="0" hangingPunct="1">
                        <a:defRPr kumimoji="1" sz="1801" kern="1200">
                          <a:solidFill>
                            <a:schemeClr val="tx1"/>
                          </a:solidFill>
                          <a:latin typeface="Century Schoolbook"/>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　特定健康診査受診率</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7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44.2%</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43.3%</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40.5%</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41.4%</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34.9%</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43.8%</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41.2%</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0577808"/>
                  </a:ext>
                </a:extLst>
              </a:tr>
              <a:tr h="276465">
                <a:tc>
                  <a:txBody>
                    <a:bodyPr/>
                    <a:lstStyle>
                      <a:lvl1pPr marL="0" algn="l" defTabSz="914411" rtl="0" eaLnBrk="1" latinLnBrk="0" hangingPunct="1">
                        <a:defRPr kumimoji="1" sz="1801" kern="1200">
                          <a:solidFill>
                            <a:schemeClr val="tx1"/>
                          </a:solidFill>
                          <a:latin typeface="Century Schoolbook"/>
                        </a:defRPr>
                      </a:lvl1pPr>
                      <a:lvl2pPr marL="457206" algn="l" defTabSz="914411" rtl="0" eaLnBrk="1" latinLnBrk="0" hangingPunct="1">
                        <a:defRPr kumimoji="1" sz="1801" kern="1200">
                          <a:solidFill>
                            <a:schemeClr val="tx1"/>
                          </a:solidFill>
                          <a:latin typeface="Century Schoolbook"/>
                        </a:defRPr>
                      </a:lvl2pPr>
                      <a:lvl3pPr marL="914411" algn="l" defTabSz="914411" rtl="0" eaLnBrk="1" latinLnBrk="0" hangingPunct="1">
                        <a:defRPr kumimoji="1" sz="1801" kern="1200">
                          <a:solidFill>
                            <a:schemeClr val="tx1"/>
                          </a:solidFill>
                          <a:latin typeface="Century Schoolbook"/>
                        </a:defRPr>
                      </a:lvl3pPr>
                      <a:lvl4pPr marL="1371617" algn="l" defTabSz="914411" rtl="0" eaLnBrk="1" latinLnBrk="0" hangingPunct="1">
                        <a:defRPr kumimoji="1" sz="1801" kern="1200">
                          <a:solidFill>
                            <a:schemeClr val="tx1"/>
                          </a:solidFill>
                          <a:latin typeface="Century Schoolbook"/>
                        </a:defRPr>
                      </a:lvl4pPr>
                      <a:lvl5pPr marL="1828823" algn="l" defTabSz="914411" rtl="0" eaLnBrk="1" latinLnBrk="0" hangingPunct="1">
                        <a:defRPr kumimoji="1" sz="1801" kern="1200">
                          <a:solidFill>
                            <a:schemeClr val="tx1"/>
                          </a:solidFill>
                          <a:latin typeface="Century Schoolbook"/>
                        </a:defRPr>
                      </a:lvl5pPr>
                      <a:lvl6pPr marL="2286029" algn="l" defTabSz="914411" rtl="0" eaLnBrk="1" latinLnBrk="0" hangingPunct="1">
                        <a:defRPr kumimoji="1" sz="1801" kern="1200">
                          <a:solidFill>
                            <a:schemeClr val="tx1"/>
                          </a:solidFill>
                          <a:latin typeface="Century Schoolbook"/>
                        </a:defRPr>
                      </a:lvl6pPr>
                      <a:lvl7pPr marL="2743234" algn="l" defTabSz="914411" rtl="0" eaLnBrk="1" latinLnBrk="0" hangingPunct="1">
                        <a:defRPr kumimoji="1" sz="1801" kern="1200">
                          <a:solidFill>
                            <a:schemeClr val="tx1"/>
                          </a:solidFill>
                          <a:latin typeface="Century Schoolbook"/>
                        </a:defRPr>
                      </a:lvl7pPr>
                      <a:lvl8pPr marL="3200440" algn="l" defTabSz="914411" rtl="0" eaLnBrk="1" latinLnBrk="0" hangingPunct="1">
                        <a:defRPr kumimoji="1" sz="1801" kern="1200">
                          <a:solidFill>
                            <a:schemeClr val="tx1"/>
                          </a:solidFill>
                          <a:latin typeface="Century Schoolbook"/>
                        </a:defRPr>
                      </a:lvl8pPr>
                      <a:lvl9pPr marL="3657646" algn="l" defTabSz="914411" rtl="0" eaLnBrk="1" latinLnBrk="0" hangingPunct="1">
                        <a:defRPr kumimoji="1" sz="1801" kern="1200">
                          <a:solidFill>
                            <a:schemeClr val="tx1"/>
                          </a:solidFill>
                          <a:latin typeface="Century Schoolbook"/>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　受診率目標値</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7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55.0%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60.0%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45.0%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45.0%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50.0%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50.0%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55.0%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5818314"/>
                  </a:ext>
                </a:extLst>
              </a:tr>
            </a:tbl>
          </a:graphicData>
        </a:graphic>
      </p:graphicFrame>
      <p:pic>
        <p:nvPicPr>
          <p:cNvPr id="5" name="図 4">
            <a:extLst>
              <a:ext uri="{FF2B5EF4-FFF2-40B4-BE49-F238E27FC236}">
                <a16:creationId xmlns:a16="http://schemas.microsoft.com/office/drawing/2014/main" id="{7DFB774B-5DD8-9325-DC2E-890E9D4AD956}"/>
              </a:ext>
            </a:extLst>
          </p:cNvPr>
          <p:cNvPicPr>
            <a:picLocks noChangeAspect="1"/>
          </p:cNvPicPr>
          <p:nvPr/>
        </p:nvPicPr>
        <p:blipFill>
          <a:blip r:embed="rId3"/>
          <a:stretch>
            <a:fillRect/>
          </a:stretch>
        </p:blipFill>
        <p:spPr>
          <a:xfrm>
            <a:off x="165101" y="4896324"/>
            <a:ext cx="6200906" cy="2520693"/>
          </a:xfrm>
          <a:prstGeom prst="rect">
            <a:avLst/>
          </a:prstGeom>
        </p:spPr>
      </p:pic>
    </p:spTree>
    <p:extLst>
      <p:ext uri="{BB962C8B-B14F-4D97-AF65-F5344CB8AC3E}">
        <p14:creationId xmlns:p14="http://schemas.microsoft.com/office/powerpoint/2010/main" val="3188364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a:spLocks/>
          </p:cNvSpPr>
          <p:nvPr/>
        </p:nvSpPr>
        <p:spPr>
          <a:xfrm>
            <a:off x="94031" y="443898"/>
            <a:ext cx="6242400" cy="338554"/>
          </a:xfrm>
          <a:prstGeom prst="rect">
            <a:avLst/>
          </a:prstGeom>
          <a:noFill/>
          <a:ln>
            <a:noFill/>
          </a:ln>
        </p:spPr>
        <p:txBody>
          <a:bodyPr wrap="square" lIns="0" rIns="90000" rtlCol="0">
            <a:spAutoFit/>
          </a:bodyPr>
          <a:lstStyle/>
          <a:p>
            <a:r>
              <a:rPr lang="en-US" altLang="ja-JP" sz="1600" b="1" dirty="0">
                <a:latin typeface="ＭＳ 明朝" panose="02020609040205080304" pitchFamily="17" charset="-128"/>
                <a:ea typeface="ＭＳ 明朝" panose="02020609040205080304" pitchFamily="17" charset="-128"/>
              </a:rPr>
              <a:t>1.</a:t>
            </a:r>
            <a:r>
              <a:rPr lang="ja-JP" altLang="en-US" sz="1600" b="1" dirty="0">
                <a:latin typeface="ＭＳ 明朝" panose="02020609040205080304" pitchFamily="17" charset="-128"/>
                <a:ea typeface="ＭＳ 明朝" panose="02020609040205080304" pitchFamily="17" charset="-128"/>
              </a:rPr>
              <a:t>地域の特性</a:t>
            </a:r>
            <a:endParaRPr lang="ja-JP" altLang="ja-JP" sz="1600" dirty="0">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35192E12-F6A6-E3AA-3BB0-C0BB49517A6D}"/>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8</a:t>
            </a:fld>
            <a:endParaRPr lang="ja-JP" altLang="en-US" dirty="0">
              <a:latin typeface="ＭＳ 明朝" panose="02020609040205080304" pitchFamily="17" charset="-128"/>
              <a:ea typeface="ＭＳ 明朝" panose="02020609040205080304" pitchFamily="17" charset="-128"/>
            </a:endParaRPr>
          </a:p>
        </p:txBody>
      </p:sp>
      <p:sp>
        <p:nvSpPr>
          <p:cNvPr id="11" name="タイトル_大_3">
            <a:extLst>
              <a:ext uri="{FF2B5EF4-FFF2-40B4-BE49-F238E27FC236}">
                <a16:creationId xmlns:a16="http://schemas.microsoft.com/office/drawing/2014/main" id="{61BA9A2D-C678-0FD4-6466-95EF153C83B5}"/>
              </a:ext>
            </a:extLst>
          </p:cNvPr>
          <p:cNvSpPr txBox="1">
            <a:spLocks noChangeAspect="1"/>
          </p:cNvSpPr>
          <p:nvPr/>
        </p:nvSpPr>
        <p:spPr>
          <a:xfrm>
            <a:off x="-1" y="-4836"/>
            <a:ext cx="6483927" cy="389392"/>
          </a:xfrm>
          <a:prstGeom prst="rect">
            <a:avLst/>
          </a:prstGeom>
          <a:solidFill>
            <a:srgbClr val="D9D9D9"/>
          </a:soli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p>
            <a:pPr>
              <a:spcBef>
                <a:spcPct val="0"/>
              </a:spcBef>
              <a:defRPr/>
            </a:pPr>
            <a:r>
              <a:rPr kumimoji="0" lang="ja-JP" altLang="en-US" b="1" kern="0" dirty="0">
                <a:solidFill>
                  <a:schemeClr val="tx1"/>
                </a:solidFill>
                <a:latin typeface="ＭＳ 明朝" panose="02020609040205080304" pitchFamily="17" charset="-128"/>
                <a:ea typeface="ＭＳ 明朝" panose="02020609040205080304" pitchFamily="17" charset="-128"/>
              </a:rPr>
              <a:t>第</a:t>
            </a:r>
            <a:r>
              <a:rPr kumimoji="0" lang="en-US" altLang="ja-JP" b="1" kern="0" dirty="0">
                <a:solidFill>
                  <a:schemeClr val="tx1"/>
                </a:solidFill>
                <a:latin typeface="ＭＳ 明朝" panose="02020609040205080304" pitchFamily="17" charset="-128"/>
                <a:ea typeface="ＭＳ 明朝" panose="02020609040205080304" pitchFamily="17" charset="-128"/>
              </a:rPr>
              <a:t>2</a:t>
            </a:r>
            <a:r>
              <a:rPr kumimoji="0" lang="ja-JP" altLang="en-US" b="1" kern="0" dirty="0">
                <a:solidFill>
                  <a:schemeClr val="tx1"/>
                </a:solidFill>
                <a:latin typeface="ＭＳ 明朝" panose="02020609040205080304" pitchFamily="17" charset="-128"/>
                <a:ea typeface="ＭＳ 明朝" panose="02020609040205080304" pitchFamily="17" charset="-128"/>
              </a:rPr>
              <a:t>章　地域の概況</a:t>
            </a:r>
          </a:p>
        </p:txBody>
      </p:sp>
      <p:sp>
        <p:nvSpPr>
          <p:cNvPr id="20" name="タイトル 1">
            <a:extLst>
              <a:ext uri="{FF2B5EF4-FFF2-40B4-BE49-F238E27FC236}">
                <a16:creationId xmlns:a16="http://schemas.microsoft.com/office/drawing/2014/main" id="{7EA528F6-4A04-8EE4-BE49-E6FB36E24B84}"/>
              </a:ext>
            </a:extLst>
          </p:cNvPr>
          <p:cNvSpPr txBox="1">
            <a:spLocks/>
          </p:cNvSpPr>
          <p:nvPr/>
        </p:nvSpPr>
        <p:spPr>
          <a:xfrm>
            <a:off x="170434" y="3646782"/>
            <a:ext cx="6238800" cy="786476"/>
          </a:xfrm>
          <a:prstGeom prst="rect">
            <a:avLst/>
          </a:prstGeom>
          <a:ln>
            <a:noFill/>
          </a:ln>
        </p:spPr>
        <p:txBody>
          <a:bodyPr vert="horz" lIns="0" tIns="43201" rIns="90000" bIns="43201" rtlCol="0" anchor="t">
            <a:spAutoFit/>
          </a:bodyPr>
          <a:lstStyle/>
          <a:p>
            <a:pPr algn="just" fontAlgn="base">
              <a:lnSpc>
                <a:spcPct val="125000"/>
              </a:lnSpc>
              <a:spcBef>
                <a:spcPct val="0"/>
              </a:spcBef>
              <a:spcAft>
                <a:spcPct val="0"/>
              </a:spcAft>
              <a:tabLst>
                <a:tab pos="3054059" algn="l"/>
              </a:tabLst>
            </a:pPr>
            <a:r>
              <a:rPr lang="en-US" altLang="ja-JP" sz="1400" dirty="0">
                <a:latin typeface="ＭＳ 明朝" panose="02020609040205080304" pitchFamily="17" charset="-128"/>
                <a:ea typeface="ＭＳ 明朝" panose="02020609040205080304" pitchFamily="17" charset="-128"/>
                <a:cs typeface="+mj-cs"/>
              </a:rPr>
              <a:t>(</a:t>
            </a:r>
            <a:r>
              <a:rPr lang="en-US" altLang="ja-JP" sz="1400" dirty="0">
                <a:latin typeface="ＭＳ 明朝" panose="02020609040205080304" pitchFamily="17" charset="-128"/>
                <a:ea typeface="ＭＳ 明朝" panose="02020609040205080304" pitchFamily="17" charset="-128"/>
              </a:rPr>
              <a:t>2)</a:t>
            </a:r>
            <a:r>
              <a:rPr lang="ja-JP" altLang="en-US" sz="1400" dirty="0">
                <a:latin typeface="ＭＳ 明朝" panose="02020609040205080304" pitchFamily="17" charset="-128"/>
                <a:ea typeface="ＭＳ 明朝" panose="02020609040205080304" pitchFamily="17" charset="-128"/>
              </a:rPr>
              <a:t>医療アクセスの状況</a:t>
            </a:r>
            <a:endParaRPr lang="ja-JP" altLang="ja-JP" sz="1400" dirty="0">
              <a:latin typeface="ＭＳ 明朝" panose="02020609040205080304" pitchFamily="17" charset="-128"/>
              <a:ea typeface="ＭＳ 明朝" panose="02020609040205080304" pitchFamily="17" charset="-128"/>
            </a:endParaRPr>
          </a:p>
          <a:p>
            <a:pPr algn="just" fontAlgn="base">
              <a:lnSpc>
                <a:spcPct val="125000"/>
              </a:lnSpc>
              <a:spcBef>
                <a:spcPct val="0"/>
              </a:spcBef>
              <a:spcAft>
                <a:spcPct val="0"/>
              </a:spcAft>
              <a:tabLst>
                <a:tab pos="3054059" algn="l"/>
              </a:tabLst>
            </a:pPr>
            <a:r>
              <a:rPr lang="ja-JP" altLang="en-US" sz="1200" dirty="0">
                <a:latin typeface="ＭＳ 明朝" panose="02020609040205080304" pitchFamily="17" charset="-128"/>
                <a:ea typeface="ＭＳ 明朝" panose="02020609040205080304" pitchFamily="17" charset="-128"/>
              </a:rPr>
              <a:t>　以下は、</a:t>
            </a:r>
            <a:r>
              <a:rPr lang="ja-JP" altLang="en-US" sz="1200" dirty="0">
                <a:latin typeface="ＭＳ 明朝" panose="02020609040205080304" pitchFamily="17" charset="-128"/>
                <a:ea typeface="ＭＳ 明朝" panose="02020609040205080304" pitchFamily="17" charset="-128"/>
                <a:cs typeface="+mj-cs"/>
              </a:rPr>
              <a:t>本市の令和</a:t>
            </a:r>
            <a:r>
              <a:rPr lang="en-US" altLang="ja-JP" sz="1200" dirty="0">
                <a:latin typeface="ＭＳ 明朝" panose="02020609040205080304" pitchFamily="17" charset="-128"/>
                <a:ea typeface="ＭＳ 明朝" panose="02020609040205080304" pitchFamily="17" charset="-128"/>
                <a:cs typeface="+mj-cs"/>
              </a:rPr>
              <a:t>4</a:t>
            </a:r>
            <a:r>
              <a:rPr lang="ja-JP" altLang="en-US" sz="1200" dirty="0">
                <a:latin typeface="ＭＳ 明朝" panose="02020609040205080304" pitchFamily="17" charset="-128"/>
                <a:ea typeface="ＭＳ 明朝" panose="02020609040205080304" pitchFamily="17" charset="-128"/>
                <a:cs typeface="+mj-cs"/>
              </a:rPr>
              <a:t>年度</a:t>
            </a:r>
            <a:r>
              <a:rPr lang="ja-JP" altLang="en-US" sz="1200" dirty="0">
                <a:latin typeface="ＭＳ 明朝" panose="02020609040205080304" pitchFamily="17" charset="-128"/>
                <a:ea typeface="ＭＳ 明朝" panose="02020609040205080304" pitchFamily="17" charset="-128"/>
              </a:rPr>
              <a:t>における、医療提供体制を示したものです。診療所数・病床数・医師数がいずれも秋田県より少ない</a:t>
            </a:r>
            <a:r>
              <a:rPr lang="ja-JP" altLang="ja-JP" sz="1200" dirty="0">
                <a:latin typeface="MS Mincho"/>
                <a:ea typeface="MS Mincho"/>
                <a:cs typeface="MS Mincho"/>
                <a:sym typeface="MS Mincho"/>
              </a:rPr>
              <a:t>ことを踏まえた考察が必要となります。</a:t>
            </a:r>
            <a:endParaRPr lang="en-US" altLang="ja-JP" sz="1200" dirty="0">
              <a:latin typeface="ＭＳ 明朝" panose="02020609040205080304" pitchFamily="17" charset="-128"/>
              <a:ea typeface="ＭＳ 明朝" panose="02020609040205080304" pitchFamily="17" charset="-128"/>
            </a:endParaRPr>
          </a:p>
        </p:txBody>
      </p:sp>
      <p:sp>
        <p:nvSpPr>
          <p:cNvPr id="23" name="注釈文章 9">
            <a:extLst>
              <a:ext uri="{FF2B5EF4-FFF2-40B4-BE49-F238E27FC236}">
                <a16:creationId xmlns:a16="http://schemas.microsoft.com/office/drawing/2014/main" id="{8702E0EB-5BCB-AD7F-8060-D8E767990EA0}"/>
              </a:ext>
            </a:extLst>
          </p:cNvPr>
          <p:cNvSpPr txBox="1">
            <a:spLocks noChangeAspect="1"/>
          </p:cNvSpPr>
          <p:nvPr/>
        </p:nvSpPr>
        <p:spPr>
          <a:xfrm>
            <a:off x="165100" y="7524908"/>
            <a:ext cx="2912164" cy="215444"/>
          </a:xfrm>
          <a:prstGeom prst="rect">
            <a:avLst/>
          </a:prstGeom>
          <a:noFill/>
        </p:spPr>
        <p:txBody>
          <a:bodyPr wrap="none" lIns="0" rIns="90000" rtlCol="0">
            <a:spAutoFit/>
          </a:bodyPr>
          <a:lstStyle>
            <a:defPPr>
              <a:defRPr lang="ja-JP"/>
            </a:defPPr>
            <a:lvl1pPr>
              <a:defRPr sz="800">
                <a:latin typeface="ＭＳ 明朝" panose="02020609040205080304" pitchFamily="17" charset="-128"/>
                <a:ea typeface="ＭＳ 明朝" panose="02020609040205080304" pitchFamily="17" charset="-128"/>
              </a:defRPr>
            </a:lvl1pPr>
          </a:lstStyle>
          <a:p>
            <a:r>
              <a:rPr lang="ja-JP" altLang="en-US" dirty="0"/>
              <a:t>出典</a:t>
            </a:r>
            <a:r>
              <a:rPr lang="en-US" altLang="ja-JP" dirty="0"/>
              <a:t>:</a:t>
            </a:r>
            <a:r>
              <a:rPr lang="ja-JP" altLang="en-US" dirty="0"/>
              <a:t>国保データベース</a:t>
            </a:r>
            <a:r>
              <a:rPr lang="en-US" altLang="ja-JP" dirty="0"/>
              <a:t>(KDB)</a:t>
            </a:r>
            <a:r>
              <a:rPr lang="ja-JP" altLang="en-US" dirty="0"/>
              <a:t>システム </a:t>
            </a:r>
            <a:r>
              <a:rPr lang="en-US" altLang="ja-JP" dirty="0"/>
              <a:t>｢</a:t>
            </a:r>
            <a:r>
              <a:rPr lang="ja-JP" altLang="en-US" dirty="0"/>
              <a:t>地域の全体像の把握</a:t>
            </a:r>
            <a:r>
              <a:rPr lang="en-US" altLang="ja-JP" dirty="0"/>
              <a:t>｣</a:t>
            </a:r>
            <a:endParaRPr lang="ja-JP" altLang="en-US" dirty="0"/>
          </a:p>
        </p:txBody>
      </p:sp>
      <p:sp>
        <p:nvSpPr>
          <p:cNvPr id="4" name="タイトル 1">
            <a:extLst>
              <a:ext uri="{FF2B5EF4-FFF2-40B4-BE49-F238E27FC236}">
                <a16:creationId xmlns:a16="http://schemas.microsoft.com/office/drawing/2014/main" id="{A58F9278-F0B1-E200-E3D2-4E740F9F24F0}"/>
              </a:ext>
            </a:extLst>
          </p:cNvPr>
          <p:cNvSpPr txBox="1">
            <a:spLocks/>
          </p:cNvSpPr>
          <p:nvPr/>
        </p:nvSpPr>
        <p:spPr>
          <a:xfrm>
            <a:off x="170434" y="787475"/>
            <a:ext cx="6238800" cy="1709806"/>
          </a:xfrm>
          <a:prstGeom prst="rect">
            <a:avLst/>
          </a:prstGeom>
          <a:ln>
            <a:noFill/>
          </a:ln>
        </p:spPr>
        <p:txBody>
          <a:bodyPr vert="horz" lIns="0" tIns="43201" rIns="90000" bIns="43201" rtlCol="0" anchor="t">
            <a:spAutoFit/>
          </a:bodyPr>
          <a:lstStyle/>
          <a:p>
            <a:pPr lvl="0" algn="just" fontAlgn="base">
              <a:lnSpc>
                <a:spcPct val="125000"/>
              </a:lnSpc>
              <a:spcBef>
                <a:spcPct val="0"/>
              </a:spcBef>
              <a:spcAft>
                <a:spcPct val="0"/>
              </a:spcAft>
              <a:tabLst>
                <a:tab pos="3054059" algn="l"/>
              </a:tabLst>
            </a:pPr>
            <a:r>
              <a:rPr lang="en-US" altLang="ja-JP" sz="1400" dirty="0">
                <a:solidFill>
                  <a:prstClr val="black"/>
                </a:solidFill>
                <a:latin typeface="ＭＳ 明朝" panose="02020609040205080304" pitchFamily="17" charset="-128"/>
                <a:ea typeface="ＭＳ 明朝" panose="02020609040205080304" pitchFamily="17" charset="-128"/>
              </a:rPr>
              <a:t>(1)</a:t>
            </a:r>
            <a:r>
              <a:rPr lang="ja-JP" altLang="en-US" sz="1400" dirty="0">
                <a:solidFill>
                  <a:prstClr val="black"/>
                </a:solidFill>
                <a:latin typeface="ＭＳ 明朝" panose="02020609040205080304" pitchFamily="17" charset="-128"/>
                <a:ea typeface="ＭＳ 明朝" panose="02020609040205080304" pitchFamily="17" charset="-128"/>
              </a:rPr>
              <a:t>地理的･社会的背景</a:t>
            </a:r>
            <a:endParaRPr lang="ja-JP" altLang="ja-JP" sz="1400" dirty="0">
              <a:solidFill>
                <a:prstClr val="black"/>
              </a:solidFill>
              <a:latin typeface="ＭＳ 明朝" panose="02020609040205080304" pitchFamily="17" charset="-128"/>
              <a:ea typeface="ＭＳ 明朝" panose="02020609040205080304" pitchFamily="17" charset="-128"/>
            </a:endParaRPr>
          </a:p>
          <a:p>
            <a:pPr lvl="0" algn="just" fontAlgn="base">
              <a:lnSpc>
                <a:spcPct val="125000"/>
              </a:lnSpc>
              <a:spcBef>
                <a:spcPct val="0"/>
              </a:spcBef>
              <a:spcAft>
                <a:spcPct val="0"/>
              </a:spcAft>
              <a:tabLst>
                <a:tab pos="3054059" algn="l"/>
              </a:tabLst>
            </a:pPr>
            <a:r>
              <a:rPr lang="ja-JP" altLang="en-US" sz="1200" dirty="0">
                <a:solidFill>
                  <a:prstClr val="black"/>
                </a:solidFill>
                <a:latin typeface="ＭＳ 明朝" panose="02020609040205080304" pitchFamily="17" charset="-128"/>
                <a:ea typeface="ＭＳ 明朝" panose="02020609040205080304" pitchFamily="17" charset="-128"/>
              </a:rPr>
              <a:t>　</a:t>
            </a:r>
            <a:r>
              <a:rPr lang="ja-JP" altLang="ja-JP" sz="1200" dirty="0">
                <a:latin typeface="ＭＳ 明朝" panose="02020609040205080304" pitchFamily="17" charset="-128"/>
                <a:ea typeface="ＭＳ 明朝" panose="02020609040205080304" pitchFamily="17" charset="-128"/>
                <a:cs typeface="+mj-cs"/>
              </a:rPr>
              <a:t>秋田県南西部に位置し、南に鳥海山、西に日本海を臨む、山と海に抱かれた風光明媚なまちです。南北約２３ｋｍ、東西約１７ｋｍの範囲に広がり、面積は２４１．１３㎢となっています。鳥海山の山すそが海岸近くまで延び、海岸部の平野部に人口が集中しています。気候は、秋田県内では春の訪れが最も早く降雪量は最も少ない地域です。市内を国道７号と日本海沿岸東北自動車道、</a:t>
            </a:r>
            <a:r>
              <a:rPr lang="en-US" altLang="ja-JP" sz="1200" dirty="0">
                <a:latin typeface="ＭＳ 明朝" panose="02020609040205080304" pitchFamily="17" charset="-128"/>
                <a:ea typeface="ＭＳ 明朝" panose="02020609040205080304" pitchFamily="17" charset="-128"/>
                <a:cs typeface="+mj-cs"/>
              </a:rPr>
              <a:t>JR</a:t>
            </a:r>
            <a:r>
              <a:rPr lang="ja-JP" altLang="ja-JP" sz="1200" dirty="0">
                <a:latin typeface="ＭＳ 明朝" panose="02020609040205080304" pitchFamily="17" charset="-128"/>
                <a:ea typeface="ＭＳ 明朝" panose="02020609040205080304" pitchFamily="17" charset="-128"/>
                <a:cs typeface="+mj-cs"/>
              </a:rPr>
              <a:t>羽越本線が走り、秋田県南西部の玄関口となっています。</a:t>
            </a:r>
          </a:p>
        </p:txBody>
      </p:sp>
      <p:sp>
        <p:nvSpPr>
          <p:cNvPr id="27" name="テキスト ボックス 26">
            <a:extLst>
              <a:ext uri="{FF2B5EF4-FFF2-40B4-BE49-F238E27FC236}">
                <a16:creationId xmlns:a16="http://schemas.microsoft.com/office/drawing/2014/main" id="{D416F7DD-2D32-AA87-3245-9FD19BDD96E2}"/>
              </a:ext>
            </a:extLst>
          </p:cNvPr>
          <p:cNvSpPr txBox="1">
            <a:spLocks noChangeAspect="1"/>
          </p:cNvSpPr>
          <p:nvPr/>
        </p:nvSpPr>
        <p:spPr>
          <a:xfrm>
            <a:off x="165100" y="4772708"/>
            <a:ext cx="1860594" cy="314234"/>
          </a:xfrm>
          <a:prstGeom prst="rect">
            <a:avLst/>
          </a:prstGeom>
          <a:noFill/>
          <a:ln>
            <a:noFill/>
          </a:ln>
        </p:spPr>
        <p:txBody>
          <a:bodyPr wrap="none" lIns="0" tIns="34017" rIns="90000" rtlCol="0" anchor="ctr">
            <a:spAutoFit/>
          </a:bodyPr>
          <a:lstStyle>
            <a:defPPr>
              <a:defRPr lang="ja-JP"/>
            </a:defPPr>
            <a:lvl1pPr indent="0" defTabSz="864017">
              <a:lnSpc>
                <a:spcPct val="150000"/>
              </a:lnSpc>
              <a:defRPr kumimoji="0" sz="1200" kern="0">
                <a:solidFill>
                  <a:sysClr val="windowText" lastClr="000000"/>
                </a:solidFill>
                <a:latin typeface="ＭＳ 明朝" panose="02020609040205080304" pitchFamily="17" charset="-128"/>
                <a:ea typeface="ＭＳ 明朝" panose="02020609040205080304" pitchFamily="17" charset="-128"/>
              </a:defRPr>
            </a:lvl1pPr>
          </a:lstStyle>
          <a:p>
            <a:r>
              <a:rPr lang="ja-JP" altLang="en-US" dirty="0"/>
              <a:t>医療提供</a:t>
            </a:r>
            <a:r>
              <a:rPr lang="ja-JP" altLang="en-US"/>
              <a:t>体制</a:t>
            </a:r>
            <a:r>
              <a:rPr lang="en-US" altLang="ja-JP"/>
              <a:t>(</a:t>
            </a:r>
            <a:r>
              <a:rPr lang="ja-JP" altLang="en-US" sz="1200">
                <a:latin typeface="ＭＳ 明朝" panose="02020609040205080304" pitchFamily="17" charset="-128"/>
                <a:ea typeface="ＭＳ 明朝" panose="02020609040205080304" pitchFamily="17" charset="-128"/>
                <a:cs typeface="+mj-cs"/>
              </a:rPr>
              <a:t>令和</a:t>
            </a:r>
            <a:r>
              <a:rPr lang="en-US" altLang="ja-JP" sz="1200">
                <a:latin typeface="ＭＳ 明朝" panose="02020609040205080304" pitchFamily="17" charset="-128"/>
                <a:ea typeface="ＭＳ 明朝" panose="02020609040205080304" pitchFamily="17" charset="-128"/>
                <a:cs typeface="+mj-cs"/>
              </a:rPr>
              <a:t>4</a:t>
            </a:r>
            <a:r>
              <a:rPr lang="ja-JP" altLang="en-US" sz="1200">
                <a:latin typeface="ＭＳ 明朝" panose="02020609040205080304" pitchFamily="17" charset="-128"/>
                <a:ea typeface="ＭＳ 明朝" panose="02020609040205080304" pitchFamily="17" charset="-128"/>
                <a:cs typeface="+mj-cs"/>
              </a:rPr>
              <a:t>年度</a:t>
            </a:r>
            <a:r>
              <a:rPr lang="en-US" altLang="ja-JP"/>
              <a:t>)</a:t>
            </a:r>
            <a:endParaRPr lang="en-US" altLang="ja-JP" dirty="0"/>
          </a:p>
        </p:txBody>
      </p:sp>
      <p:pic>
        <p:nvPicPr>
          <p:cNvPr id="3" name="table4">
            <a:extLst>
              <a:ext uri="{FF2B5EF4-FFF2-40B4-BE49-F238E27FC236}">
                <a16:creationId xmlns:a16="http://schemas.microsoft.com/office/drawing/2014/main" id="{D10EDA04-5748-41FC-9BCD-5B10B2B17AE2}"/>
              </a:ext>
            </a:extLst>
          </p:cNvPr>
          <p:cNvPicPr>
            <a:picLocks noChangeAspect="1"/>
          </p:cNvPicPr>
          <p:nvPr/>
        </p:nvPicPr>
        <p:blipFill>
          <a:blip r:embed="rId3"/>
          <a:stretch>
            <a:fillRect/>
          </a:stretch>
        </p:blipFill>
        <p:spPr>
          <a:xfrm>
            <a:off x="165099" y="5092948"/>
            <a:ext cx="5334828" cy="2442210"/>
          </a:xfrm>
          <a:prstGeom prst="rect">
            <a:avLst/>
          </a:prstGeom>
        </p:spPr>
      </p:pic>
    </p:spTree>
    <p:extLst>
      <p:ext uri="{BB962C8B-B14F-4D97-AF65-F5344CB8AC3E}">
        <p14:creationId xmlns:p14="http://schemas.microsoft.com/office/powerpoint/2010/main" val="3030188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注釈文章 18"/>
          <p:cNvSpPr txBox="1">
            <a:spLocks noChangeAspect="1"/>
          </p:cNvSpPr>
          <p:nvPr/>
        </p:nvSpPr>
        <p:spPr>
          <a:xfrm>
            <a:off x="165100" y="2331733"/>
            <a:ext cx="5782833" cy="215444"/>
          </a:xfrm>
          <a:prstGeom prst="rect">
            <a:avLst/>
          </a:prstGeom>
          <a:noFill/>
          <a:ln>
            <a:noFill/>
          </a:ln>
        </p:spPr>
        <p:txBody>
          <a:bodyPr wrap="square" lIns="0" rIns="9000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lang="ja-JP" altLang="en-US" sz="800" dirty="0">
              <a:latin typeface="ＭＳ 明朝" panose="02020609040205080304" pitchFamily="17" charset="-128"/>
              <a:ea typeface="ＭＳ 明朝" panose="02020609040205080304" pitchFamily="17" charset="-128"/>
            </a:endParaRPr>
          </a:p>
        </p:txBody>
      </p:sp>
      <p:sp>
        <p:nvSpPr>
          <p:cNvPr id="27" name="注釈文章 9"/>
          <p:cNvSpPr txBox="1">
            <a:spLocks noChangeAspect="1"/>
          </p:cNvSpPr>
          <p:nvPr/>
        </p:nvSpPr>
        <p:spPr>
          <a:xfrm>
            <a:off x="165100" y="5318173"/>
            <a:ext cx="5782833" cy="216256"/>
          </a:xfrm>
          <a:prstGeom prst="rect">
            <a:avLst/>
          </a:prstGeom>
          <a:noFill/>
        </p:spPr>
        <p:txBody>
          <a:bodyPr wrap="square" lIns="0" rIns="9000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28" name="注釈文章 9"/>
          <p:cNvSpPr txBox="1">
            <a:spLocks noChangeAspect="1"/>
          </p:cNvSpPr>
          <p:nvPr/>
        </p:nvSpPr>
        <p:spPr>
          <a:xfrm>
            <a:off x="170434" y="7892349"/>
            <a:ext cx="5782833" cy="215444"/>
          </a:xfrm>
          <a:prstGeom prst="rect">
            <a:avLst/>
          </a:prstGeom>
          <a:noFill/>
        </p:spPr>
        <p:txBody>
          <a:bodyPr wrap="square" lIns="0" rIns="9000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健診･医療･介護データからみる地域の健康課題</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17" name="Rectangle 5"/>
          <p:cNvSpPr>
            <a:spLocks noChangeAspect="1" noChangeArrowheads="1"/>
          </p:cNvSpPr>
          <p:nvPr/>
        </p:nvSpPr>
        <p:spPr bwMode="auto">
          <a:xfrm>
            <a:off x="165100" y="2713927"/>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特定健康診査受</a:t>
            </a:r>
            <a:r>
              <a:rPr lang="ja-JP" altLang="en-US" sz="1200">
                <a:latin typeface="ＭＳ 明朝" panose="02020609040205080304" pitchFamily="17" charset="-128"/>
                <a:ea typeface="ＭＳ 明朝" panose="02020609040205080304" pitchFamily="17" charset="-128"/>
                <a:cs typeface="ＭＳ Ｐゴシック" pitchFamily="50" charset="-128"/>
              </a:rPr>
              <a:t>診率</a:t>
            </a:r>
            <a:r>
              <a:rPr lang="en-US" altLang="ja-JP" sz="1200">
                <a:latin typeface="ＭＳ 明朝" panose="02020609040205080304" pitchFamily="17" charset="-128"/>
                <a:ea typeface="ＭＳ 明朝" panose="02020609040205080304" pitchFamily="17" charset="-128"/>
                <a:cs typeface="ＭＳ Ｐゴシック" pitchFamily="50" charset="-128"/>
              </a:rPr>
              <a:t>(</a:t>
            </a:r>
            <a:r>
              <a:rPr lang="ja-JP" altLang="en-US" sz="1200">
                <a:latin typeface="ＭＳ 明朝" panose="02020609040205080304" pitchFamily="17" charset="-128"/>
                <a:ea typeface="ＭＳ 明朝" panose="02020609040205080304" pitchFamily="17" charset="-128"/>
                <a:cs typeface="ＭＳ Ｐゴシック" pitchFamily="50" charset="-128"/>
              </a:rPr>
              <a:t>令和</a:t>
            </a:r>
            <a:r>
              <a:rPr lang="en-US" altLang="ja-JP" sz="1200">
                <a:latin typeface="ＭＳ 明朝" panose="02020609040205080304" pitchFamily="17" charset="-128"/>
                <a:ea typeface="ＭＳ 明朝" panose="02020609040205080304" pitchFamily="17" charset="-128"/>
                <a:cs typeface="ＭＳ Ｐゴシック" pitchFamily="50" charset="-128"/>
              </a:rPr>
              <a:t>4</a:t>
            </a:r>
            <a:r>
              <a:rPr lang="ja-JP" altLang="en-US" sz="1200">
                <a:latin typeface="ＭＳ 明朝" panose="02020609040205080304" pitchFamily="17" charset="-128"/>
                <a:ea typeface="ＭＳ 明朝" panose="02020609040205080304" pitchFamily="17" charset="-128"/>
                <a:cs typeface="ＭＳ Ｐゴシック" pitchFamily="50" charset="-128"/>
              </a:rPr>
              <a:t>年度</a:t>
            </a:r>
            <a:r>
              <a:rPr lang="en-US" altLang="ja-JP" sz="1200">
                <a:latin typeface="ＭＳ 明朝" panose="02020609040205080304" pitchFamily="17" charset="-128"/>
                <a:ea typeface="ＭＳ 明朝" panose="02020609040205080304" pitchFamily="17" charset="-128"/>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sp>
        <p:nvSpPr>
          <p:cNvPr id="10" name="Rectangle 5"/>
          <p:cNvSpPr>
            <a:spLocks noChangeAspect="1" noChangeArrowheads="1"/>
          </p:cNvSpPr>
          <p:nvPr/>
        </p:nvSpPr>
        <p:spPr bwMode="auto">
          <a:xfrm>
            <a:off x="3384550" y="5786779"/>
            <a:ext cx="3396333" cy="26161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lang="en-US" altLang="ja-JP" sz="1100" dirty="0">
                <a:latin typeface="ＭＳ 明朝" panose="02020609040205080304" pitchFamily="17" charset="-128"/>
                <a:ea typeface="ＭＳ 明朝" panose="02020609040205080304" pitchFamily="17" charset="-128"/>
                <a:cs typeface="ＭＳ Ｐゴシック" pitchFamily="50" charset="-128"/>
              </a:rPr>
              <a:t>(</a:t>
            </a:r>
            <a:r>
              <a:rPr lang="ja-JP" altLang="en-US" sz="1100" dirty="0">
                <a:latin typeface="ＭＳ 明朝" panose="02020609040205080304" pitchFamily="17" charset="-128"/>
                <a:ea typeface="ＭＳ 明朝" panose="02020609040205080304" pitchFamily="17" charset="-128"/>
                <a:cs typeface="ＭＳ Ｐゴシック" pitchFamily="50" charset="-128"/>
              </a:rPr>
              <a:t>女性</a:t>
            </a:r>
            <a:r>
              <a:rPr lang="en-US" altLang="ja-JP" sz="1100" dirty="0">
                <a:latin typeface="ＭＳ 明朝" panose="02020609040205080304" pitchFamily="17" charset="-128"/>
                <a:ea typeface="ＭＳ 明朝" panose="02020609040205080304" pitchFamily="17" charset="-128"/>
                <a:cs typeface="ＭＳ Ｐゴシック" pitchFamily="50" charset="-128"/>
              </a:rPr>
              <a:t>)</a:t>
            </a:r>
            <a:r>
              <a:rPr lang="ja-JP" altLang="en-US" sz="1100" dirty="0">
                <a:latin typeface="ＭＳ 明朝" panose="02020609040205080304" pitchFamily="17" charset="-128"/>
                <a:ea typeface="ＭＳ 明朝" panose="02020609040205080304" pitchFamily="17" charset="-128"/>
                <a:cs typeface="ＭＳ Ｐゴシック" pitchFamily="50" charset="-128"/>
              </a:rPr>
              <a:t>年齢別特定健康診査受</a:t>
            </a:r>
            <a:r>
              <a:rPr lang="ja-JP" altLang="en-US" sz="1100">
                <a:latin typeface="ＭＳ 明朝" panose="02020609040205080304" pitchFamily="17" charset="-128"/>
                <a:ea typeface="ＭＳ 明朝" panose="02020609040205080304" pitchFamily="17" charset="-128"/>
                <a:cs typeface="ＭＳ Ｐゴシック" pitchFamily="50" charset="-128"/>
              </a:rPr>
              <a:t>診率</a:t>
            </a:r>
            <a:r>
              <a:rPr lang="en-US" altLang="ja-JP" sz="1100">
                <a:latin typeface="ＭＳ 明朝" panose="02020609040205080304" pitchFamily="17" charset="-128"/>
                <a:ea typeface="ＭＳ 明朝" panose="02020609040205080304" pitchFamily="17" charset="-128"/>
                <a:cs typeface="ＭＳ Ｐゴシック" pitchFamily="50" charset="-128"/>
              </a:rPr>
              <a:t>(</a:t>
            </a:r>
            <a:r>
              <a:rPr lang="ja-JP" altLang="en-US" sz="1100">
                <a:latin typeface="ＭＳ 明朝" panose="02020609040205080304" pitchFamily="17" charset="-128"/>
                <a:ea typeface="ＭＳ 明朝" panose="02020609040205080304" pitchFamily="17" charset="-128"/>
                <a:cs typeface="ＭＳ Ｐゴシック" pitchFamily="50" charset="-128"/>
              </a:rPr>
              <a:t>令和</a:t>
            </a:r>
            <a:r>
              <a:rPr lang="en-US" altLang="ja-JP" sz="1100">
                <a:latin typeface="ＭＳ 明朝" panose="02020609040205080304" pitchFamily="17" charset="-128"/>
                <a:ea typeface="ＭＳ 明朝" panose="02020609040205080304" pitchFamily="17" charset="-128"/>
                <a:cs typeface="ＭＳ Ｐゴシック" pitchFamily="50" charset="-128"/>
              </a:rPr>
              <a:t>4</a:t>
            </a:r>
            <a:r>
              <a:rPr lang="ja-JP" altLang="en-US" sz="1100">
                <a:latin typeface="ＭＳ 明朝" panose="02020609040205080304" pitchFamily="17" charset="-128"/>
                <a:ea typeface="ＭＳ 明朝" panose="02020609040205080304" pitchFamily="17" charset="-128"/>
                <a:cs typeface="ＭＳ Ｐゴシック" pitchFamily="50" charset="-128"/>
              </a:rPr>
              <a:t>年度</a:t>
            </a:r>
            <a:r>
              <a:rPr lang="en-US" altLang="ja-JP" sz="1100">
                <a:latin typeface="ＭＳ 明朝" panose="02020609040205080304" pitchFamily="17" charset="-128"/>
                <a:ea typeface="ＭＳ 明朝" panose="02020609040205080304" pitchFamily="17" charset="-128"/>
                <a:cs typeface="ＭＳ Ｐゴシック" pitchFamily="50" charset="-128"/>
              </a:rPr>
              <a:t>)</a:t>
            </a:r>
            <a:endParaRPr lang="en-US" altLang="ja-JP" sz="1100" dirty="0">
              <a:latin typeface="ＭＳ 明朝" panose="02020609040205080304" pitchFamily="17" charset="-128"/>
              <a:ea typeface="ＭＳ 明朝" panose="02020609040205080304" pitchFamily="17" charset="-128"/>
              <a:cs typeface="ＭＳ Ｐゴシック" pitchFamily="50" charset="-128"/>
            </a:endParaRPr>
          </a:p>
        </p:txBody>
      </p:sp>
      <p:sp>
        <p:nvSpPr>
          <p:cNvPr id="12" name="Rectangle 5"/>
          <p:cNvSpPr>
            <a:spLocks noChangeAspect="1" noChangeArrowheads="1"/>
          </p:cNvSpPr>
          <p:nvPr/>
        </p:nvSpPr>
        <p:spPr bwMode="auto">
          <a:xfrm>
            <a:off x="165100" y="872653"/>
            <a:ext cx="5783475" cy="276999"/>
          </a:xfrm>
          <a:prstGeom prst="rect">
            <a:avLst/>
          </a:prstGeom>
          <a:noFill/>
          <a:ln w="9525">
            <a:noFill/>
            <a:miter lim="800000"/>
            <a:headEnd/>
            <a:tailEnd/>
          </a:ln>
          <a:effectLst/>
        </p:spPr>
        <p:txBody>
          <a:bodyPr vert="horz" wrap="square" lIns="0" tIns="45720" rIns="3600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特定健康診査受</a:t>
            </a:r>
            <a:r>
              <a:rPr lang="ja-JP" altLang="en-US" sz="1200">
                <a:latin typeface="ＭＳ 明朝" panose="02020609040205080304" pitchFamily="17" charset="-128"/>
                <a:ea typeface="ＭＳ 明朝" panose="02020609040205080304" pitchFamily="17" charset="-128"/>
                <a:cs typeface="ＭＳ Ｐゴシック" pitchFamily="50" charset="-128"/>
              </a:rPr>
              <a:t>診率</a:t>
            </a:r>
            <a:r>
              <a:rPr lang="en-US" altLang="ja-JP" sz="1200">
                <a:latin typeface="ＭＳ 明朝" panose="02020609040205080304" pitchFamily="17" charset="-128"/>
                <a:ea typeface="ＭＳ 明朝" panose="02020609040205080304" pitchFamily="17" charset="-128"/>
                <a:cs typeface="ＭＳ Ｐゴシック" pitchFamily="50" charset="-128"/>
              </a:rPr>
              <a:t>(</a:t>
            </a:r>
            <a:r>
              <a:rPr lang="ja-JP" altLang="en-US" sz="1200">
                <a:latin typeface="ＭＳ 明朝" panose="02020609040205080304" pitchFamily="17" charset="-128"/>
                <a:ea typeface="ＭＳ 明朝" panose="02020609040205080304" pitchFamily="17" charset="-128"/>
                <a:cs typeface="ＭＳ Ｐゴシック" pitchFamily="50" charset="-128"/>
              </a:rPr>
              <a:t>令和</a:t>
            </a:r>
            <a:r>
              <a:rPr lang="en-US" altLang="ja-JP" sz="1200">
                <a:latin typeface="ＭＳ 明朝" panose="02020609040205080304" pitchFamily="17" charset="-128"/>
                <a:ea typeface="ＭＳ 明朝" panose="02020609040205080304" pitchFamily="17" charset="-128"/>
                <a:cs typeface="ＭＳ Ｐゴシック" pitchFamily="50" charset="-128"/>
              </a:rPr>
              <a:t>4</a:t>
            </a:r>
            <a:r>
              <a:rPr lang="ja-JP" altLang="en-US" sz="1200">
                <a:latin typeface="ＭＳ 明朝" panose="02020609040205080304" pitchFamily="17" charset="-128"/>
                <a:ea typeface="ＭＳ 明朝" panose="02020609040205080304" pitchFamily="17" charset="-128"/>
                <a:cs typeface="ＭＳ Ｐゴシック" pitchFamily="50" charset="-128"/>
              </a:rPr>
              <a:t>年度</a:t>
            </a:r>
            <a:r>
              <a:rPr lang="en-US" altLang="ja-JP" sz="1200">
                <a:latin typeface="ＭＳ 明朝" panose="02020609040205080304" pitchFamily="17" charset="-128"/>
                <a:ea typeface="ＭＳ 明朝" panose="02020609040205080304" pitchFamily="17" charset="-128"/>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sp>
        <p:nvSpPr>
          <p:cNvPr id="2" name="スライド番号プレースホルダー 1">
            <a:extLst>
              <a:ext uri="{FF2B5EF4-FFF2-40B4-BE49-F238E27FC236}">
                <a16:creationId xmlns:a16="http://schemas.microsoft.com/office/drawing/2014/main" id="{62B08878-D291-4B2E-9BA3-CC0D49A2DE0D}"/>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89</a:t>
            </a:fld>
            <a:endParaRPr lang="ja-JP" altLang="en-US" dirty="0"/>
          </a:p>
        </p:txBody>
      </p:sp>
      <p:sp>
        <p:nvSpPr>
          <p:cNvPr id="13" name="タイトル 1">
            <a:extLst>
              <a:ext uri="{FF2B5EF4-FFF2-40B4-BE49-F238E27FC236}">
                <a16:creationId xmlns:a16="http://schemas.microsoft.com/office/drawing/2014/main" id="{E233BAE0-9D54-4259-AFD3-E16658177C64}"/>
              </a:ext>
            </a:extLst>
          </p:cNvPr>
          <p:cNvSpPr txBox="1">
            <a:spLocks noChangeAspect="1"/>
          </p:cNvSpPr>
          <p:nvPr/>
        </p:nvSpPr>
        <p:spPr>
          <a:xfrm>
            <a:off x="165100" y="190500"/>
            <a:ext cx="6238800" cy="589195"/>
          </a:xfrm>
          <a:prstGeom prst="rect">
            <a:avLst/>
          </a:prstGeom>
          <a:ln>
            <a:noFill/>
          </a:ln>
        </p:spPr>
        <p:txBody>
          <a:bodyPr vert="horz" lIns="0" tIns="45720" rIns="90000" bIns="45720" rtlCol="0" anchor="t">
            <a:no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mj-cs"/>
              </a:rPr>
              <a:t>　</a:t>
            </a:r>
            <a:r>
              <a:rPr lang="ja-JP" altLang="en-US" sz="1200" dirty="0">
                <a:latin typeface="ＭＳ 明朝" panose="02020609040205080304" pitchFamily="17" charset="-128"/>
                <a:ea typeface="ＭＳ 明朝" panose="02020609040205080304" pitchFamily="17" charset="-128"/>
              </a:rPr>
              <a:t>国保データベース</a:t>
            </a:r>
            <a:r>
              <a:rPr lang="en-US" altLang="ja-JP" sz="1200" dirty="0">
                <a:latin typeface="ＭＳ 明朝" panose="02020609040205080304" pitchFamily="17" charset="-128"/>
                <a:ea typeface="ＭＳ 明朝" panose="02020609040205080304" pitchFamily="17" charset="-128"/>
              </a:rPr>
              <a:t>(KDB)</a:t>
            </a:r>
            <a:r>
              <a:rPr lang="ja-JP" altLang="en-US" sz="1200" dirty="0">
                <a:latin typeface="ＭＳ 明朝" panose="02020609040205080304" pitchFamily="17" charset="-128"/>
                <a:ea typeface="ＭＳ 明朝" panose="02020609040205080304" pitchFamily="17" charset="-128"/>
              </a:rPr>
              <a:t>システムより集計</a:t>
            </a:r>
            <a:r>
              <a:rPr lang="ja-JP" altLang="en-US" sz="1200">
                <a:latin typeface="ＭＳ 明朝" panose="02020609040205080304" pitchFamily="17" charset="-128"/>
                <a:ea typeface="ＭＳ 明朝" panose="02020609040205080304" pitchFamily="17" charset="-128"/>
              </a:rPr>
              <a:t>した、</a:t>
            </a:r>
            <a:r>
              <a:rPr lang="ja-JP" altLang="en-US" sz="1200">
                <a:latin typeface="ＭＳ 明朝" panose="02020609040205080304" pitchFamily="17" charset="-128"/>
                <a:ea typeface="ＭＳ 明朝" panose="02020609040205080304" pitchFamily="17" charset="-128"/>
                <a:cs typeface="+mj-cs"/>
              </a:rPr>
              <a:t>令和</a:t>
            </a:r>
            <a:r>
              <a:rPr lang="en-US" altLang="ja-JP" sz="1200">
                <a:latin typeface="ＭＳ 明朝" panose="02020609040205080304" pitchFamily="17" charset="-128"/>
                <a:ea typeface="ＭＳ 明朝" panose="02020609040205080304" pitchFamily="17" charset="-128"/>
                <a:cs typeface="+mj-cs"/>
              </a:rPr>
              <a:t>4</a:t>
            </a:r>
            <a:r>
              <a:rPr lang="ja-JP" altLang="en-US" sz="1200">
                <a:latin typeface="ＭＳ 明朝" panose="02020609040205080304" pitchFamily="17" charset="-128"/>
                <a:ea typeface="ＭＳ 明朝" panose="02020609040205080304" pitchFamily="17" charset="-128"/>
                <a:cs typeface="+mj-cs"/>
              </a:rPr>
              <a:t>年度に</a:t>
            </a:r>
            <a:r>
              <a:rPr lang="ja-JP" altLang="en-US" sz="1200" dirty="0">
                <a:latin typeface="ＭＳ 明朝" panose="02020609040205080304" pitchFamily="17" charset="-128"/>
                <a:ea typeface="ＭＳ 明朝" panose="02020609040205080304" pitchFamily="17" charset="-128"/>
                <a:cs typeface="+mj-cs"/>
              </a:rPr>
              <a:t>おける、</a:t>
            </a:r>
            <a:r>
              <a:rPr lang="ja-JP" altLang="en-US" sz="1200" dirty="0">
                <a:latin typeface="ＭＳ 明朝" panose="02020609040205080304" pitchFamily="17" charset="-128"/>
                <a:ea typeface="ＭＳ 明朝" panose="02020609040205080304" pitchFamily="17" charset="-128"/>
              </a:rPr>
              <a:t>特定健康診査の受診率は以下のとおりです</a:t>
            </a:r>
            <a:r>
              <a:rPr lang="ja-JP" altLang="en-US" sz="1200" dirty="0">
                <a:latin typeface="ＭＳ 明朝"/>
                <a:ea typeface="ＭＳ 明朝"/>
                <a:cs typeface="Times New Roman" pitchFamily="18" charset="0"/>
              </a:rPr>
              <a:t>。</a:t>
            </a:r>
            <a:endParaRPr kumimoji="1" lang="ja-JP" altLang="ja-JP" sz="1200" b="0" i="0" u="none" strike="noStrike" kern="1200" cap="none" spc="0" normalizeH="0" baseline="0" noProof="0" dirty="0">
              <a:ln>
                <a:noFill/>
              </a:ln>
              <a:effectLst/>
              <a:uLnTx/>
              <a:uFillTx/>
              <a:latin typeface="ＭＳ 明朝" panose="02020609040205080304" pitchFamily="17" charset="-128"/>
              <a:ea typeface="ＭＳ 明朝" panose="02020609040205080304" pitchFamily="17" charset="-128"/>
              <a:cs typeface="+mj-cs"/>
            </a:endParaRPr>
          </a:p>
        </p:txBody>
      </p:sp>
      <p:sp>
        <p:nvSpPr>
          <p:cNvPr id="14" name="Rectangle 5">
            <a:extLst>
              <a:ext uri="{FF2B5EF4-FFF2-40B4-BE49-F238E27FC236}">
                <a16:creationId xmlns:a16="http://schemas.microsoft.com/office/drawing/2014/main" id="{4589605E-EE58-484C-87D8-C5F7F7289FFC}"/>
              </a:ext>
            </a:extLst>
          </p:cNvPr>
          <p:cNvSpPr>
            <a:spLocks noChangeAspect="1" noChangeArrowheads="1"/>
          </p:cNvSpPr>
          <p:nvPr/>
        </p:nvSpPr>
        <p:spPr bwMode="auto">
          <a:xfrm>
            <a:off x="167557" y="5800571"/>
            <a:ext cx="3396333" cy="26161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lang="en-US" altLang="ja-JP" sz="1100" dirty="0">
                <a:latin typeface="ＭＳ 明朝" panose="02020609040205080304" pitchFamily="17" charset="-128"/>
                <a:ea typeface="ＭＳ 明朝" panose="02020609040205080304" pitchFamily="17" charset="-128"/>
                <a:cs typeface="ＭＳ Ｐゴシック" pitchFamily="50" charset="-128"/>
              </a:rPr>
              <a:t>(</a:t>
            </a:r>
            <a:r>
              <a:rPr lang="ja-JP" altLang="en-US" sz="1100" dirty="0">
                <a:latin typeface="ＭＳ 明朝" panose="02020609040205080304" pitchFamily="17" charset="-128"/>
                <a:ea typeface="ＭＳ 明朝" panose="02020609040205080304" pitchFamily="17" charset="-128"/>
                <a:cs typeface="ＭＳ Ｐゴシック" pitchFamily="50" charset="-128"/>
              </a:rPr>
              <a:t>男性</a:t>
            </a:r>
            <a:r>
              <a:rPr lang="en-US" altLang="ja-JP" sz="1100" dirty="0">
                <a:latin typeface="ＭＳ 明朝" panose="02020609040205080304" pitchFamily="17" charset="-128"/>
                <a:ea typeface="ＭＳ 明朝" panose="02020609040205080304" pitchFamily="17" charset="-128"/>
                <a:cs typeface="ＭＳ Ｐゴシック" pitchFamily="50" charset="-128"/>
              </a:rPr>
              <a:t>)</a:t>
            </a:r>
            <a:r>
              <a:rPr lang="ja-JP" altLang="en-US" sz="1100" dirty="0">
                <a:latin typeface="ＭＳ 明朝" panose="02020609040205080304" pitchFamily="17" charset="-128"/>
                <a:ea typeface="ＭＳ 明朝" panose="02020609040205080304" pitchFamily="17" charset="-128"/>
                <a:cs typeface="ＭＳ Ｐゴシック" pitchFamily="50" charset="-128"/>
              </a:rPr>
              <a:t>年齢別特定健康診査受</a:t>
            </a:r>
            <a:r>
              <a:rPr lang="ja-JP" altLang="en-US" sz="1100">
                <a:latin typeface="ＭＳ 明朝" panose="02020609040205080304" pitchFamily="17" charset="-128"/>
                <a:ea typeface="ＭＳ 明朝" panose="02020609040205080304" pitchFamily="17" charset="-128"/>
                <a:cs typeface="ＭＳ Ｐゴシック" pitchFamily="50" charset="-128"/>
              </a:rPr>
              <a:t>診率</a:t>
            </a:r>
            <a:r>
              <a:rPr lang="en-US" altLang="ja-JP" sz="1100">
                <a:latin typeface="ＭＳ 明朝" panose="02020609040205080304" pitchFamily="17" charset="-128"/>
                <a:ea typeface="ＭＳ 明朝" panose="02020609040205080304" pitchFamily="17" charset="-128"/>
                <a:cs typeface="ＭＳ Ｐゴシック" pitchFamily="50" charset="-128"/>
              </a:rPr>
              <a:t>(</a:t>
            </a:r>
            <a:r>
              <a:rPr lang="ja-JP" altLang="en-US" sz="1100">
                <a:latin typeface="ＭＳ 明朝" panose="02020609040205080304" pitchFamily="17" charset="-128"/>
                <a:ea typeface="ＭＳ 明朝" panose="02020609040205080304" pitchFamily="17" charset="-128"/>
                <a:cs typeface="ＭＳ Ｐゴシック" pitchFamily="50" charset="-128"/>
              </a:rPr>
              <a:t>令和</a:t>
            </a:r>
            <a:r>
              <a:rPr lang="en-US" altLang="ja-JP" sz="1100">
                <a:latin typeface="ＭＳ 明朝" panose="02020609040205080304" pitchFamily="17" charset="-128"/>
                <a:ea typeface="ＭＳ 明朝" panose="02020609040205080304" pitchFamily="17" charset="-128"/>
                <a:cs typeface="ＭＳ Ｐゴシック" pitchFamily="50" charset="-128"/>
              </a:rPr>
              <a:t>4</a:t>
            </a:r>
            <a:r>
              <a:rPr lang="ja-JP" altLang="en-US" sz="1100">
                <a:latin typeface="ＭＳ 明朝" panose="02020609040205080304" pitchFamily="17" charset="-128"/>
                <a:ea typeface="ＭＳ 明朝" panose="02020609040205080304" pitchFamily="17" charset="-128"/>
                <a:cs typeface="ＭＳ Ｐゴシック" pitchFamily="50" charset="-128"/>
              </a:rPr>
              <a:t>年度</a:t>
            </a:r>
            <a:r>
              <a:rPr lang="en-US" altLang="ja-JP" sz="1100">
                <a:latin typeface="ＭＳ 明朝" panose="02020609040205080304" pitchFamily="17" charset="-128"/>
                <a:ea typeface="ＭＳ 明朝" panose="02020609040205080304" pitchFamily="17" charset="-128"/>
                <a:cs typeface="ＭＳ Ｐゴシック" pitchFamily="50" charset="-128"/>
              </a:rPr>
              <a:t>)</a:t>
            </a:r>
            <a:endParaRPr lang="en-US" altLang="ja-JP" sz="1100" dirty="0">
              <a:latin typeface="ＭＳ 明朝" panose="02020609040205080304" pitchFamily="17" charset="-128"/>
              <a:ea typeface="ＭＳ 明朝" panose="02020609040205080304" pitchFamily="17" charset="-128"/>
              <a:cs typeface="ＭＳ Ｐゴシック" pitchFamily="50" charset="-128"/>
            </a:endParaRPr>
          </a:p>
        </p:txBody>
      </p:sp>
      <p:pic>
        <p:nvPicPr>
          <p:cNvPr id="5" name="table141">
            <a:extLst>
              <a:ext uri="{FF2B5EF4-FFF2-40B4-BE49-F238E27FC236}">
                <a16:creationId xmlns:a16="http://schemas.microsoft.com/office/drawing/2014/main" id="{43B5A41B-AB05-4A8B-B329-C03B714ED300}"/>
              </a:ext>
            </a:extLst>
          </p:cNvPr>
          <p:cNvPicPr>
            <a:picLocks/>
          </p:cNvPicPr>
          <p:nvPr/>
        </p:nvPicPr>
        <p:blipFill>
          <a:blip r:embed="rId2"/>
          <a:stretch>
            <a:fillRect/>
          </a:stretch>
        </p:blipFill>
        <p:spPr>
          <a:xfrm>
            <a:off x="165100" y="6057900"/>
            <a:ext cx="2984500" cy="1803400"/>
          </a:xfrm>
          <a:prstGeom prst="rect">
            <a:avLst/>
          </a:prstGeom>
        </p:spPr>
      </p:pic>
      <p:pic>
        <p:nvPicPr>
          <p:cNvPr id="6" name="table142">
            <a:extLst>
              <a:ext uri="{FF2B5EF4-FFF2-40B4-BE49-F238E27FC236}">
                <a16:creationId xmlns:a16="http://schemas.microsoft.com/office/drawing/2014/main" id="{F9E4A130-C902-4D0C-AA94-C8AD421C0B75}"/>
              </a:ext>
            </a:extLst>
          </p:cNvPr>
          <p:cNvPicPr>
            <a:picLocks/>
          </p:cNvPicPr>
          <p:nvPr/>
        </p:nvPicPr>
        <p:blipFill>
          <a:blip r:embed="rId3"/>
          <a:stretch>
            <a:fillRect/>
          </a:stretch>
        </p:blipFill>
        <p:spPr>
          <a:xfrm>
            <a:off x="3384550" y="6057900"/>
            <a:ext cx="2984500" cy="1803400"/>
          </a:xfrm>
          <a:prstGeom prst="rect">
            <a:avLst/>
          </a:prstGeom>
        </p:spPr>
      </p:pic>
      <p:pic>
        <p:nvPicPr>
          <p:cNvPr id="20" name="図 19">
            <a:extLst>
              <a:ext uri="{FF2B5EF4-FFF2-40B4-BE49-F238E27FC236}">
                <a16:creationId xmlns:a16="http://schemas.microsoft.com/office/drawing/2014/main" id="{91A3414B-9990-C8D6-9D97-04ED6157641F}"/>
              </a:ext>
            </a:extLst>
          </p:cNvPr>
          <p:cNvPicPr>
            <a:picLocks noChangeAspect="1"/>
          </p:cNvPicPr>
          <p:nvPr/>
        </p:nvPicPr>
        <p:blipFill>
          <a:blip r:embed="rId4"/>
          <a:stretch>
            <a:fillRect/>
          </a:stretch>
        </p:blipFill>
        <p:spPr>
          <a:xfrm>
            <a:off x="208385" y="1135923"/>
            <a:ext cx="1637989" cy="1199420"/>
          </a:xfrm>
          <a:prstGeom prst="rect">
            <a:avLst/>
          </a:prstGeom>
        </p:spPr>
      </p:pic>
      <p:pic>
        <p:nvPicPr>
          <p:cNvPr id="21" name="図 20">
            <a:extLst>
              <a:ext uri="{FF2B5EF4-FFF2-40B4-BE49-F238E27FC236}">
                <a16:creationId xmlns:a16="http://schemas.microsoft.com/office/drawing/2014/main" id="{D0073B4E-56C5-159C-7C50-4B8D09DB2793}"/>
              </a:ext>
            </a:extLst>
          </p:cNvPr>
          <p:cNvPicPr>
            <a:picLocks noChangeAspect="1"/>
          </p:cNvPicPr>
          <p:nvPr/>
        </p:nvPicPr>
        <p:blipFill>
          <a:blip r:embed="rId5"/>
          <a:stretch>
            <a:fillRect/>
          </a:stretch>
        </p:blipFill>
        <p:spPr>
          <a:xfrm>
            <a:off x="208386" y="2970108"/>
            <a:ext cx="2928216" cy="2348065"/>
          </a:xfrm>
          <a:prstGeom prst="rect">
            <a:avLst/>
          </a:prstGeom>
        </p:spPr>
      </p:pic>
    </p:spTree>
    <p:extLst>
      <p:ext uri="{BB962C8B-B14F-4D97-AF65-F5344CB8AC3E}">
        <p14:creationId xmlns:p14="http://schemas.microsoft.com/office/powerpoint/2010/main" val="96767688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a:spLocks noChangeAspect="1"/>
          </p:cNvSpPr>
          <p:nvPr/>
        </p:nvSpPr>
        <p:spPr>
          <a:xfrm>
            <a:off x="165100" y="5696588"/>
            <a:ext cx="6238800" cy="713643"/>
          </a:xfrm>
          <a:prstGeom prst="rect">
            <a:avLst/>
          </a:prstGeom>
          <a:noFill/>
          <a:ln>
            <a:noFill/>
          </a:ln>
        </p:spPr>
        <p:txBody>
          <a:bodyPr wrap="square" lIns="0" rIns="90000" rtlCol="0">
            <a:no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Times New Roman" pitchFamily="18" charset="0"/>
              </a:rPr>
              <a:t>　男女別の特定健康診査の受診率をみると、男性の令和</a:t>
            </a:r>
            <a:r>
              <a:rPr lang="en-US" altLang="ja-JP" sz="1200" dirty="0">
                <a:latin typeface="ＭＳ 明朝" panose="02020609040205080304" pitchFamily="17" charset="-128"/>
                <a:ea typeface="ＭＳ 明朝" panose="02020609040205080304" pitchFamily="17" charset="-128"/>
                <a:cs typeface="Times New Roman" pitchFamily="18" charset="0"/>
              </a:rPr>
              <a:t>4</a:t>
            </a:r>
            <a:r>
              <a:rPr lang="ja-JP" altLang="en-US" sz="1200" dirty="0">
                <a:latin typeface="ＭＳ 明朝" panose="02020609040205080304" pitchFamily="17" charset="-128"/>
                <a:ea typeface="ＭＳ 明朝" panose="02020609040205080304" pitchFamily="17" charset="-128"/>
                <a:cs typeface="Times New Roman" pitchFamily="18" charset="0"/>
              </a:rPr>
              <a:t>年度受診率</a:t>
            </a:r>
            <a:r>
              <a:rPr lang="en-US" altLang="ja-JP" sz="1200" dirty="0">
                <a:latin typeface="ＭＳ 明朝" panose="02020609040205080304" pitchFamily="17" charset="-128"/>
                <a:ea typeface="ＭＳ 明朝" panose="02020609040205080304" pitchFamily="17" charset="-128"/>
                <a:cs typeface="Times New Roman" pitchFamily="18" charset="0"/>
              </a:rPr>
              <a:t>37.2%</a:t>
            </a:r>
            <a:r>
              <a:rPr lang="ja-JP" altLang="en-US" sz="1200" dirty="0">
                <a:latin typeface="ＭＳ 明朝" panose="02020609040205080304" pitchFamily="17" charset="-128"/>
                <a:ea typeface="ＭＳ 明朝" panose="02020609040205080304" pitchFamily="17" charset="-128"/>
                <a:cs typeface="Times New Roman" pitchFamily="18" charset="0"/>
              </a:rPr>
              <a:t>は平成</a:t>
            </a:r>
            <a:r>
              <a:rPr lang="en-US" altLang="ja-JP" sz="1200" dirty="0">
                <a:latin typeface="ＭＳ 明朝" panose="02020609040205080304" pitchFamily="17" charset="-128"/>
                <a:ea typeface="ＭＳ 明朝" panose="02020609040205080304" pitchFamily="17" charset="-128"/>
                <a:cs typeface="Times New Roman" pitchFamily="18" charset="0"/>
              </a:rPr>
              <a:t>30</a:t>
            </a:r>
            <a:r>
              <a:rPr lang="ja-JP" altLang="en-US" sz="1200" dirty="0">
                <a:latin typeface="ＭＳ 明朝" panose="02020609040205080304" pitchFamily="17" charset="-128"/>
                <a:ea typeface="ＭＳ 明朝" panose="02020609040205080304" pitchFamily="17" charset="-128"/>
                <a:cs typeface="Times New Roman" pitchFamily="18" charset="0"/>
              </a:rPr>
              <a:t>年度</a:t>
            </a:r>
            <a:r>
              <a:rPr lang="en-US" altLang="ja-JP" sz="1200" dirty="0">
                <a:latin typeface="ＭＳ 明朝" panose="02020609040205080304" pitchFamily="17" charset="-128"/>
                <a:ea typeface="ＭＳ 明朝" panose="02020609040205080304" pitchFamily="17" charset="-128"/>
                <a:cs typeface="Times New Roman" pitchFamily="18" charset="0"/>
              </a:rPr>
              <a:t>37.7%</a:t>
            </a:r>
            <a:r>
              <a:rPr lang="ja-JP" altLang="en-US" sz="1200" dirty="0">
                <a:latin typeface="ＭＳ 明朝" panose="02020609040205080304" pitchFamily="17" charset="-128"/>
                <a:ea typeface="ＭＳ 明朝" panose="02020609040205080304" pitchFamily="17" charset="-128"/>
                <a:cs typeface="Times New Roman" pitchFamily="18" charset="0"/>
              </a:rPr>
              <a:t>より</a:t>
            </a:r>
            <a:r>
              <a:rPr lang="en-US" altLang="ja-JP" sz="1200" dirty="0">
                <a:latin typeface="ＭＳ 明朝" panose="02020609040205080304" pitchFamily="17" charset="-128"/>
                <a:ea typeface="ＭＳ 明朝" panose="02020609040205080304" pitchFamily="17" charset="-128"/>
                <a:cs typeface="Times New Roman" pitchFamily="18" charset="0"/>
              </a:rPr>
              <a:t>0.5</a:t>
            </a:r>
            <a:r>
              <a:rPr lang="ja-JP" altLang="en-US" sz="1200" dirty="0">
                <a:latin typeface="ＭＳ 明朝" panose="02020609040205080304" pitchFamily="17" charset="-128"/>
                <a:ea typeface="ＭＳ 明朝" panose="02020609040205080304" pitchFamily="17" charset="-128"/>
                <a:cs typeface="Times New Roman" pitchFamily="18" charset="0"/>
              </a:rPr>
              <a:t>ポイント減少しており、女性の令和</a:t>
            </a:r>
            <a:r>
              <a:rPr lang="en-US" altLang="ja-JP" sz="1200" dirty="0">
                <a:latin typeface="ＭＳ 明朝" panose="02020609040205080304" pitchFamily="17" charset="-128"/>
                <a:ea typeface="ＭＳ 明朝" panose="02020609040205080304" pitchFamily="17" charset="-128"/>
                <a:cs typeface="Times New Roman" pitchFamily="18" charset="0"/>
              </a:rPr>
              <a:t>4</a:t>
            </a:r>
            <a:r>
              <a:rPr lang="ja-JP" altLang="en-US" sz="1200" dirty="0">
                <a:latin typeface="ＭＳ 明朝" panose="02020609040205080304" pitchFamily="17" charset="-128"/>
                <a:ea typeface="ＭＳ 明朝" panose="02020609040205080304" pitchFamily="17" charset="-128"/>
                <a:cs typeface="Times New Roman" pitchFamily="18" charset="0"/>
              </a:rPr>
              <a:t>年度受診率</a:t>
            </a:r>
            <a:r>
              <a:rPr lang="en-US" altLang="ja-JP" sz="1200" dirty="0">
                <a:latin typeface="ＭＳ 明朝" panose="02020609040205080304" pitchFamily="17" charset="-128"/>
                <a:ea typeface="ＭＳ 明朝" panose="02020609040205080304" pitchFamily="17" charset="-128"/>
                <a:cs typeface="Times New Roman" pitchFamily="18" charset="0"/>
              </a:rPr>
              <a:t>44.2%</a:t>
            </a:r>
            <a:r>
              <a:rPr lang="ja-JP" altLang="en-US" sz="1200" dirty="0">
                <a:latin typeface="ＭＳ 明朝" panose="02020609040205080304" pitchFamily="17" charset="-128"/>
                <a:ea typeface="ＭＳ 明朝" panose="02020609040205080304" pitchFamily="17" charset="-128"/>
                <a:cs typeface="Times New Roman" pitchFamily="18" charset="0"/>
              </a:rPr>
              <a:t>は平成</a:t>
            </a:r>
            <a:r>
              <a:rPr lang="en-US" altLang="ja-JP" sz="1200" dirty="0">
                <a:latin typeface="ＭＳ 明朝" panose="02020609040205080304" pitchFamily="17" charset="-128"/>
                <a:ea typeface="ＭＳ 明朝" panose="02020609040205080304" pitchFamily="17" charset="-128"/>
                <a:cs typeface="Times New Roman" pitchFamily="18" charset="0"/>
              </a:rPr>
              <a:t>30</a:t>
            </a:r>
            <a:r>
              <a:rPr lang="ja-JP" altLang="en-US" sz="1200" dirty="0">
                <a:latin typeface="ＭＳ 明朝" panose="02020609040205080304" pitchFamily="17" charset="-128"/>
                <a:ea typeface="ＭＳ 明朝" panose="02020609040205080304" pitchFamily="17" charset="-128"/>
                <a:cs typeface="Times New Roman" pitchFamily="18" charset="0"/>
              </a:rPr>
              <a:t>年度</a:t>
            </a:r>
            <a:r>
              <a:rPr lang="en-US" altLang="ja-JP" sz="1200" dirty="0">
                <a:latin typeface="ＭＳ 明朝" panose="02020609040205080304" pitchFamily="17" charset="-128"/>
                <a:ea typeface="ＭＳ 明朝" panose="02020609040205080304" pitchFamily="17" charset="-128"/>
                <a:cs typeface="Times New Roman" pitchFamily="18" charset="0"/>
              </a:rPr>
              <a:t>46.8%</a:t>
            </a:r>
            <a:r>
              <a:rPr lang="ja-JP" altLang="en-US" sz="1200" dirty="0">
                <a:latin typeface="ＭＳ 明朝" panose="02020609040205080304" pitchFamily="17" charset="-128"/>
                <a:ea typeface="ＭＳ 明朝" panose="02020609040205080304" pitchFamily="17" charset="-128"/>
                <a:cs typeface="Times New Roman" pitchFamily="18" charset="0"/>
              </a:rPr>
              <a:t>より</a:t>
            </a:r>
            <a:r>
              <a:rPr lang="en-US" altLang="ja-JP" sz="1200" dirty="0">
                <a:latin typeface="ＭＳ 明朝" panose="02020609040205080304" pitchFamily="17" charset="-128"/>
                <a:ea typeface="ＭＳ 明朝" panose="02020609040205080304" pitchFamily="17" charset="-128"/>
                <a:cs typeface="Times New Roman" pitchFamily="18" charset="0"/>
              </a:rPr>
              <a:t>2.6</a:t>
            </a:r>
            <a:r>
              <a:rPr lang="ja-JP" altLang="en-US" sz="1200" dirty="0">
                <a:latin typeface="ＭＳ 明朝" panose="02020609040205080304" pitchFamily="17" charset="-128"/>
                <a:ea typeface="ＭＳ 明朝" panose="02020609040205080304" pitchFamily="17" charset="-128"/>
                <a:cs typeface="Times New Roman" pitchFamily="18" charset="0"/>
              </a:rPr>
              <a:t>ポイント減少しています。</a:t>
            </a:r>
            <a:endParaRPr lang="ja-JP" altLang="en-US" sz="1200" dirty="0">
              <a:latin typeface="ＭＳ 明朝" panose="02020609040205080304" pitchFamily="17" charset="-128"/>
              <a:ea typeface="ＭＳ 明朝" panose="02020609040205080304" pitchFamily="17" charset="-128"/>
              <a:cs typeface="ＭＳ Ｐゴシック" pitchFamily="50" charset="-128"/>
            </a:endParaRPr>
          </a:p>
        </p:txBody>
      </p:sp>
      <p:sp>
        <p:nvSpPr>
          <p:cNvPr id="13" name="テキスト ボックス 12"/>
          <p:cNvSpPr txBox="1">
            <a:spLocks noChangeAspect="1"/>
          </p:cNvSpPr>
          <p:nvPr/>
        </p:nvSpPr>
        <p:spPr>
          <a:xfrm>
            <a:off x="165100" y="213232"/>
            <a:ext cx="6238800" cy="774117"/>
          </a:xfrm>
          <a:prstGeom prst="rect">
            <a:avLst/>
          </a:prstGeom>
          <a:noFill/>
          <a:ln>
            <a:noFill/>
          </a:ln>
        </p:spPr>
        <p:txBody>
          <a:bodyPr wrap="square" lIns="0" rIns="90000" rtlCol="0">
            <a:noAutofit/>
          </a:bodyPr>
          <a:lstStyle/>
          <a:p>
            <a:pPr indent="-90488" algn="just">
              <a:lnSpc>
                <a:spcPct val="125000"/>
              </a:lnSpc>
              <a:spcBef>
                <a:spcPct val="0"/>
              </a:spcBef>
              <a:tabLst>
                <a:tab pos="0" algn="l"/>
              </a:tabLst>
              <a:defRPr/>
            </a:pPr>
            <a:r>
              <a:rPr lang="ja-JP" altLang="en-US" sz="1200" dirty="0">
                <a:latin typeface="ＭＳ 明朝" panose="02020609040205080304" pitchFamily="17" charset="-128"/>
                <a:ea typeface="ＭＳ 明朝" panose="02020609040205080304" pitchFamily="17" charset="-128"/>
                <a:cs typeface="Times New Roman" pitchFamily="18" charset="0"/>
              </a:rPr>
              <a:t>　以下は、本市の</a:t>
            </a:r>
            <a:r>
              <a:rPr kumimoji="0" lang="ja-JP" altLang="en-US" sz="1200" kern="0" dirty="0">
                <a:solidFill>
                  <a:prstClr val="black"/>
                </a:solidFill>
                <a:latin typeface="ＭＳ 明朝" panose="02020609040205080304" pitchFamily="17" charset="-128"/>
                <a:ea typeface="ＭＳ 明朝" panose="02020609040205080304" pitchFamily="17" charset="-128"/>
              </a:rPr>
              <a:t>平成</a:t>
            </a:r>
            <a:r>
              <a:rPr kumimoji="0" lang="en-US" altLang="ja-JP" sz="1200" kern="0" dirty="0">
                <a:solidFill>
                  <a:prstClr val="black"/>
                </a:solidFill>
                <a:latin typeface="ＭＳ 明朝" panose="02020609040205080304" pitchFamily="17" charset="-128"/>
                <a:ea typeface="ＭＳ 明朝" panose="02020609040205080304" pitchFamily="17" charset="-128"/>
              </a:rPr>
              <a:t>30</a:t>
            </a:r>
            <a:r>
              <a:rPr kumimoji="0" lang="ja-JP" altLang="en-US" sz="1200" kern="0" dirty="0">
                <a:solidFill>
                  <a:prstClr val="black"/>
                </a:solidFill>
                <a:latin typeface="ＭＳ 明朝" panose="02020609040205080304" pitchFamily="17" charset="-128"/>
                <a:ea typeface="ＭＳ 明朝" panose="02020609040205080304" pitchFamily="17" charset="-128"/>
              </a:rPr>
              <a:t>年度から令和</a:t>
            </a:r>
            <a:r>
              <a:rPr kumimoji="0" lang="en-US" altLang="ja-JP" sz="1200" kern="0" dirty="0">
                <a:solidFill>
                  <a:prstClr val="black"/>
                </a:solidFill>
                <a:latin typeface="ＭＳ 明朝" panose="02020609040205080304" pitchFamily="17" charset="-128"/>
                <a:ea typeface="ＭＳ 明朝" panose="02020609040205080304" pitchFamily="17" charset="-128"/>
              </a:rPr>
              <a:t>4</a:t>
            </a:r>
            <a:r>
              <a:rPr kumimoji="0" lang="ja-JP" altLang="en-US" sz="1200" kern="0" dirty="0">
                <a:solidFill>
                  <a:prstClr val="black"/>
                </a:solidFill>
                <a:latin typeface="ＭＳ 明朝" panose="02020609040205080304" pitchFamily="17" charset="-128"/>
                <a:ea typeface="ＭＳ 明朝" panose="02020609040205080304" pitchFamily="17" charset="-128"/>
              </a:rPr>
              <a:t>年度における、</a:t>
            </a:r>
            <a:r>
              <a:rPr kumimoji="0" lang="en-US" altLang="ja-JP" sz="1200" kern="0" dirty="0">
                <a:solidFill>
                  <a:prstClr val="black"/>
                </a:solidFill>
                <a:latin typeface="ＭＳ 明朝" panose="02020609040205080304" pitchFamily="17" charset="-128"/>
                <a:ea typeface="ＭＳ 明朝" panose="02020609040205080304" pitchFamily="17" charset="-128"/>
              </a:rPr>
              <a:t>40</a:t>
            </a:r>
            <a:r>
              <a:rPr kumimoji="0" lang="ja-JP" altLang="en-US" sz="1200" kern="0" dirty="0">
                <a:solidFill>
                  <a:prstClr val="black"/>
                </a:solidFill>
                <a:latin typeface="ＭＳ 明朝" panose="02020609040205080304" pitchFamily="17" charset="-128"/>
                <a:ea typeface="ＭＳ 明朝" panose="02020609040205080304" pitchFamily="17" charset="-128"/>
              </a:rPr>
              <a:t>歳から</a:t>
            </a:r>
            <a:r>
              <a:rPr kumimoji="0" lang="en-US" altLang="ja-JP" sz="1200" kern="0" dirty="0">
                <a:solidFill>
                  <a:prstClr val="black"/>
                </a:solidFill>
                <a:latin typeface="ＭＳ 明朝" panose="02020609040205080304" pitchFamily="17" charset="-128"/>
                <a:ea typeface="ＭＳ 明朝" panose="02020609040205080304" pitchFamily="17" charset="-128"/>
              </a:rPr>
              <a:t>74</a:t>
            </a:r>
            <a:r>
              <a:rPr kumimoji="0" lang="ja-JP" altLang="en-US" sz="1200" kern="0" dirty="0">
                <a:solidFill>
                  <a:prstClr val="black"/>
                </a:solidFill>
                <a:latin typeface="ＭＳ 明朝" panose="02020609040205080304" pitchFamily="17" charset="-128"/>
                <a:ea typeface="ＭＳ 明朝" panose="02020609040205080304" pitchFamily="17" charset="-128"/>
              </a:rPr>
              <a:t>歳の特定健康診査受診率を年度別に示したものです。令和</a:t>
            </a:r>
            <a:r>
              <a:rPr kumimoji="0" lang="en-US" altLang="ja-JP" sz="1200" kern="0" dirty="0">
                <a:solidFill>
                  <a:prstClr val="black"/>
                </a:solidFill>
                <a:latin typeface="ＭＳ 明朝" panose="02020609040205080304" pitchFamily="17" charset="-128"/>
                <a:ea typeface="ＭＳ 明朝" panose="02020609040205080304" pitchFamily="17" charset="-128"/>
              </a:rPr>
              <a:t>4</a:t>
            </a:r>
            <a:r>
              <a:rPr kumimoji="0" lang="ja-JP" altLang="en-US" sz="1200" kern="0" dirty="0">
                <a:solidFill>
                  <a:prstClr val="black"/>
                </a:solidFill>
                <a:latin typeface="ＭＳ 明朝" panose="02020609040205080304" pitchFamily="17" charset="-128"/>
                <a:ea typeface="ＭＳ 明朝" panose="02020609040205080304" pitchFamily="17" charset="-128"/>
              </a:rPr>
              <a:t>年度の特定健康診査受診率</a:t>
            </a:r>
            <a:r>
              <a:rPr kumimoji="0" lang="en-US" altLang="ja-JP" sz="1200" kern="0" dirty="0">
                <a:solidFill>
                  <a:prstClr val="black"/>
                </a:solidFill>
                <a:latin typeface="ＭＳ 明朝" panose="02020609040205080304" pitchFamily="17" charset="-128"/>
                <a:ea typeface="ＭＳ 明朝" panose="02020609040205080304" pitchFamily="17" charset="-128"/>
              </a:rPr>
              <a:t>41.2%</a:t>
            </a:r>
            <a:r>
              <a:rPr kumimoji="0" lang="ja-JP" altLang="en-US" sz="1200" kern="0" dirty="0">
                <a:solidFill>
                  <a:prstClr val="black"/>
                </a:solidFill>
                <a:latin typeface="ＭＳ 明朝" panose="02020609040205080304" pitchFamily="17" charset="-128"/>
                <a:ea typeface="ＭＳ 明朝" panose="02020609040205080304" pitchFamily="17" charset="-128"/>
              </a:rPr>
              <a:t>は平成</a:t>
            </a:r>
            <a:r>
              <a:rPr kumimoji="0" lang="en-US" altLang="ja-JP" sz="1200" kern="0" dirty="0">
                <a:solidFill>
                  <a:prstClr val="black"/>
                </a:solidFill>
                <a:latin typeface="ＭＳ 明朝" panose="02020609040205080304" pitchFamily="17" charset="-128"/>
                <a:ea typeface="ＭＳ 明朝" panose="02020609040205080304" pitchFamily="17" charset="-128"/>
              </a:rPr>
              <a:t>30</a:t>
            </a:r>
            <a:r>
              <a:rPr kumimoji="0" lang="ja-JP" altLang="en-US" sz="1200" kern="0" dirty="0">
                <a:solidFill>
                  <a:prstClr val="black"/>
                </a:solidFill>
                <a:latin typeface="ＭＳ 明朝" panose="02020609040205080304" pitchFamily="17" charset="-128"/>
                <a:ea typeface="ＭＳ 明朝" panose="02020609040205080304" pitchFamily="17" charset="-128"/>
              </a:rPr>
              <a:t>年度</a:t>
            </a:r>
            <a:r>
              <a:rPr kumimoji="0" lang="en-US" altLang="ja-JP" sz="1200" kern="0" dirty="0">
                <a:solidFill>
                  <a:prstClr val="black"/>
                </a:solidFill>
                <a:latin typeface="ＭＳ 明朝" panose="02020609040205080304" pitchFamily="17" charset="-128"/>
                <a:ea typeface="ＭＳ 明朝" panose="02020609040205080304" pitchFamily="17" charset="-128"/>
              </a:rPr>
              <a:t>42.4%</a:t>
            </a:r>
            <a:r>
              <a:rPr kumimoji="0" lang="ja-JP" altLang="en-US" sz="1200" kern="0" dirty="0">
                <a:solidFill>
                  <a:prstClr val="black"/>
                </a:solidFill>
                <a:latin typeface="ＭＳ 明朝" panose="02020609040205080304" pitchFamily="17" charset="-128"/>
                <a:ea typeface="ＭＳ 明朝" panose="02020609040205080304" pitchFamily="17" charset="-128"/>
              </a:rPr>
              <a:t>より</a:t>
            </a:r>
            <a:r>
              <a:rPr kumimoji="0" lang="en-US" altLang="ja-JP" sz="1200" kern="0" dirty="0">
                <a:solidFill>
                  <a:prstClr val="black"/>
                </a:solidFill>
                <a:latin typeface="ＭＳ 明朝" panose="02020609040205080304" pitchFamily="17" charset="-128"/>
                <a:ea typeface="ＭＳ 明朝" panose="02020609040205080304" pitchFamily="17" charset="-128"/>
              </a:rPr>
              <a:t>1.2</a:t>
            </a:r>
            <a:r>
              <a:rPr kumimoji="0" lang="ja-JP" altLang="en-US" sz="1200" kern="0" dirty="0">
                <a:solidFill>
                  <a:prstClr val="black"/>
                </a:solidFill>
                <a:latin typeface="ＭＳ 明朝" panose="02020609040205080304" pitchFamily="17" charset="-128"/>
                <a:ea typeface="ＭＳ 明朝" panose="02020609040205080304" pitchFamily="17" charset="-128"/>
              </a:rPr>
              <a:t>ポイント減少しています。</a:t>
            </a:r>
            <a:endParaRPr kumimoji="0" lang="en-US" altLang="ja-JP" sz="1200" kern="0" dirty="0">
              <a:solidFill>
                <a:prstClr val="black"/>
              </a:solidFill>
              <a:latin typeface="ＭＳ 明朝" panose="02020609040205080304" pitchFamily="17" charset="-128"/>
              <a:ea typeface="ＭＳ 明朝" panose="02020609040205080304" pitchFamily="17" charset="-128"/>
            </a:endParaRPr>
          </a:p>
        </p:txBody>
      </p:sp>
      <p:sp>
        <p:nvSpPr>
          <p:cNvPr id="12" name="テキスト ボックス 11"/>
          <p:cNvSpPr txBox="1">
            <a:spLocks noChangeAspect="1"/>
          </p:cNvSpPr>
          <p:nvPr/>
        </p:nvSpPr>
        <p:spPr>
          <a:xfrm>
            <a:off x="165100" y="1071244"/>
            <a:ext cx="6294377" cy="276999"/>
          </a:xfrm>
          <a:prstGeom prst="rect">
            <a:avLst/>
          </a:prstGeom>
          <a:noFill/>
          <a:ln>
            <a:noFill/>
          </a:ln>
        </p:spPr>
        <p:txBody>
          <a:bodyPr wrap="square" lIns="0" rIns="0" rtlCol="0" anchor="ctr" anchorCtr="0">
            <a:spAutoFit/>
          </a:bodyPr>
          <a:lstStyle/>
          <a:p>
            <a:r>
              <a:rPr lang="ja-JP" altLang="en-US" sz="1200" dirty="0">
                <a:latin typeface="ＭＳ 明朝" panose="02020609040205080304" pitchFamily="17" charset="-128"/>
                <a:ea typeface="ＭＳ 明朝" panose="02020609040205080304" pitchFamily="17" charset="-128"/>
              </a:rPr>
              <a:t>年度別 特定健康診査受診率</a:t>
            </a:r>
          </a:p>
        </p:txBody>
      </p:sp>
      <p:sp>
        <p:nvSpPr>
          <p:cNvPr id="21" name="テキスト ボックス 20"/>
          <p:cNvSpPr txBox="1">
            <a:spLocks noChangeAspect="1"/>
          </p:cNvSpPr>
          <p:nvPr/>
        </p:nvSpPr>
        <p:spPr>
          <a:xfrm>
            <a:off x="165100" y="3191131"/>
            <a:ext cx="6294377" cy="276999"/>
          </a:xfrm>
          <a:prstGeom prst="rect">
            <a:avLst/>
          </a:prstGeom>
          <a:noFill/>
          <a:ln>
            <a:noFill/>
          </a:ln>
        </p:spPr>
        <p:txBody>
          <a:bodyPr wrap="square" lIns="0" rIns="0" rtlCol="0">
            <a:spAutoFit/>
          </a:bodyPr>
          <a:lstStyle/>
          <a:p>
            <a:pPr>
              <a:spcBef>
                <a:spcPct val="0"/>
              </a:spcBef>
              <a:defRPr/>
            </a:pPr>
            <a:r>
              <a:rPr lang="ja-JP" altLang="en-US" sz="1200" dirty="0">
                <a:latin typeface="ＭＳ 明朝" panose="02020609040205080304" pitchFamily="17" charset="-128"/>
                <a:ea typeface="ＭＳ 明朝" panose="02020609040205080304" pitchFamily="17" charset="-128"/>
              </a:rPr>
              <a:t>年度別 特定健康診査受診率</a:t>
            </a:r>
            <a:endParaRPr lang="en-US" altLang="ja-JP" sz="1200" dirty="0">
              <a:latin typeface="ＭＳ 明朝" panose="02020609040205080304" pitchFamily="17" charset="-128"/>
              <a:ea typeface="ＭＳ 明朝" panose="02020609040205080304" pitchFamily="17" charset="-128"/>
            </a:endParaRPr>
          </a:p>
        </p:txBody>
      </p:sp>
      <p:sp>
        <p:nvSpPr>
          <p:cNvPr id="22" name="注釈文章 18"/>
          <p:cNvSpPr txBox="1">
            <a:spLocks noChangeAspect="1"/>
          </p:cNvSpPr>
          <p:nvPr/>
        </p:nvSpPr>
        <p:spPr>
          <a:xfrm>
            <a:off x="170434" y="8780574"/>
            <a:ext cx="6294377" cy="223283"/>
          </a:xfrm>
          <a:prstGeom prst="rect">
            <a:avLst/>
          </a:prstGeom>
          <a:noFill/>
          <a:ln>
            <a:noFill/>
          </a:ln>
        </p:spPr>
        <p:txBody>
          <a:bodyPr wrap="square" lIns="0" rIns="0" rtlCol="0">
            <a:spAutoFit/>
          </a:bodyPr>
          <a:lstStyle/>
          <a:p>
            <a:r>
              <a:rPr lang="ja-JP" altLang="en-US" sz="800" dirty="0">
                <a:solidFill>
                  <a:prstClr val="black"/>
                </a:solidFill>
                <a:latin typeface="ＭＳ 明朝" panose="02020609040205080304" pitchFamily="17" charset="-128"/>
                <a:ea typeface="ＭＳ 明朝" panose="02020609040205080304" pitchFamily="17" charset="-128"/>
              </a:rPr>
              <a:t>出典</a:t>
            </a:r>
            <a:r>
              <a:rPr lang="en-US" altLang="ja-JP" sz="800" dirty="0">
                <a:solidFill>
                  <a:prstClr val="black"/>
                </a:solidFill>
                <a:latin typeface="ＭＳ 明朝" panose="02020609040205080304" pitchFamily="17" charset="-128"/>
                <a:ea typeface="ＭＳ 明朝" panose="02020609040205080304" pitchFamily="17" charset="-128"/>
              </a:rPr>
              <a:t>:</a:t>
            </a:r>
            <a:r>
              <a:rPr lang="ja-JP" altLang="en-US" sz="800" dirty="0">
                <a:solidFill>
                  <a:prstClr val="black"/>
                </a:solidFill>
                <a:latin typeface="ＭＳ 明朝" panose="02020609040205080304" pitchFamily="17" charset="-128"/>
                <a:ea typeface="ＭＳ 明朝" panose="02020609040205080304" pitchFamily="17" charset="-128"/>
              </a:rPr>
              <a:t>国保データベース</a:t>
            </a:r>
            <a:r>
              <a:rPr lang="en-US" altLang="ja-JP" sz="800" dirty="0">
                <a:solidFill>
                  <a:prstClr val="black"/>
                </a:solidFill>
                <a:latin typeface="ＭＳ 明朝" panose="02020609040205080304" pitchFamily="17" charset="-128"/>
                <a:ea typeface="ＭＳ 明朝" panose="02020609040205080304" pitchFamily="17" charset="-128"/>
              </a:rPr>
              <a:t>(KDB)</a:t>
            </a:r>
            <a:r>
              <a:rPr lang="ja-JP" altLang="en-US" sz="800" dirty="0">
                <a:solidFill>
                  <a:prstClr val="black"/>
                </a:solidFill>
                <a:latin typeface="ＭＳ 明朝" panose="02020609040205080304" pitchFamily="17" charset="-128"/>
                <a:ea typeface="ＭＳ 明朝" panose="02020609040205080304" pitchFamily="17" charset="-128"/>
              </a:rPr>
              <a:t>システム </a:t>
            </a:r>
            <a:r>
              <a:rPr lang="en-US" altLang="ja-JP" sz="800" dirty="0">
                <a:solidFill>
                  <a:prstClr val="black"/>
                </a:solidFill>
                <a:latin typeface="ＭＳ 明朝" panose="02020609040205080304" pitchFamily="17" charset="-128"/>
                <a:ea typeface="ＭＳ 明朝" panose="02020609040205080304" pitchFamily="17" charset="-128"/>
              </a:rPr>
              <a:t>｢</a:t>
            </a:r>
            <a:r>
              <a:rPr lang="ja-JP" altLang="en-US" sz="800" dirty="0">
                <a:solidFill>
                  <a:prstClr val="black"/>
                </a:solidFill>
                <a:latin typeface="ＭＳ 明朝" panose="02020609040205080304" pitchFamily="17" charset="-128"/>
                <a:ea typeface="ＭＳ 明朝" panose="02020609040205080304" pitchFamily="17" charset="-128"/>
              </a:rPr>
              <a:t>健診･医療･介護データからみる地域の健康課題</a:t>
            </a:r>
            <a:r>
              <a:rPr lang="en-US" altLang="ja-JP" sz="800" dirty="0">
                <a:solidFill>
                  <a:prstClr val="black"/>
                </a:solidFill>
                <a:latin typeface="ＭＳ 明朝" panose="02020609040205080304" pitchFamily="17" charset="-128"/>
                <a:ea typeface="ＭＳ 明朝" panose="02020609040205080304" pitchFamily="17" charset="-128"/>
              </a:rPr>
              <a:t>｣</a:t>
            </a:r>
            <a:endParaRPr lang="ja-JP" altLang="en-US" sz="800" dirty="0">
              <a:solidFill>
                <a:prstClr val="black"/>
              </a:solidFill>
              <a:latin typeface="ＭＳ 明朝" panose="02020609040205080304" pitchFamily="17" charset="-128"/>
              <a:ea typeface="ＭＳ 明朝" panose="02020609040205080304" pitchFamily="17" charset="-128"/>
            </a:endParaRPr>
          </a:p>
        </p:txBody>
      </p:sp>
      <p:sp>
        <p:nvSpPr>
          <p:cNvPr id="9" name="注釈文章 18"/>
          <p:cNvSpPr txBox="1">
            <a:spLocks noChangeAspect="1"/>
          </p:cNvSpPr>
          <p:nvPr/>
        </p:nvSpPr>
        <p:spPr>
          <a:xfrm>
            <a:off x="165099" y="2959490"/>
            <a:ext cx="6294377" cy="215444"/>
          </a:xfrm>
          <a:prstGeom prst="rect">
            <a:avLst/>
          </a:prstGeom>
          <a:noFill/>
          <a:ln>
            <a:noFill/>
          </a:ln>
        </p:spPr>
        <p:txBody>
          <a:bodyPr wrap="square" lIns="0" rIns="9000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lang="ja-JP" altLang="en-US" sz="800" dirty="0">
              <a:latin typeface="ＭＳ 明朝" panose="02020609040205080304" pitchFamily="17" charset="-128"/>
              <a:ea typeface="ＭＳ 明朝" panose="02020609040205080304" pitchFamily="17" charset="-128"/>
            </a:endParaRPr>
          </a:p>
        </p:txBody>
      </p:sp>
      <p:sp>
        <p:nvSpPr>
          <p:cNvPr id="14" name="テキスト ボックス 13"/>
          <p:cNvSpPr txBox="1">
            <a:spLocks noChangeAspect="1"/>
          </p:cNvSpPr>
          <p:nvPr/>
        </p:nvSpPr>
        <p:spPr>
          <a:xfrm>
            <a:off x="165100" y="6577991"/>
            <a:ext cx="6294377" cy="276999"/>
          </a:xfrm>
          <a:prstGeom prst="rect">
            <a:avLst/>
          </a:prstGeom>
          <a:noFill/>
          <a:ln>
            <a:noFill/>
          </a:ln>
        </p:spPr>
        <p:txBody>
          <a:bodyPr wrap="square" lIns="0" rIns="0" rtlCol="0" anchor="ctr" anchorCtr="0">
            <a:spAutoFit/>
          </a:bodyPr>
          <a:lstStyle/>
          <a:p>
            <a:pPr>
              <a:spcBef>
                <a:spcPct val="0"/>
              </a:spcBef>
              <a:defRPr/>
            </a:pPr>
            <a:r>
              <a:rPr lang="ja-JP" altLang="en-US" sz="1200" dirty="0">
                <a:latin typeface="ＭＳ 明朝" panose="02020609040205080304" pitchFamily="17" charset="-128"/>
                <a:ea typeface="ＭＳ 明朝" panose="02020609040205080304" pitchFamily="17" charset="-128"/>
              </a:rPr>
              <a:t>年度･男女別 特定健康診査受診率</a:t>
            </a:r>
            <a:endParaRPr lang="en-US" altLang="ja-JP" sz="1200" dirty="0">
              <a:latin typeface="ＭＳ 明朝" panose="02020609040205080304" pitchFamily="17" charset="-128"/>
              <a:ea typeface="ＭＳ 明朝" panose="02020609040205080304" pitchFamily="17" charset="-128"/>
            </a:endParaRPr>
          </a:p>
        </p:txBody>
      </p:sp>
      <p:sp>
        <p:nvSpPr>
          <p:cNvPr id="15" name="注釈文章 9"/>
          <p:cNvSpPr txBox="1">
            <a:spLocks noChangeAspect="1"/>
          </p:cNvSpPr>
          <p:nvPr/>
        </p:nvSpPr>
        <p:spPr>
          <a:xfrm>
            <a:off x="170434" y="5372223"/>
            <a:ext cx="6294377" cy="216256"/>
          </a:xfrm>
          <a:prstGeom prst="rect">
            <a:avLst/>
          </a:prstGeom>
          <a:noFill/>
        </p:spPr>
        <p:txBody>
          <a:bodyPr wrap="square" lIns="0" rIns="9000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3A411DC4-DE4F-4324-8897-1F431D03E5E5}"/>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90</a:t>
            </a:fld>
            <a:endParaRPr lang="ja-JP" altLang="en-US" dirty="0"/>
          </a:p>
        </p:txBody>
      </p:sp>
      <p:pic>
        <p:nvPicPr>
          <p:cNvPr id="5" name="table145">
            <a:extLst>
              <a:ext uri="{FF2B5EF4-FFF2-40B4-BE49-F238E27FC236}">
                <a16:creationId xmlns:a16="http://schemas.microsoft.com/office/drawing/2014/main" id="{B4B8683D-2FC4-471B-A31E-48F64C218F0A}"/>
              </a:ext>
            </a:extLst>
          </p:cNvPr>
          <p:cNvPicPr>
            <a:picLocks noChangeAspect="1"/>
          </p:cNvPicPr>
          <p:nvPr/>
        </p:nvPicPr>
        <p:blipFill>
          <a:blip r:embed="rId2"/>
          <a:stretch>
            <a:fillRect/>
          </a:stretch>
        </p:blipFill>
        <p:spPr>
          <a:xfrm>
            <a:off x="165100" y="6858000"/>
            <a:ext cx="3853818" cy="1930400"/>
          </a:xfrm>
          <a:prstGeom prst="rect">
            <a:avLst/>
          </a:prstGeom>
        </p:spPr>
      </p:pic>
      <p:pic>
        <p:nvPicPr>
          <p:cNvPr id="8" name="図 7">
            <a:extLst>
              <a:ext uri="{FF2B5EF4-FFF2-40B4-BE49-F238E27FC236}">
                <a16:creationId xmlns:a16="http://schemas.microsoft.com/office/drawing/2014/main" id="{B5596854-027C-994B-B872-3C17C356255D}"/>
              </a:ext>
            </a:extLst>
          </p:cNvPr>
          <p:cNvPicPr>
            <a:picLocks noChangeAspect="1"/>
          </p:cNvPicPr>
          <p:nvPr/>
        </p:nvPicPr>
        <p:blipFill>
          <a:blip r:embed="rId3"/>
          <a:stretch>
            <a:fillRect/>
          </a:stretch>
        </p:blipFill>
        <p:spPr>
          <a:xfrm>
            <a:off x="165099" y="3427574"/>
            <a:ext cx="3936780" cy="1975818"/>
          </a:xfrm>
          <a:prstGeom prst="rect">
            <a:avLst/>
          </a:prstGeom>
        </p:spPr>
      </p:pic>
      <p:pic>
        <p:nvPicPr>
          <p:cNvPr id="11" name="図 10">
            <a:extLst>
              <a:ext uri="{FF2B5EF4-FFF2-40B4-BE49-F238E27FC236}">
                <a16:creationId xmlns:a16="http://schemas.microsoft.com/office/drawing/2014/main" id="{D8B82C52-CDDD-47C8-EDF0-682914C6F314}"/>
              </a:ext>
            </a:extLst>
          </p:cNvPr>
          <p:cNvPicPr>
            <a:picLocks noChangeAspect="1"/>
          </p:cNvPicPr>
          <p:nvPr/>
        </p:nvPicPr>
        <p:blipFill>
          <a:blip r:embed="rId4"/>
          <a:stretch>
            <a:fillRect/>
          </a:stretch>
        </p:blipFill>
        <p:spPr>
          <a:xfrm>
            <a:off x="165099" y="1329467"/>
            <a:ext cx="4192975" cy="1648800"/>
          </a:xfrm>
          <a:prstGeom prst="rect">
            <a:avLst/>
          </a:prstGeom>
        </p:spPr>
      </p:pic>
    </p:spTree>
    <p:extLst>
      <p:ext uri="{BB962C8B-B14F-4D97-AF65-F5344CB8AC3E}">
        <p14:creationId xmlns:p14="http://schemas.microsoft.com/office/powerpoint/2010/main" val="872846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a:spLocks noChangeAspect="1"/>
          </p:cNvSpPr>
          <p:nvPr/>
        </p:nvSpPr>
        <p:spPr>
          <a:xfrm>
            <a:off x="170434" y="310143"/>
            <a:ext cx="6238800" cy="522259"/>
          </a:xfrm>
          <a:prstGeom prst="rect">
            <a:avLst/>
          </a:prstGeom>
          <a:noFill/>
          <a:ln>
            <a:noFill/>
          </a:ln>
        </p:spPr>
        <p:txBody>
          <a:bodyPr wrap="square" lIns="0" rIns="90000" rtlCol="0" anchor="ctr" anchorCtr="0">
            <a:spAutoFit/>
          </a:bodyPr>
          <a:lstStyle/>
          <a:p>
            <a:pPr algn="just">
              <a:lnSpc>
                <a:spcPct val="125000"/>
              </a:lnSpc>
            </a:pPr>
            <a:r>
              <a:rPr lang="ja-JP" altLang="en-US" sz="1200" dirty="0">
                <a:latin typeface="ＭＳ 明朝" panose="02020609040205080304" pitchFamily="17" charset="-128"/>
                <a:ea typeface="ＭＳ 明朝" panose="02020609040205080304" pitchFamily="17" charset="-128"/>
              </a:rPr>
              <a:t>　以下は、平成</a:t>
            </a:r>
            <a:r>
              <a:rPr lang="en-US" altLang="ja-JP" sz="1200" dirty="0">
                <a:latin typeface="ＭＳ 明朝" panose="02020609040205080304" pitchFamily="17" charset="-128"/>
                <a:ea typeface="ＭＳ 明朝" panose="02020609040205080304" pitchFamily="17" charset="-128"/>
              </a:rPr>
              <a:t>20</a:t>
            </a:r>
            <a:r>
              <a:rPr lang="ja-JP" altLang="en-US" sz="1200" dirty="0">
                <a:latin typeface="ＭＳ 明朝" panose="02020609040205080304" pitchFamily="17" charset="-128"/>
                <a:ea typeface="ＭＳ 明朝" panose="02020609040205080304" pitchFamily="17" charset="-128"/>
              </a:rPr>
              <a:t>年度から令和</a:t>
            </a:r>
            <a:r>
              <a:rPr lang="en-US" altLang="ja-JP" sz="1200" dirty="0">
                <a:latin typeface="ＭＳ 明朝" panose="02020609040205080304" pitchFamily="17" charset="-128"/>
                <a:ea typeface="ＭＳ 明朝" panose="02020609040205080304" pitchFamily="17" charset="-128"/>
              </a:rPr>
              <a:t>5</a:t>
            </a:r>
            <a:r>
              <a:rPr lang="ja-JP" altLang="en-US" sz="1200" dirty="0">
                <a:latin typeface="ＭＳ 明朝" panose="02020609040205080304" pitchFamily="17" charset="-128"/>
                <a:ea typeface="ＭＳ 明朝" panose="02020609040205080304" pitchFamily="17" charset="-128"/>
              </a:rPr>
              <a:t>年度</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見込み値</a:t>
            </a:r>
            <a:r>
              <a:rPr lang="en-US" altLang="ja-JP" sz="1200" dirty="0">
                <a:latin typeface="ＭＳ 明朝" panose="02020609040205080304" pitchFamily="17" charset="-128"/>
                <a:ea typeface="ＭＳ 明朝" panose="02020609040205080304" pitchFamily="17" charset="-128"/>
              </a:rPr>
              <a:t>)</a:t>
            </a:r>
            <a:r>
              <a:rPr lang="ja-JP" altLang="en-US" sz="1200" dirty="0">
                <a:latin typeface="ＭＳ 明朝" panose="02020609040205080304" pitchFamily="17" charset="-128"/>
                <a:ea typeface="ＭＳ 明朝" panose="02020609040205080304" pitchFamily="17" charset="-128"/>
              </a:rPr>
              <a:t>における、特定保健指導の実施状況を示したものです。</a:t>
            </a:r>
          </a:p>
        </p:txBody>
      </p:sp>
      <p:sp>
        <p:nvSpPr>
          <p:cNvPr id="23" name="正方形/長方形 22"/>
          <p:cNvSpPr>
            <a:spLocks noChangeAspect="1"/>
          </p:cNvSpPr>
          <p:nvPr/>
        </p:nvSpPr>
        <p:spPr>
          <a:xfrm>
            <a:off x="165100" y="1013532"/>
            <a:ext cx="2160207" cy="276999"/>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p>
            <a:pPr marR="5429"/>
            <a:r>
              <a:rPr lang="ja-JP" altLang="en-US" sz="1200" dirty="0">
                <a:solidFill>
                  <a:schemeClr val="tx1"/>
                </a:solidFill>
                <a:latin typeface="ＭＳ 明朝" panose="02020609040205080304" pitchFamily="17" charset="-128"/>
                <a:ea typeface="ＭＳ 明朝" panose="02020609040205080304" pitchFamily="17" charset="-128"/>
              </a:rPr>
              <a:t>特定保健指導実施率及び目標値</a:t>
            </a:r>
          </a:p>
        </p:txBody>
      </p:sp>
      <p:sp>
        <p:nvSpPr>
          <p:cNvPr id="24" name="正方形/長方形 23"/>
          <p:cNvSpPr>
            <a:spLocks noChangeAspect="1"/>
          </p:cNvSpPr>
          <p:nvPr/>
        </p:nvSpPr>
        <p:spPr>
          <a:xfrm>
            <a:off x="170434" y="4632274"/>
            <a:ext cx="6242400" cy="463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6800" rIns="90000" bIns="46800" rtlCol="0" anchor="t">
            <a:spAutoFit/>
          </a:bodyPr>
          <a:lstStyle/>
          <a:p>
            <a:r>
              <a:rPr lang="ja-JP" altLang="en-US" sz="800" dirty="0">
                <a:solidFill>
                  <a:schemeClr val="tx1"/>
                </a:solidFill>
                <a:latin typeface="ＭＳ 明朝" panose="02020609040205080304" pitchFamily="17" charset="-128"/>
                <a:ea typeface="ＭＳ 明朝" panose="02020609040205080304" pitchFamily="17" charset="-128"/>
              </a:rPr>
              <a:t>特定保健指導対象者数、特定保健指導利用者数、特定保健指導実施者数、特定保健指導実施率は法定報告値。</a:t>
            </a:r>
          </a:p>
          <a:p>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特定保健指導実施者数</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特定保健指導を終了した人数。</a:t>
            </a:r>
          </a:p>
          <a:p>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特定保健指導実施率</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特定保健指導対象者に対する特定保健指導実施者の割合。</a:t>
            </a:r>
          </a:p>
        </p:txBody>
      </p:sp>
      <p:sp>
        <p:nvSpPr>
          <p:cNvPr id="25" name="正方形/長方形 24"/>
          <p:cNvSpPr>
            <a:spLocks noChangeAspect="1"/>
          </p:cNvSpPr>
          <p:nvPr/>
        </p:nvSpPr>
        <p:spPr>
          <a:xfrm>
            <a:off x="165100" y="5333630"/>
            <a:ext cx="2160207" cy="276999"/>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p>
            <a:pPr marR="5429"/>
            <a:r>
              <a:rPr lang="ja-JP" altLang="en-US" sz="1200" dirty="0">
                <a:solidFill>
                  <a:schemeClr val="tx1"/>
                </a:solidFill>
                <a:latin typeface="ＭＳ 明朝" panose="02020609040205080304" pitchFamily="17" charset="-128"/>
                <a:ea typeface="ＭＳ 明朝" panose="02020609040205080304" pitchFamily="17" charset="-128"/>
              </a:rPr>
              <a:t>特定保健指導実施率及び目標値</a:t>
            </a:r>
          </a:p>
        </p:txBody>
      </p:sp>
      <p:sp>
        <p:nvSpPr>
          <p:cNvPr id="26" name="正方形/長方形 25"/>
          <p:cNvSpPr>
            <a:spLocks noChangeAspect="1"/>
          </p:cNvSpPr>
          <p:nvPr/>
        </p:nvSpPr>
        <p:spPr>
          <a:xfrm>
            <a:off x="170434" y="8119697"/>
            <a:ext cx="6242400" cy="340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6800" rIns="90000" bIns="46800" rtlCol="0" anchor="t">
            <a:spAutoFit/>
          </a:bodyPr>
          <a:lstStyle/>
          <a:p>
            <a:r>
              <a:rPr lang="ja-JP" altLang="en-US" sz="800" dirty="0">
                <a:solidFill>
                  <a:schemeClr val="tx1"/>
                </a:solidFill>
                <a:latin typeface="ＭＳ 明朝" panose="02020609040205080304" pitchFamily="17" charset="-128"/>
                <a:ea typeface="ＭＳ 明朝" panose="02020609040205080304" pitchFamily="17" charset="-128"/>
              </a:rPr>
              <a:t>特定保健指導実施率は法定報告値。</a:t>
            </a:r>
          </a:p>
          <a:p>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特定保健指導実施率</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特定保健指導対象者に対する特定保健指導終了者の割合。</a:t>
            </a:r>
          </a:p>
        </p:txBody>
      </p:sp>
      <p:sp>
        <p:nvSpPr>
          <p:cNvPr id="5" name="スライド番号プレースホルダー 4">
            <a:extLst>
              <a:ext uri="{FF2B5EF4-FFF2-40B4-BE49-F238E27FC236}">
                <a16:creationId xmlns:a16="http://schemas.microsoft.com/office/drawing/2014/main" id="{2BE11D45-C0B4-E98C-E9C0-68EDD1CEA0D7}"/>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91</a:t>
            </a:fld>
            <a:endParaRPr lang="ja-JP" altLang="en-US" dirty="0">
              <a:latin typeface="ＭＳ 明朝" panose="02020609040205080304" pitchFamily="17" charset="-128"/>
              <a:ea typeface="ＭＳ 明朝" panose="02020609040205080304" pitchFamily="17" charset="-128"/>
            </a:endParaRPr>
          </a:p>
        </p:txBody>
      </p:sp>
      <p:sp>
        <p:nvSpPr>
          <p:cNvPr id="2" name="テキスト ボックス 1">
            <a:extLst>
              <a:ext uri="{FF2B5EF4-FFF2-40B4-BE49-F238E27FC236}">
                <a16:creationId xmlns:a16="http://schemas.microsoft.com/office/drawing/2014/main" id="{1E683DA6-4957-E364-E05A-1508C4A5E52E}"/>
              </a:ext>
            </a:extLst>
          </p:cNvPr>
          <p:cNvSpPr txBox="1">
            <a:spLocks noChangeAspect="1"/>
          </p:cNvSpPr>
          <p:nvPr/>
        </p:nvSpPr>
        <p:spPr>
          <a:xfrm>
            <a:off x="50800" y="-4393"/>
            <a:ext cx="5782833" cy="338554"/>
          </a:xfrm>
          <a:prstGeom prst="rect">
            <a:avLst/>
          </a:prstGeom>
          <a:noFill/>
          <a:ln>
            <a:noFill/>
          </a:ln>
        </p:spPr>
        <p:txBody>
          <a:bodyPr wrap="square" lIns="0" rIns="90000" rtlCol="0" anchor="ctr" anchorCtr="0">
            <a:spAutoFit/>
          </a:bodyPr>
          <a:lstStyle/>
          <a:p>
            <a:r>
              <a:rPr lang="en-US" altLang="ja-JP" sz="1600" b="1" dirty="0">
                <a:latin typeface="ＭＳ 明朝" panose="02020609040205080304" pitchFamily="17" charset="-128"/>
                <a:ea typeface="ＭＳ 明朝" panose="02020609040205080304" pitchFamily="17" charset="-128"/>
              </a:rPr>
              <a:t>3.</a:t>
            </a:r>
            <a:r>
              <a:rPr lang="ja-JP" altLang="en-US" sz="1600" b="1" dirty="0">
                <a:latin typeface="ＭＳ 明朝" panose="02020609040205080304" pitchFamily="17" charset="-128"/>
                <a:ea typeface="ＭＳ 明朝" panose="02020609040205080304" pitchFamily="17" charset="-128"/>
              </a:rPr>
              <a:t>特定保健指導の実施状況</a:t>
            </a:r>
            <a:endParaRPr lang="en-US" altLang="ja-JP" sz="1600" b="1" dirty="0">
              <a:latin typeface="ＭＳ 明朝" panose="02020609040205080304" pitchFamily="17" charset="-128"/>
              <a:ea typeface="ＭＳ 明朝" panose="02020609040205080304" pitchFamily="17" charset="-128"/>
            </a:endParaRPr>
          </a:p>
        </p:txBody>
      </p:sp>
      <p:graphicFrame>
        <p:nvGraphicFramePr>
          <p:cNvPr id="14" name="表 13">
            <a:extLst>
              <a:ext uri="{FF2B5EF4-FFF2-40B4-BE49-F238E27FC236}">
                <a16:creationId xmlns:a16="http://schemas.microsoft.com/office/drawing/2014/main" id="{62CBB082-FE9D-499F-8D4C-E7218414197D}"/>
              </a:ext>
            </a:extLst>
          </p:cNvPr>
          <p:cNvGraphicFramePr>
            <a:graphicFrameLocks noGrp="1" noChangeAspect="1"/>
          </p:cNvGraphicFramePr>
          <p:nvPr>
            <p:extLst>
              <p:ext uri="{D42A27DB-BD31-4B8C-83A1-F6EECF244321}">
                <p14:modId xmlns:p14="http://schemas.microsoft.com/office/powerpoint/2010/main" val="2703977920"/>
              </p:ext>
            </p:extLst>
          </p:nvPr>
        </p:nvGraphicFramePr>
        <p:xfrm>
          <a:off x="165098" y="1288114"/>
          <a:ext cx="6200906" cy="1656186"/>
        </p:xfrm>
        <a:graphic>
          <a:graphicData uri="http://schemas.openxmlformats.org/drawingml/2006/table">
            <a:tbl>
              <a:tblPr/>
              <a:tblGrid>
                <a:gridCol w="1322650">
                  <a:extLst>
                    <a:ext uri="{9D8B030D-6E8A-4147-A177-3AD203B41FA5}">
                      <a16:colId xmlns:a16="http://schemas.microsoft.com/office/drawing/2014/main" val="1221442683"/>
                    </a:ext>
                  </a:extLst>
                </a:gridCol>
                <a:gridCol w="609782">
                  <a:extLst>
                    <a:ext uri="{9D8B030D-6E8A-4147-A177-3AD203B41FA5}">
                      <a16:colId xmlns:a16="http://schemas.microsoft.com/office/drawing/2014/main" val="2419863681"/>
                    </a:ext>
                  </a:extLst>
                </a:gridCol>
                <a:gridCol w="609782">
                  <a:extLst>
                    <a:ext uri="{9D8B030D-6E8A-4147-A177-3AD203B41FA5}">
                      <a16:colId xmlns:a16="http://schemas.microsoft.com/office/drawing/2014/main" val="1835457599"/>
                    </a:ext>
                  </a:extLst>
                </a:gridCol>
                <a:gridCol w="609782">
                  <a:extLst>
                    <a:ext uri="{9D8B030D-6E8A-4147-A177-3AD203B41FA5}">
                      <a16:colId xmlns:a16="http://schemas.microsoft.com/office/drawing/2014/main" val="3478965536"/>
                    </a:ext>
                  </a:extLst>
                </a:gridCol>
                <a:gridCol w="609782">
                  <a:extLst>
                    <a:ext uri="{9D8B030D-6E8A-4147-A177-3AD203B41FA5}">
                      <a16:colId xmlns:a16="http://schemas.microsoft.com/office/drawing/2014/main" val="2494462647"/>
                    </a:ext>
                  </a:extLst>
                </a:gridCol>
                <a:gridCol w="609782">
                  <a:extLst>
                    <a:ext uri="{9D8B030D-6E8A-4147-A177-3AD203B41FA5}">
                      <a16:colId xmlns:a16="http://schemas.microsoft.com/office/drawing/2014/main" val="3359419829"/>
                    </a:ext>
                  </a:extLst>
                </a:gridCol>
                <a:gridCol w="609782">
                  <a:extLst>
                    <a:ext uri="{9D8B030D-6E8A-4147-A177-3AD203B41FA5}">
                      <a16:colId xmlns:a16="http://schemas.microsoft.com/office/drawing/2014/main" val="2997395024"/>
                    </a:ext>
                  </a:extLst>
                </a:gridCol>
                <a:gridCol w="609782">
                  <a:extLst>
                    <a:ext uri="{9D8B030D-6E8A-4147-A177-3AD203B41FA5}">
                      <a16:colId xmlns:a16="http://schemas.microsoft.com/office/drawing/2014/main" val="4190535814"/>
                    </a:ext>
                  </a:extLst>
                </a:gridCol>
                <a:gridCol w="609782">
                  <a:extLst>
                    <a:ext uri="{9D8B030D-6E8A-4147-A177-3AD203B41FA5}">
                      <a16:colId xmlns:a16="http://schemas.microsoft.com/office/drawing/2014/main" val="641007942"/>
                    </a:ext>
                  </a:extLst>
                </a:gridCol>
              </a:tblGrid>
              <a:tr h="276031">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20</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21</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22</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23</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24</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25</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26</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27</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3591235"/>
                  </a:ext>
                </a:extLst>
              </a:tr>
              <a:tr h="276031">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特定保健指導対象者数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380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290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221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272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279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250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219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164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6396310"/>
                  </a:ext>
                </a:extLst>
              </a:tr>
              <a:tr h="276031">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特定保健指導利用者数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66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42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30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41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22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15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27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2076579"/>
                  </a:ext>
                </a:extLst>
              </a:tr>
              <a:tr h="276031">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特定保健指導実施者数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60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42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29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31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14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9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23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1257832"/>
                  </a:ext>
                </a:extLst>
              </a:tr>
              <a:tr h="276031">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zh-TW" altLang="en-US" sz="700" b="0" i="0" u="none" strike="noStrike" dirty="0">
                          <a:solidFill>
                            <a:srgbClr val="000000"/>
                          </a:solidFill>
                          <a:effectLst/>
                          <a:latin typeface="ＭＳ 明朝" panose="02020609040205080304" pitchFamily="17" charset="-128"/>
                          <a:ea typeface="ＭＳ 明朝" panose="02020609040205080304" pitchFamily="17" charset="-128"/>
                        </a:rPr>
                        <a:t>特定保健指導実施率</a:t>
                      </a:r>
                      <a:r>
                        <a:rPr lang="en-US" altLang="zh-TW"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15.8%</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14.5%</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13.1%</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11.4%</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3.6%</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2.3%</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14.0%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0532698"/>
                  </a:ext>
                </a:extLst>
              </a:tr>
              <a:tr h="276031">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zh-TW" altLang="en-US" sz="700" b="0" i="0" u="none" strike="noStrike" dirty="0">
                          <a:solidFill>
                            <a:srgbClr val="000000"/>
                          </a:solidFill>
                          <a:effectLst/>
                          <a:latin typeface="ＭＳ 明朝" panose="02020609040205080304" pitchFamily="17" charset="-128"/>
                          <a:ea typeface="ＭＳ 明朝" panose="02020609040205080304" pitchFamily="17" charset="-128"/>
                        </a:rPr>
                        <a:t>実施率目標値</a:t>
                      </a:r>
                      <a:r>
                        <a:rPr lang="en-US" altLang="zh-TW"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34.0%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37.0%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40.0%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43.0%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46.0%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20.0%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30.0%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40.0%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2457153"/>
                  </a:ext>
                </a:extLst>
              </a:tr>
            </a:tbl>
          </a:graphicData>
        </a:graphic>
      </p:graphicFrame>
      <p:graphicFrame>
        <p:nvGraphicFramePr>
          <p:cNvPr id="15" name="表 14">
            <a:extLst>
              <a:ext uri="{FF2B5EF4-FFF2-40B4-BE49-F238E27FC236}">
                <a16:creationId xmlns:a16="http://schemas.microsoft.com/office/drawing/2014/main" id="{179DF281-9E55-43BB-AB0B-EE038BEE8B77}"/>
              </a:ext>
            </a:extLst>
          </p:cNvPr>
          <p:cNvGraphicFramePr>
            <a:graphicFrameLocks noGrp="1" noChangeAspect="1"/>
          </p:cNvGraphicFramePr>
          <p:nvPr>
            <p:extLst>
              <p:ext uri="{D42A27DB-BD31-4B8C-83A1-F6EECF244321}">
                <p14:modId xmlns:p14="http://schemas.microsoft.com/office/powerpoint/2010/main" val="2238302936"/>
              </p:ext>
            </p:extLst>
          </p:nvPr>
        </p:nvGraphicFramePr>
        <p:xfrm>
          <a:off x="165099" y="2976332"/>
          <a:ext cx="6200905" cy="1656186"/>
        </p:xfrm>
        <a:graphic>
          <a:graphicData uri="http://schemas.openxmlformats.org/drawingml/2006/table">
            <a:tbl>
              <a:tblPr/>
              <a:tblGrid>
                <a:gridCol w="1322649">
                  <a:extLst>
                    <a:ext uri="{9D8B030D-6E8A-4147-A177-3AD203B41FA5}">
                      <a16:colId xmlns:a16="http://schemas.microsoft.com/office/drawing/2014/main" val="1221442683"/>
                    </a:ext>
                  </a:extLst>
                </a:gridCol>
                <a:gridCol w="609782">
                  <a:extLst>
                    <a:ext uri="{9D8B030D-6E8A-4147-A177-3AD203B41FA5}">
                      <a16:colId xmlns:a16="http://schemas.microsoft.com/office/drawing/2014/main" val="2419863681"/>
                    </a:ext>
                  </a:extLst>
                </a:gridCol>
                <a:gridCol w="609782">
                  <a:extLst>
                    <a:ext uri="{9D8B030D-6E8A-4147-A177-3AD203B41FA5}">
                      <a16:colId xmlns:a16="http://schemas.microsoft.com/office/drawing/2014/main" val="1835457599"/>
                    </a:ext>
                  </a:extLst>
                </a:gridCol>
                <a:gridCol w="609782">
                  <a:extLst>
                    <a:ext uri="{9D8B030D-6E8A-4147-A177-3AD203B41FA5}">
                      <a16:colId xmlns:a16="http://schemas.microsoft.com/office/drawing/2014/main" val="3478965536"/>
                    </a:ext>
                  </a:extLst>
                </a:gridCol>
                <a:gridCol w="609782">
                  <a:extLst>
                    <a:ext uri="{9D8B030D-6E8A-4147-A177-3AD203B41FA5}">
                      <a16:colId xmlns:a16="http://schemas.microsoft.com/office/drawing/2014/main" val="2494462647"/>
                    </a:ext>
                  </a:extLst>
                </a:gridCol>
                <a:gridCol w="609782">
                  <a:extLst>
                    <a:ext uri="{9D8B030D-6E8A-4147-A177-3AD203B41FA5}">
                      <a16:colId xmlns:a16="http://schemas.microsoft.com/office/drawing/2014/main" val="3359419829"/>
                    </a:ext>
                  </a:extLst>
                </a:gridCol>
                <a:gridCol w="609782">
                  <a:extLst>
                    <a:ext uri="{9D8B030D-6E8A-4147-A177-3AD203B41FA5}">
                      <a16:colId xmlns:a16="http://schemas.microsoft.com/office/drawing/2014/main" val="2997395024"/>
                    </a:ext>
                  </a:extLst>
                </a:gridCol>
                <a:gridCol w="609782">
                  <a:extLst>
                    <a:ext uri="{9D8B030D-6E8A-4147-A177-3AD203B41FA5}">
                      <a16:colId xmlns:a16="http://schemas.microsoft.com/office/drawing/2014/main" val="4190535814"/>
                    </a:ext>
                  </a:extLst>
                </a:gridCol>
                <a:gridCol w="609782">
                  <a:extLst>
                    <a:ext uri="{9D8B030D-6E8A-4147-A177-3AD203B41FA5}">
                      <a16:colId xmlns:a16="http://schemas.microsoft.com/office/drawing/2014/main" val="641007942"/>
                    </a:ext>
                  </a:extLst>
                </a:gridCol>
              </a:tblGrid>
              <a:tr h="276031">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28</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29</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30</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31</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7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見込み値</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7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3591235"/>
                  </a:ext>
                </a:extLst>
              </a:tr>
              <a:tr h="276031">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特定保健指導対象者数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214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211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204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205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135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172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186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186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6396310"/>
                  </a:ext>
                </a:extLst>
              </a:tr>
              <a:tr h="276031">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特定保健指導利用者数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61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67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44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68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26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27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45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45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2076579"/>
                  </a:ext>
                </a:extLst>
              </a:tr>
              <a:tr h="276031">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特定保健指導実施者数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21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14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9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19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21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18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36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36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1257832"/>
                  </a:ext>
                </a:extLst>
              </a:tr>
              <a:tr h="276031">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zh-TW" altLang="en-US" sz="700" b="0" i="0" u="none" strike="noStrike" dirty="0">
                          <a:solidFill>
                            <a:srgbClr val="000000"/>
                          </a:solidFill>
                          <a:effectLst/>
                          <a:latin typeface="ＭＳ 明朝" panose="02020609040205080304" pitchFamily="17" charset="-128"/>
                          <a:ea typeface="ＭＳ 明朝" panose="02020609040205080304" pitchFamily="17" charset="-128"/>
                        </a:rPr>
                        <a:t>特定保健指導実施率</a:t>
                      </a:r>
                      <a:r>
                        <a:rPr lang="en-US" altLang="zh-TW"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9.8%</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6.6%</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4.4%</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9.3%</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15.6%</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10.5%</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19.4%</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19.4%</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0532698"/>
                  </a:ext>
                </a:extLst>
              </a:tr>
              <a:tr h="276031">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zh-TW" altLang="en-US" sz="700" b="0" i="0" u="none" strike="noStrike" dirty="0">
                          <a:solidFill>
                            <a:srgbClr val="000000"/>
                          </a:solidFill>
                          <a:effectLst/>
                          <a:latin typeface="ＭＳ 明朝" panose="02020609040205080304" pitchFamily="17" charset="-128"/>
                          <a:ea typeface="ＭＳ 明朝" panose="02020609040205080304" pitchFamily="17" charset="-128"/>
                        </a:rPr>
                        <a:t>実施率目標値</a:t>
                      </a:r>
                      <a:r>
                        <a:rPr lang="en-US" altLang="zh-TW"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50.0%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60.0%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30.0%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35.0%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40.0%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45.0%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50.0%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60.0%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2457153"/>
                  </a:ext>
                </a:extLst>
              </a:tr>
            </a:tbl>
          </a:graphicData>
        </a:graphic>
      </p:graphicFrame>
      <p:pic>
        <p:nvPicPr>
          <p:cNvPr id="7" name="図 6">
            <a:extLst>
              <a:ext uri="{FF2B5EF4-FFF2-40B4-BE49-F238E27FC236}">
                <a16:creationId xmlns:a16="http://schemas.microsoft.com/office/drawing/2014/main" id="{D3F7A8F2-AACA-F5F9-ACB6-D6F96652DABA}"/>
              </a:ext>
            </a:extLst>
          </p:cNvPr>
          <p:cNvPicPr>
            <a:picLocks noChangeAspect="1"/>
          </p:cNvPicPr>
          <p:nvPr/>
        </p:nvPicPr>
        <p:blipFill>
          <a:blip r:embed="rId2"/>
          <a:stretch>
            <a:fillRect/>
          </a:stretch>
        </p:blipFill>
        <p:spPr>
          <a:xfrm>
            <a:off x="143353" y="5644107"/>
            <a:ext cx="6072360" cy="2473924"/>
          </a:xfrm>
          <a:prstGeom prst="rect">
            <a:avLst/>
          </a:prstGeom>
        </p:spPr>
      </p:pic>
    </p:spTree>
    <p:extLst>
      <p:ext uri="{BB962C8B-B14F-4D97-AF65-F5344CB8AC3E}">
        <p14:creationId xmlns:p14="http://schemas.microsoft.com/office/powerpoint/2010/main" val="1898953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_小_1_3_1"/>
          <p:cNvSpPr txBox="1">
            <a:spLocks noChangeAspect="1"/>
          </p:cNvSpPr>
          <p:nvPr/>
        </p:nvSpPr>
        <p:spPr>
          <a:xfrm>
            <a:off x="165100" y="4397527"/>
            <a:ext cx="1390765" cy="276999"/>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defPPr>
              <a:defRPr lang="ja-JP"/>
            </a:defPPr>
            <a:lvl1pPr marR="5429">
              <a:defRPr sz="1200">
                <a:solidFill>
                  <a:schemeClr val="tx1"/>
                </a:solidFill>
                <a:latin typeface="ＭＳ 明朝" panose="02020609040205080304" pitchFamily="17" charset="-128"/>
                <a:ea typeface="ＭＳ 明朝" panose="02020609040205080304" pitchFamily="17"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dirty="0"/>
              <a:t>積極的支援実施状況</a:t>
            </a:r>
            <a:endParaRPr lang="en-US" altLang="ja-JP" dirty="0"/>
          </a:p>
        </p:txBody>
      </p:sp>
      <p:sp>
        <p:nvSpPr>
          <p:cNvPr id="24" name="タイトル_小_1_3_1"/>
          <p:cNvSpPr txBox="1">
            <a:spLocks noChangeAspect="1"/>
          </p:cNvSpPr>
          <p:nvPr/>
        </p:nvSpPr>
        <p:spPr>
          <a:xfrm>
            <a:off x="165100" y="651555"/>
            <a:ext cx="1390765" cy="276999"/>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defPPr>
              <a:defRPr lang="ja-JP"/>
            </a:defPPr>
            <a:lvl1pPr marR="5429">
              <a:defRPr sz="1200">
                <a:solidFill>
                  <a:schemeClr val="tx1"/>
                </a:solidFill>
                <a:latin typeface="ＭＳ 明朝" panose="02020609040205080304" pitchFamily="17" charset="-128"/>
                <a:ea typeface="ＭＳ 明朝" panose="02020609040205080304" pitchFamily="17"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dirty="0"/>
              <a:t>積極的支援実施状況</a:t>
            </a:r>
            <a:endParaRPr lang="en-US" altLang="ja-JP" dirty="0"/>
          </a:p>
        </p:txBody>
      </p:sp>
      <p:sp>
        <p:nvSpPr>
          <p:cNvPr id="22" name="テキスト ボックス 21"/>
          <p:cNvSpPr txBox="1">
            <a:spLocks noChangeAspect="1"/>
          </p:cNvSpPr>
          <p:nvPr/>
        </p:nvSpPr>
        <p:spPr>
          <a:xfrm>
            <a:off x="170434" y="190501"/>
            <a:ext cx="6238800" cy="306813"/>
          </a:xfrm>
          <a:prstGeom prst="rect">
            <a:avLst/>
          </a:prstGeom>
          <a:noFill/>
          <a:ln>
            <a:noFill/>
          </a:ln>
        </p:spPr>
        <p:txBody>
          <a:bodyPr wrap="square" lIns="0" rIns="90000" rtlCol="0">
            <a:noAutofit/>
          </a:bodyPr>
          <a:lstStyle/>
          <a:p>
            <a:pPr indent="1501" algn="just">
              <a:lnSpc>
                <a:spcPct val="125000"/>
              </a:lnSpc>
            </a:pPr>
            <a:r>
              <a:rPr lang="ja-JP" altLang="en-US" sz="1200" dirty="0">
                <a:latin typeface="ＭＳ 明朝" panose="02020609040205080304" pitchFamily="17" charset="-128"/>
                <a:ea typeface="ＭＳ 明朝" panose="02020609040205080304" pitchFamily="17" charset="-128"/>
              </a:rPr>
              <a:t>　以下は、支援レベル別の特定保健指導の実施状況を示したものです。</a:t>
            </a:r>
            <a:r>
              <a:rPr lang="en-US" altLang="ja-JP" sz="1200" dirty="0">
                <a:latin typeface="ＭＳ 明朝" panose="02020609040205080304" pitchFamily="17" charset="-128"/>
                <a:ea typeface="ＭＳ 明朝" panose="02020609040205080304" pitchFamily="17" charset="-128"/>
              </a:rPr>
              <a:t> </a:t>
            </a:r>
          </a:p>
        </p:txBody>
      </p:sp>
      <p:sp>
        <p:nvSpPr>
          <p:cNvPr id="14" name="テキスト ボックス 13"/>
          <p:cNvSpPr txBox="1">
            <a:spLocks noChangeAspect="1"/>
          </p:cNvSpPr>
          <p:nvPr/>
        </p:nvSpPr>
        <p:spPr>
          <a:xfrm>
            <a:off x="170434" y="7185554"/>
            <a:ext cx="3560838" cy="338554"/>
          </a:xfrm>
          <a:prstGeom prst="rect">
            <a:avLst/>
          </a:prstGeom>
          <a:noFill/>
        </p:spPr>
        <p:txBody>
          <a:bodyPr wrap="none" lIns="0" rIns="90000" rtlCol="0">
            <a:spAutoFit/>
          </a:bodyPr>
          <a:lstStyle/>
          <a:p>
            <a:r>
              <a:rPr lang="ja-JP" altLang="en-US" sz="800" dirty="0">
                <a:latin typeface="ＭＳ 明朝" panose="02020609040205080304" pitchFamily="17" charset="-128"/>
                <a:ea typeface="ＭＳ 明朝" panose="02020609040205080304" pitchFamily="17" charset="-128"/>
              </a:rPr>
              <a:t>積極的支援実施率は法定報告値。</a:t>
            </a:r>
            <a:endParaRPr lang="en-US" altLang="ja-JP" sz="800"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積極的支援実施率</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積極的支援対象者に対する積極的支援実施者の割合。</a:t>
            </a:r>
          </a:p>
        </p:txBody>
      </p:sp>
      <p:sp>
        <p:nvSpPr>
          <p:cNvPr id="15" name="テキスト ボックス 14"/>
          <p:cNvSpPr txBox="1">
            <a:spLocks noChangeAspect="1"/>
          </p:cNvSpPr>
          <p:nvPr/>
        </p:nvSpPr>
        <p:spPr>
          <a:xfrm>
            <a:off x="170434" y="3698352"/>
            <a:ext cx="4689352" cy="461665"/>
          </a:xfrm>
          <a:prstGeom prst="rect">
            <a:avLst/>
          </a:prstGeom>
          <a:noFill/>
        </p:spPr>
        <p:txBody>
          <a:bodyPr wrap="none" lIns="0" rIns="90000" rtlCol="0">
            <a:spAutoFit/>
          </a:bodyPr>
          <a:lstStyle/>
          <a:p>
            <a:r>
              <a:rPr lang="ja-JP" altLang="en-US" sz="800" dirty="0">
                <a:latin typeface="ＭＳ 明朝" panose="02020609040205080304" pitchFamily="17" charset="-128"/>
                <a:ea typeface="ＭＳ 明朝" panose="02020609040205080304" pitchFamily="17" charset="-128"/>
              </a:rPr>
              <a:t>積極的支援対象者数、積極的支援利用者数、積極的支援実施者数、積極的支援実施率は法定報告値。</a:t>
            </a:r>
            <a:endParaRPr lang="en-US" altLang="ja-JP" sz="800"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積極的支援実施者数</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積極的支援を終了した人数。</a:t>
            </a:r>
            <a:endParaRPr lang="en-US" altLang="ja-JP" sz="800"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積極的支援実施率</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積極的支援対象者に対する積極的支援実施者の割合。</a:t>
            </a:r>
          </a:p>
        </p:txBody>
      </p:sp>
      <p:sp>
        <p:nvSpPr>
          <p:cNvPr id="2" name="スライド番号プレースホルダー 1">
            <a:extLst>
              <a:ext uri="{FF2B5EF4-FFF2-40B4-BE49-F238E27FC236}">
                <a16:creationId xmlns:a16="http://schemas.microsoft.com/office/drawing/2014/main" id="{003997F7-A912-B83A-6A45-5C08789C3498}"/>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92</a:t>
            </a:fld>
            <a:endParaRPr lang="ja-JP" altLang="en-US" dirty="0">
              <a:latin typeface="ＭＳ 明朝" panose="02020609040205080304" pitchFamily="17" charset="-128"/>
              <a:ea typeface="ＭＳ 明朝" panose="02020609040205080304" pitchFamily="17" charset="-128"/>
            </a:endParaRPr>
          </a:p>
        </p:txBody>
      </p:sp>
      <p:graphicFrame>
        <p:nvGraphicFramePr>
          <p:cNvPr id="16" name="表 15">
            <a:extLst>
              <a:ext uri="{FF2B5EF4-FFF2-40B4-BE49-F238E27FC236}">
                <a16:creationId xmlns:a16="http://schemas.microsoft.com/office/drawing/2014/main" id="{ABA6BFAE-981E-450D-8FD2-40C084659B90}"/>
              </a:ext>
            </a:extLst>
          </p:cNvPr>
          <p:cNvGraphicFramePr>
            <a:graphicFrameLocks noGrp="1" noChangeAspect="1"/>
          </p:cNvGraphicFramePr>
          <p:nvPr>
            <p:extLst>
              <p:ext uri="{D42A27DB-BD31-4B8C-83A1-F6EECF244321}">
                <p14:modId xmlns:p14="http://schemas.microsoft.com/office/powerpoint/2010/main" val="3160311616"/>
              </p:ext>
            </p:extLst>
          </p:nvPr>
        </p:nvGraphicFramePr>
        <p:xfrm>
          <a:off x="165101" y="929068"/>
          <a:ext cx="6159628" cy="1373125"/>
        </p:xfrm>
        <a:graphic>
          <a:graphicData uri="http://schemas.openxmlformats.org/drawingml/2006/table">
            <a:tbl>
              <a:tblPr/>
              <a:tblGrid>
                <a:gridCol w="1313844">
                  <a:extLst>
                    <a:ext uri="{9D8B030D-6E8A-4147-A177-3AD203B41FA5}">
                      <a16:colId xmlns:a16="http://schemas.microsoft.com/office/drawing/2014/main" val="1221442683"/>
                    </a:ext>
                  </a:extLst>
                </a:gridCol>
                <a:gridCol w="605723">
                  <a:extLst>
                    <a:ext uri="{9D8B030D-6E8A-4147-A177-3AD203B41FA5}">
                      <a16:colId xmlns:a16="http://schemas.microsoft.com/office/drawing/2014/main" val="2419863681"/>
                    </a:ext>
                  </a:extLst>
                </a:gridCol>
                <a:gridCol w="605723">
                  <a:extLst>
                    <a:ext uri="{9D8B030D-6E8A-4147-A177-3AD203B41FA5}">
                      <a16:colId xmlns:a16="http://schemas.microsoft.com/office/drawing/2014/main" val="1835457599"/>
                    </a:ext>
                  </a:extLst>
                </a:gridCol>
                <a:gridCol w="605723">
                  <a:extLst>
                    <a:ext uri="{9D8B030D-6E8A-4147-A177-3AD203B41FA5}">
                      <a16:colId xmlns:a16="http://schemas.microsoft.com/office/drawing/2014/main" val="3478965536"/>
                    </a:ext>
                  </a:extLst>
                </a:gridCol>
                <a:gridCol w="605723">
                  <a:extLst>
                    <a:ext uri="{9D8B030D-6E8A-4147-A177-3AD203B41FA5}">
                      <a16:colId xmlns:a16="http://schemas.microsoft.com/office/drawing/2014/main" val="2494462647"/>
                    </a:ext>
                  </a:extLst>
                </a:gridCol>
                <a:gridCol w="605723">
                  <a:extLst>
                    <a:ext uri="{9D8B030D-6E8A-4147-A177-3AD203B41FA5}">
                      <a16:colId xmlns:a16="http://schemas.microsoft.com/office/drawing/2014/main" val="3359419829"/>
                    </a:ext>
                  </a:extLst>
                </a:gridCol>
                <a:gridCol w="605723">
                  <a:extLst>
                    <a:ext uri="{9D8B030D-6E8A-4147-A177-3AD203B41FA5}">
                      <a16:colId xmlns:a16="http://schemas.microsoft.com/office/drawing/2014/main" val="2997395024"/>
                    </a:ext>
                  </a:extLst>
                </a:gridCol>
                <a:gridCol w="605723">
                  <a:extLst>
                    <a:ext uri="{9D8B030D-6E8A-4147-A177-3AD203B41FA5}">
                      <a16:colId xmlns:a16="http://schemas.microsoft.com/office/drawing/2014/main" val="4190535814"/>
                    </a:ext>
                  </a:extLst>
                </a:gridCol>
                <a:gridCol w="605723">
                  <a:extLst>
                    <a:ext uri="{9D8B030D-6E8A-4147-A177-3AD203B41FA5}">
                      <a16:colId xmlns:a16="http://schemas.microsoft.com/office/drawing/2014/main" val="641007942"/>
                    </a:ext>
                  </a:extLst>
                </a:gridCol>
              </a:tblGrid>
              <a:tr h="274625">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20</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21</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22</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23</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24</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25</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26</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27</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3591235"/>
                  </a:ext>
                </a:extLst>
              </a:tr>
              <a:tr h="274625">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積極的支援対象者数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91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40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44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75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63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60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50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47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6396310"/>
                  </a:ext>
                </a:extLst>
              </a:tr>
              <a:tr h="274625">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積極的支援利用者数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26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9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9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8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6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2076579"/>
                  </a:ext>
                </a:extLst>
              </a:tr>
              <a:tr h="274625">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積極的支援実施者数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22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9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9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1257832"/>
                  </a:ext>
                </a:extLst>
              </a:tr>
              <a:tr h="274625">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積極的支援実施率</a:t>
                      </a:r>
                      <a:r>
                        <a:rPr lang="en-US" altLang="zh-TW"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24.2%</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12.5%</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20.5%</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12.0%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7.9%</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3.3%</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10.6%</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0532698"/>
                  </a:ext>
                </a:extLst>
              </a:tr>
            </a:tbl>
          </a:graphicData>
        </a:graphic>
      </p:graphicFrame>
      <p:graphicFrame>
        <p:nvGraphicFramePr>
          <p:cNvPr id="17" name="表 16">
            <a:extLst>
              <a:ext uri="{FF2B5EF4-FFF2-40B4-BE49-F238E27FC236}">
                <a16:creationId xmlns:a16="http://schemas.microsoft.com/office/drawing/2014/main" id="{324A18AC-38CC-4A9B-8CDB-055321C15DC7}"/>
              </a:ext>
            </a:extLst>
          </p:cNvPr>
          <p:cNvGraphicFramePr>
            <a:graphicFrameLocks noGrp="1" noChangeAspect="1"/>
          </p:cNvGraphicFramePr>
          <p:nvPr>
            <p:extLst>
              <p:ext uri="{D42A27DB-BD31-4B8C-83A1-F6EECF244321}">
                <p14:modId xmlns:p14="http://schemas.microsoft.com/office/powerpoint/2010/main" val="2183003157"/>
              </p:ext>
            </p:extLst>
          </p:nvPr>
        </p:nvGraphicFramePr>
        <p:xfrm>
          <a:off x="165100" y="2334227"/>
          <a:ext cx="6159628" cy="1373125"/>
        </p:xfrm>
        <a:graphic>
          <a:graphicData uri="http://schemas.openxmlformats.org/drawingml/2006/table">
            <a:tbl>
              <a:tblPr/>
              <a:tblGrid>
                <a:gridCol w="1313844">
                  <a:extLst>
                    <a:ext uri="{9D8B030D-6E8A-4147-A177-3AD203B41FA5}">
                      <a16:colId xmlns:a16="http://schemas.microsoft.com/office/drawing/2014/main" val="1221442683"/>
                    </a:ext>
                  </a:extLst>
                </a:gridCol>
                <a:gridCol w="605723">
                  <a:extLst>
                    <a:ext uri="{9D8B030D-6E8A-4147-A177-3AD203B41FA5}">
                      <a16:colId xmlns:a16="http://schemas.microsoft.com/office/drawing/2014/main" val="2419863681"/>
                    </a:ext>
                  </a:extLst>
                </a:gridCol>
                <a:gridCol w="605723">
                  <a:extLst>
                    <a:ext uri="{9D8B030D-6E8A-4147-A177-3AD203B41FA5}">
                      <a16:colId xmlns:a16="http://schemas.microsoft.com/office/drawing/2014/main" val="1835457599"/>
                    </a:ext>
                  </a:extLst>
                </a:gridCol>
                <a:gridCol w="605723">
                  <a:extLst>
                    <a:ext uri="{9D8B030D-6E8A-4147-A177-3AD203B41FA5}">
                      <a16:colId xmlns:a16="http://schemas.microsoft.com/office/drawing/2014/main" val="3478965536"/>
                    </a:ext>
                  </a:extLst>
                </a:gridCol>
                <a:gridCol w="605723">
                  <a:extLst>
                    <a:ext uri="{9D8B030D-6E8A-4147-A177-3AD203B41FA5}">
                      <a16:colId xmlns:a16="http://schemas.microsoft.com/office/drawing/2014/main" val="2494462647"/>
                    </a:ext>
                  </a:extLst>
                </a:gridCol>
                <a:gridCol w="605723">
                  <a:extLst>
                    <a:ext uri="{9D8B030D-6E8A-4147-A177-3AD203B41FA5}">
                      <a16:colId xmlns:a16="http://schemas.microsoft.com/office/drawing/2014/main" val="3359419829"/>
                    </a:ext>
                  </a:extLst>
                </a:gridCol>
                <a:gridCol w="605723">
                  <a:extLst>
                    <a:ext uri="{9D8B030D-6E8A-4147-A177-3AD203B41FA5}">
                      <a16:colId xmlns:a16="http://schemas.microsoft.com/office/drawing/2014/main" val="2997395024"/>
                    </a:ext>
                  </a:extLst>
                </a:gridCol>
                <a:gridCol w="605723">
                  <a:extLst>
                    <a:ext uri="{9D8B030D-6E8A-4147-A177-3AD203B41FA5}">
                      <a16:colId xmlns:a16="http://schemas.microsoft.com/office/drawing/2014/main" val="4190535814"/>
                    </a:ext>
                  </a:extLst>
                </a:gridCol>
                <a:gridCol w="605723">
                  <a:extLst>
                    <a:ext uri="{9D8B030D-6E8A-4147-A177-3AD203B41FA5}">
                      <a16:colId xmlns:a16="http://schemas.microsoft.com/office/drawing/2014/main" val="641007942"/>
                    </a:ext>
                  </a:extLst>
                </a:gridCol>
              </a:tblGrid>
              <a:tr h="274625">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28</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29</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30</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31</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7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見込み値</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7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3591235"/>
                  </a:ext>
                </a:extLst>
              </a:tr>
              <a:tr h="274625">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積極的支援対象者数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54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53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43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43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27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33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36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36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6396310"/>
                  </a:ext>
                </a:extLst>
              </a:tr>
              <a:tr h="274625">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積極的支援利用者数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14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16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11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15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2076579"/>
                  </a:ext>
                </a:extLst>
              </a:tr>
              <a:tr h="274625">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積極的支援実施者数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4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1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1257832"/>
                  </a:ext>
                </a:extLst>
              </a:tr>
              <a:tr h="274625">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積極的支援実施率</a:t>
                      </a:r>
                      <a:r>
                        <a:rPr lang="en-US" altLang="zh-TW"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7.4%</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3.8%</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2.3%</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2.3%</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3.7%</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a:solidFill>
                            <a:srgbClr val="000000"/>
                          </a:solidFill>
                          <a:effectLst/>
                          <a:latin typeface="ＭＳ 明朝" panose="02020609040205080304" pitchFamily="17" charset="-128"/>
                          <a:ea typeface="ＭＳ 明朝" panose="02020609040205080304" pitchFamily="17" charset="-128"/>
                        </a:rPr>
                        <a:t>12.1%</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2.8%</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2.8%</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0532698"/>
                  </a:ext>
                </a:extLst>
              </a:tr>
            </a:tbl>
          </a:graphicData>
        </a:graphic>
      </p:graphicFrame>
      <p:pic>
        <p:nvPicPr>
          <p:cNvPr id="5" name="図 4">
            <a:extLst>
              <a:ext uri="{FF2B5EF4-FFF2-40B4-BE49-F238E27FC236}">
                <a16:creationId xmlns:a16="http://schemas.microsoft.com/office/drawing/2014/main" id="{CDF85E20-1DE6-AB91-F888-3AD0B1B9767B}"/>
              </a:ext>
            </a:extLst>
          </p:cNvPr>
          <p:cNvPicPr>
            <a:picLocks noChangeAspect="1"/>
          </p:cNvPicPr>
          <p:nvPr/>
        </p:nvPicPr>
        <p:blipFill>
          <a:blip r:embed="rId2"/>
          <a:stretch>
            <a:fillRect/>
          </a:stretch>
        </p:blipFill>
        <p:spPr>
          <a:xfrm>
            <a:off x="165100" y="4679601"/>
            <a:ext cx="6159628" cy="2509477"/>
          </a:xfrm>
          <a:prstGeom prst="rect">
            <a:avLst/>
          </a:prstGeom>
        </p:spPr>
      </p:pic>
    </p:spTree>
    <p:extLst>
      <p:ext uri="{BB962C8B-B14F-4D97-AF65-F5344CB8AC3E}">
        <p14:creationId xmlns:p14="http://schemas.microsoft.com/office/powerpoint/2010/main" val="18246958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_小_1_3_1"/>
          <p:cNvSpPr txBox="1">
            <a:spLocks noChangeAspect="1"/>
          </p:cNvSpPr>
          <p:nvPr/>
        </p:nvSpPr>
        <p:spPr>
          <a:xfrm>
            <a:off x="165100" y="651555"/>
            <a:ext cx="1544654" cy="276999"/>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defPPr>
              <a:defRPr lang="ja-JP"/>
            </a:defPPr>
            <a:lvl1pPr marR="5429">
              <a:defRPr sz="1200">
                <a:solidFill>
                  <a:schemeClr val="tx1"/>
                </a:solidFill>
                <a:latin typeface="ＭＳ 明朝" panose="02020609040205080304" pitchFamily="17" charset="-128"/>
                <a:ea typeface="ＭＳ 明朝" panose="02020609040205080304" pitchFamily="17"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dirty="0"/>
              <a:t>動機付け支援実施状況</a:t>
            </a:r>
            <a:endParaRPr lang="en-US" altLang="ja-JP" dirty="0"/>
          </a:p>
        </p:txBody>
      </p:sp>
      <p:sp>
        <p:nvSpPr>
          <p:cNvPr id="25" name="タイトル_小_1_3_1"/>
          <p:cNvSpPr txBox="1">
            <a:spLocks noChangeAspect="1"/>
          </p:cNvSpPr>
          <p:nvPr/>
        </p:nvSpPr>
        <p:spPr>
          <a:xfrm>
            <a:off x="165100" y="4385813"/>
            <a:ext cx="1544654" cy="276999"/>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defPPr>
              <a:defRPr lang="ja-JP"/>
            </a:defPPr>
            <a:lvl1pPr marR="5429">
              <a:defRPr sz="1200">
                <a:solidFill>
                  <a:schemeClr val="tx1"/>
                </a:solidFill>
                <a:latin typeface="ＭＳ 明朝" panose="02020609040205080304" pitchFamily="17" charset="-128"/>
                <a:ea typeface="ＭＳ 明朝" panose="02020609040205080304" pitchFamily="17"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dirty="0"/>
              <a:t>動機付け支援実施状況</a:t>
            </a:r>
            <a:endParaRPr lang="en-US" altLang="ja-JP" dirty="0"/>
          </a:p>
        </p:txBody>
      </p:sp>
      <p:sp>
        <p:nvSpPr>
          <p:cNvPr id="13" name="テキスト ボックス 12"/>
          <p:cNvSpPr txBox="1">
            <a:spLocks noChangeAspect="1"/>
          </p:cNvSpPr>
          <p:nvPr/>
        </p:nvSpPr>
        <p:spPr>
          <a:xfrm>
            <a:off x="170434" y="3686638"/>
            <a:ext cx="5169192" cy="461665"/>
          </a:xfrm>
          <a:prstGeom prst="rect">
            <a:avLst/>
          </a:prstGeom>
          <a:noFill/>
        </p:spPr>
        <p:txBody>
          <a:bodyPr wrap="none" lIns="0" rIns="90000" rtlCol="0">
            <a:spAutoFit/>
          </a:bodyPr>
          <a:lstStyle/>
          <a:p>
            <a:r>
              <a:rPr lang="ja-JP" altLang="en-US" sz="800" dirty="0">
                <a:latin typeface="ＭＳ 明朝" panose="02020609040205080304" pitchFamily="17" charset="-128"/>
                <a:ea typeface="ＭＳ 明朝" panose="02020609040205080304" pitchFamily="17" charset="-128"/>
              </a:rPr>
              <a:t>動機付け支援対象者数、動機付け支援利用者数、動機付け支援実施者数、動機付け支援実施率は法定報告値。 </a:t>
            </a:r>
            <a:endParaRPr lang="en-US" altLang="ja-JP" sz="800"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動機付け支援実施者数</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動機付け支援を終了した人数。</a:t>
            </a:r>
            <a:endParaRPr lang="en-US" altLang="ja-JP" sz="800"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動機付け支援実施率</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動機付け支援対象者に対する動機付け支援実施者の割合。</a:t>
            </a:r>
          </a:p>
        </p:txBody>
      </p:sp>
      <p:sp>
        <p:nvSpPr>
          <p:cNvPr id="14" name="テキスト ボックス 13"/>
          <p:cNvSpPr txBox="1">
            <a:spLocks noChangeAspect="1"/>
          </p:cNvSpPr>
          <p:nvPr/>
        </p:nvSpPr>
        <p:spPr>
          <a:xfrm>
            <a:off x="170434" y="7174921"/>
            <a:ext cx="3886790" cy="338554"/>
          </a:xfrm>
          <a:prstGeom prst="rect">
            <a:avLst/>
          </a:prstGeom>
          <a:noFill/>
        </p:spPr>
        <p:txBody>
          <a:bodyPr wrap="none" lIns="0" rIns="90000" rtlCol="0">
            <a:spAutoFit/>
          </a:bodyPr>
          <a:lstStyle/>
          <a:p>
            <a:r>
              <a:rPr lang="ja-JP" altLang="en-US" sz="800" dirty="0">
                <a:latin typeface="ＭＳ 明朝" panose="02020609040205080304" pitchFamily="17" charset="-128"/>
                <a:ea typeface="ＭＳ 明朝" panose="02020609040205080304" pitchFamily="17" charset="-128"/>
              </a:rPr>
              <a:t>動機付け支援実施率は法定報告値。 </a:t>
            </a:r>
            <a:endParaRPr lang="en-US" altLang="ja-JP" sz="800" dirty="0">
              <a:latin typeface="ＭＳ 明朝" panose="02020609040205080304" pitchFamily="17" charset="-128"/>
              <a:ea typeface="ＭＳ 明朝" panose="02020609040205080304" pitchFamily="17" charset="-128"/>
            </a:endParaRPr>
          </a:p>
          <a:p>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動機付け支援実施率</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動機付け支援対象者に対する動機付け支援実施者の割合。</a:t>
            </a:r>
          </a:p>
        </p:txBody>
      </p:sp>
      <p:sp>
        <p:nvSpPr>
          <p:cNvPr id="4" name="スライド番号プレースホルダー 3">
            <a:extLst>
              <a:ext uri="{FF2B5EF4-FFF2-40B4-BE49-F238E27FC236}">
                <a16:creationId xmlns:a16="http://schemas.microsoft.com/office/drawing/2014/main" id="{C007CA05-5468-1AC2-9F77-739BD60D615B}"/>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93</a:t>
            </a:fld>
            <a:endParaRPr lang="ja-JP" altLang="en-US" dirty="0">
              <a:latin typeface="ＭＳ 明朝" panose="02020609040205080304" pitchFamily="17" charset="-128"/>
              <a:ea typeface="ＭＳ 明朝" panose="02020609040205080304" pitchFamily="17" charset="-128"/>
            </a:endParaRPr>
          </a:p>
        </p:txBody>
      </p:sp>
      <p:graphicFrame>
        <p:nvGraphicFramePr>
          <p:cNvPr id="12" name="表 11">
            <a:extLst>
              <a:ext uri="{FF2B5EF4-FFF2-40B4-BE49-F238E27FC236}">
                <a16:creationId xmlns:a16="http://schemas.microsoft.com/office/drawing/2014/main" id="{0180C91F-16E1-4396-B8AA-65101A80A4CA}"/>
              </a:ext>
            </a:extLst>
          </p:cNvPr>
          <p:cNvGraphicFramePr>
            <a:graphicFrameLocks noGrp="1" noChangeAspect="1"/>
          </p:cNvGraphicFramePr>
          <p:nvPr>
            <p:extLst>
              <p:ext uri="{D42A27DB-BD31-4B8C-83A1-F6EECF244321}">
                <p14:modId xmlns:p14="http://schemas.microsoft.com/office/powerpoint/2010/main" val="3246658345"/>
              </p:ext>
            </p:extLst>
          </p:nvPr>
        </p:nvGraphicFramePr>
        <p:xfrm>
          <a:off x="165101" y="920858"/>
          <a:ext cx="6159628" cy="1373125"/>
        </p:xfrm>
        <a:graphic>
          <a:graphicData uri="http://schemas.openxmlformats.org/drawingml/2006/table">
            <a:tbl>
              <a:tblPr/>
              <a:tblGrid>
                <a:gridCol w="1313844">
                  <a:extLst>
                    <a:ext uri="{9D8B030D-6E8A-4147-A177-3AD203B41FA5}">
                      <a16:colId xmlns:a16="http://schemas.microsoft.com/office/drawing/2014/main" val="1221442683"/>
                    </a:ext>
                  </a:extLst>
                </a:gridCol>
                <a:gridCol w="605723">
                  <a:extLst>
                    <a:ext uri="{9D8B030D-6E8A-4147-A177-3AD203B41FA5}">
                      <a16:colId xmlns:a16="http://schemas.microsoft.com/office/drawing/2014/main" val="2419863681"/>
                    </a:ext>
                  </a:extLst>
                </a:gridCol>
                <a:gridCol w="605723">
                  <a:extLst>
                    <a:ext uri="{9D8B030D-6E8A-4147-A177-3AD203B41FA5}">
                      <a16:colId xmlns:a16="http://schemas.microsoft.com/office/drawing/2014/main" val="1835457599"/>
                    </a:ext>
                  </a:extLst>
                </a:gridCol>
                <a:gridCol w="605723">
                  <a:extLst>
                    <a:ext uri="{9D8B030D-6E8A-4147-A177-3AD203B41FA5}">
                      <a16:colId xmlns:a16="http://schemas.microsoft.com/office/drawing/2014/main" val="3478965536"/>
                    </a:ext>
                  </a:extLst>
                </a:gridCol>
                <a:gridCol w="605723">
                  <a:extLst>
                    <a:ext uri="{9D8B030D-6E8A-4147-A177-3AD203B41FA5}">
                      <a16:colId xmlns:a16="http://schemas.microsoft.com/office/drawing/2014/main" val="2494462647"/>
                    </a:ext>
                  </a:extLst>
                </a:gridCol>
                <a:gridCol w="605723">
                  <a:extLst>
                    <a:ext uri="{9D8B030D-6E8A-4147-A177-3AD203B41FA5}">
                      <a16:colId xmlns:a16="http://schemas.microsoft.com/office/drawing/2014/main" val="3359419829"/>
                    </a:ext>
                  </a:extLst>
                </a:gridCol>
                <a:gridCol w="605723">
                  <a:extLst>
                    <a:ext uri="{9D8B030D-6E8A-4147-A177-3AD203B41FA5}">
                      <a16:colId xmlns:a16="http://schemas.microsoft.com/office/drawing/2014/main" val="2997395024"/>
                    </a:ext>
                  </a:extLst>
                </a:gridCol>
                <a:gridCol w="605723">
                  <a:extLst>
                    <a:ext uri="{9D8B030D-6E8A-4147-A177-3AD203B41FA5}">
                      <a16:colId xmlns:a16="http://schemas.microsoft.com/office/drawing/2014/main" val="4190535814"/>
                    </a:ext>
                  </a:extLst>
                </a:gridCol>
                <a:gridCol w="605723">
                  <a:extLst>
                    <a:ext uri="{9D8B030D-6E8A-4147-A177-3AD203B41FA5}">
                      <a16:colId xmlns:a16="http://schemas.microsoft.com/office/drawing/2014/main" val="641007942"/>
                    </a:ext>
                  </a:extLst>
                </a:gridCol>
              </a:tblGrid>
              <a:tr h="274625">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20</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21</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22</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23</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24</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25</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26</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27</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3591235"/>
                  </a:ext>
                </a:extLst>
              </a:tr>
              <a:tr h="274625">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動機付け支援対象者数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289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250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177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197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216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190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169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117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6396310"/>
                  </a:ext>
                </a:extLst>
              </a:tr>
              <a:tr h="274625">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動機付け支援利用者数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40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36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21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32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14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10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21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2076579"/>
                  </a:ext>
                </a:extLst>
              </a:tr>
              <a:tr h="274625">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動機付け支援実施者数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38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37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20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22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9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7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18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1257832"/>
                  </a:ext>
                </a:extLst>
              </a:tr>
              <a:tr h="274625">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動機付け支援実施率</a:t>
                      </a:r>
                      <a:r>
                        <a:rPr lang="en-US" altLang="zh-TW"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13.1%</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14.8%</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11.3%</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11.2%</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4.2%</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3.7%</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1.8%</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15.4%</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0532698"/>
                  </a:ext>
                </a:extLst>
              </a:tr>
            </a:tbl>
          </a:graphicData>
        </a:graphic>
      </p:graphicFrame>
      <p:graphicFrame>
        <p:nvGraphicFramePr>
          <p:cNvPr id="15" name="表 14">
            <a:extLst>
              <a:ext uri="{FF2B5EF4-FFF2-40B4-BE49-F238E27FC236}">
                <a16:creationId xmlns:a16="http://schemas.microsoft.com/office/drawing/2014/main" id="{587D22BE-A0CA-4ECD-9B24-35372A5A79B6}"/>
              </a:ext>
            </a:extLst>
          </p:cNvPr>
          <p:cNvGraphicFramePr>
            <a:graphicFrameLocks noGrp="1" noChangeAspect="1"/>
          </p:cNvGraphicFramePr>
          <p:nvPr>
            <p:extLst>
              <p:ext uri="{D42A27DB-BD31-4B8C-83A1-F6EECF244321}">
                <p14:modId xmlns:p14="http://schemas.microsoft.com/office/powerpoint/2010/main" val="1459149072"/>
              </p:ext>
            </p:extLst>
          </p:nvPr>
        </p:nvGraphicFramePr>
        <p:xfrm>
          <a:off x="165100" y="2326017"/>
          <a:ext cx="6159628" cy="1373125"/>
        </p:xfrm>
        <a:graphic>
          <a:graphicData uri="http://schemas.openxmlformats.org/drawingml/2006/table">
            <a:tbl>
              <a:tblPr/>
              <a:tblGrid>
                <a:gridCol w="1313844">
                  <a:extLst>
                    <a:ext uri="{9D8B030D-6E8A-4147-A177-3AD203B41FA5}">
                      <a16:colId xmlns:a16="http://schemas.microsoft.com/office/drawing/2014/main" val="1221442683"/>
                    </a:ext>
                  </a:extLst>
                </a:gridCol>
                <a:gridCol w="605723">
                  <a:extLst>
                    <a:ext uri="{9D8B030D-6E8A-4147-A177-3AD203B41FA5}">
                      <a16:colId xmlns:a16="http://schemas.microsoft.com/office/drawing/2014/main" val="2419863681"/>
                    </a:ext>
                  </a:extLst>
                </a:gridCol>
                <a:gridCol w="605723">
                  <a:extLst>
                    <a:ext uri="{9D8B030D-6E8A-4147-A177-3AD203B41FA5}">
                      <a16:colId xmlns:a16="http://schemas.microsoft.com/office/drawing/2014/main" val="1835457599"/>
                    </a:ext>
                  </a:extLst>
                </a:gridCol>
                <a:gridCol w="605723">
                  <a:extLst>
                    <a:ext uri="{9D8B030D-6E8A-4147-A177-3AD203B41FA5}">
                      <a16:colId xmlns:a16="http://schemas.microsoft.com/office/drawing/2014/main" val="3478965536"/>
                    </a:ext>
                  </a:extLst>
                </a:gridCol>
                <a:gridCol w="605723">
                  <a:extLst>
                    <a:ext uri="{9D8B030D-6E8A-4147-A177-3AD203B41FA5}">
                      <a16:colId xmlns:a16="http://schemas.microsoft.com/office/drawing/2014/main" val="2494462647"/>
                    </a:ext>
                  </a:extLst>
                </a:gridCol>
                <a:gridCol w="605723">
                  <a:extLst>
                    <a:ext uri="{9D8B030D-6E8A-4147-A177-3AD203B41FA5}">
                      <a16:colId xmlns:a16="http://schemas.microsoft.com/office/drawing/2014/main" val="3359419829"/>
                    </a:ext>
                  </a:extLst>
                </a:gridCol>
                <a:gridCol w="605723">
                  <a:extLst>
                    <a:ext uri="{9D8B030D-6E8A-4147-A177-3AD203B41FA5}">
                      <a16:colId xmlns:a16="http://schemas.microsoft.com/office/drawing/2014/main" val="2997395024"/>
                    </a:ext>
                  </a:extLst>
                </a:gridCol>
                <a:gridCol w="605723">
                  <a:extLst>
                    <a:ext uri="{9D8B030D-6E8A-4147-A177-3AD203B41FA5}">
                      <a16:colId xmlns:a16="http://schemas.microsoft.com/office/drawing/2014/main" val="4190535814"/>
                    </a:ext>
                  </a:extLst>
                </a:gridCol>
                <a:gridCol w="605723">
                  <a:extLst>
                    <a:ext uri="{9D8B030D-6E8A-4147-A177-3AD203B41FA5}">
                      <a16:colId xmlns:a16="http://schemas.microsoft.com/office/drawing/2014/main" val="641007942"/>
                    </a:ext>
                  </a:extLst>
                </a:gridCol>
              </a:tblGrid>
              <a:tr h="274625">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1000" b="0" i="0" u="none" strike="noStrike" dirty="0">
                          <a:solidFill>
                            <a:srgbClr val="000000"/>
                          </a:solidFill>
                          <a:effectLst/>
                          <a:latin typeface="ＭＳ 明朝" panose="02020609040205080304" pitchFamily="17" charset="-128"/>
                          <a:ea typeface="ＭＳ 明朝" panose="02020609040205080304" pitchFamily="17"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28</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29</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30</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31</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2</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3</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4</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令和</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5</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年度</a:t>
                      </a:r>
                      <a:endParaRPr lang="en-US" altLang="ja-JP" sz="700" b="0" i="0" u="none" strike="noStrike" dirty="0">
                        <a:solidFill>
                          <a:srgbClr val="000000"/>
                        </a:solidFill>
                        <a:effectLst/>
                        <a:latin typeface="ＭＳ 明朝" panose="02020609040205080304" pitchFamily="17" charset="-128"/>
                        <a:ea typeface="ＭＳ 明朝" panose="02020609040205080304" pitchFamily="17" charset="-128"/>
                      </a:endParaRPr>
                    </a:p>
                    <a:p>
                      <a:pPr algn="ctr" fontAlgn="ct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見込み値</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endParaRPr lang="ja-JP" altLang="en-US" sz="7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3591235"/>
                  </a:ext>
                </a:extLst>
              </a:tr>
              <a:tr h="274625">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動機付け支援対象者数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160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158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161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162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108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139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150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150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6396310"/>
                  </a:ext>
                </a:extLst>
              </a:tr>
              <a:tr h="274625">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動機付け支援利用者数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47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51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33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53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25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23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41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41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2076579"/>
                  </a:ext>
                </a:extLst>
              </a:tr>
              <a:tr h="274625">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動機付け支援実施者数</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人</a:t>
                      </a:r>
                      <a:r>
                        <a:rPr lang="en-US" altLang="ja-JP"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17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12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8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18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20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14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35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35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1257832"/>
                  </a:ext>
                </a:extLst>
              </a:tr>
              <a:tr h="274625">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algn="ctr" fontAlgn="ctr"/>
                      <a:r>
                        <a:rPr lang="ja-JP" altLang="en-US" sz="700" b="0" i="0" u="none" strike="noStrike" dirty="0">
                          <a:solidFill>
                            <a:srgbClr val="000000"/>
                          </a:solidFill>
                          <a:effectLst/>
                          <a:latin typeface="ＭＳ 明朝" panose="02020609040205080304" pitchFamily="17" charset="-128"/>
                          <a:ea typeface="ＭＳ 明朝" panose="02020609040205080304" pitchFamily="17" charset="-128"/>
                        </a:rPr>
                        <a:t>動機付け支援実施率</a:t>
                      </a:r>
                      <a:r>
                        <a:rPr lang="en-US" altLang="zh-TW" sz="700" b="0" i="0" u="none" strike="noStrike" dirty="0">
                          <a:solidFill>
                            <a:srgbClr val="000000"/>
                          </a:solidFill>
                          <a:effectLst/>
                          <a:latin typeface="ＭＳ 明朝" panose="02020609040205080304" pitchFamily="17" charset="-128"/>
                          <a:ea typeface="ＭＳ 明朝" panose="02020609040205080304" pitchFamily="17"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10.6%</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7.6%</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5.0%</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11.1%</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18.5%</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a:solidFill>
                            <a:srgbClr val="000000"/>
                          </a:solidFill>
                          <a:effectLst/>
                          <a:latin typeface="ＭＳ 明朝" panose="02020609040205080304" pitchFamily="17" charset="-128"/>
                          <a:ea typeface="ＭＳ 明朝" panose="02020609040205080304" pitchFamily="17" charset="-128"/>
                        </a:rPr>
                        <a:t>10.1%</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23.3%</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800" b="0" i="0" u="none" strike="noStrike" dirty="0">
                          <a:solidFill>
                            <a:srgbClr val="000000"/>
                          </a:solidFill>
                          <a:effectLst/>
                          <a:latin typeface="ＭＳ 明朝" panose="02020609040205080304" pitchFamily="17" charset="-128"/>
                          <a:ea typeface="ＭＳ 明朝" panose="02020609040205080304" pitchFamily="17" charset="-128"/>
                        </a:rPr>
                        <a:t>23.3%</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0532698"/>
                  </a:ext>
                </a:extLst>
              </a:tr>
            </a:tbl>
          </a:graphicData>
        </a:graphic>
      </p:graphicFrame>
      <p:pic>
        <p:nvPicPr>
          <p:cNvPr id="5" name="図 4">
            <a:extLst>
              <a:ext uri="{FF2B5EF4-FFF2-40B4-BE49-F238E27FC236}">
                <a16:creationId xmlns:a16="http://schemas.microsoft.com/office/drawing/2014/main" id="{95C76783-A344-4D6F-B83D-F9A96FE02452}"/>
              </a:ext>
            </a:extLst>
          </p:cNvPr>
          <p:cNvPicPr>
            <a:picLocks noChangeAspect="1"/>
          </p:cNvPicPr>
          <p:nvPr/>
        </p:nvPicPr>
        <p:blipFill>
          <a:blip r:embed="rId2"/>
          <a:stretch>
            <a:fillRect/>
          </a:stretch>
        </p:blipFill>
        <p:spPr>
          <a:xfrm>
            <a:off x="160711" y="4662813"/>
            <a:ext cx="6159629" cy="2503914"/>
          </a:xfrm>
          <a:prstGeom prst="rect">
            <a:avLst/>
          </a:prstGeom>
        </p:spPr>
      </p:pic>
    </p:spTree>
    <p:extLst>
      <p:ext uri="{BB962C8B-B14F-4D97-AF65-F5344CB8AC3E}">
        <p14:creationId xmlns:p14="http://schemas.microsoft.com/office/powerpoint/2010/main" val="38015937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注釈文章 9"/>
          <p:cNvSpPr txBox="1">
            <a:spLocks noChangeAspect="1"/>
          </p:cNvSpPr>
          <p:nvPr/>
        </p:nvSpPr>
        <p:spPr>
          <a:xfrm>
            <a:off x="170434" y="8821052"/>
            <a:ext cx="5782833" cy="215444"/>
          </a:xfrm>
          <a:prstGeom prst="rect">
            <a:avLst/>
          </a:prstGeom>
          <a:noFill/>
        </p:spPr>
        <p:txBody>
          <a:bodyPr wrap="square" lIns="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21" name="注釈文章 9"/>
          <p:cNvSpPr txBox="1">
            <a:spLocks noChangeAspect="1"/>
          </p:cNvSpPr>
          <p:nvPr/>
        </p:nvSpPr>
        <p:spPr>
          <a:xfrm>
            <a:off x="170434" y="5779516"/>
            <a:ext cx="3061840" cy="215444"/>
          </a:xfrm>
          <a:prstGeom prst="rect">
            <a:avLst/>
          </a:prstGeom>
          <a:noFill/>
          <a:ln>
            <a:noFill/>
          </a:ln>
        </p:spPr>
        <p:txBody>
          <a:bodyPr wrap="square" lIns="0" rIns="9000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22" name="注釈文章 9"/>
          <p:cNvSpPr txBox="1">
            <a:spLocks noChangeAspect="1"/>
          </p:cNvSpPr>
          <p:nvPr/>
        </p:nvSpPr>
        <p:spPr>
          <a:xfrm>
            <a:off x="3299357" y="5768335"/>
            <a:ext cx="3061840" cy="215444"/>
          </a:xfrm>
          <a:prstGeom prst="rect">
            <a:avLst/>
          </a:prstGeom>
          <a:noFill/>
          <a:ln>
            <a:noFill/>
          </a:ln>
        </p:spPr>
        <p:txBody>
          <a:bodyPr wrap="square" lIns="0" rIns="9000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kumimoji="1" lang="ja-JP" altLang="en-US" sz="800" dirty="0">
              <a:latin typeface="ＭＳ 明朝" panose="02020609040205080304" pitchFamily="17" charset="-128"/>
              <a:ea typeface="ＭＳ 明朝" panose="02020609040205080304" pitchFamily="17" charset="-128"/>
            </a:endParaRPr>
          </a:p>
        </p:txBody>
      </p:sp>
      <p:sp>
        <p:nvSpPr>
          <p:cNvPr id="12" name="Rectangle 5"/>
          <p:cNvSpPr>
            <a:spLocks noChangeAspect="1" noChangeArrowheads="1"/>
          </p:cNvSpPr>
          <p:nvPr/>
        </p:nvSpPr>
        <p:spPr bwMode="auto">
          <a:xfrm>
            <a:off x="165100" y="838618"/>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lvl="0" fontAlgn="base">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特定保健指導実施</a:t>
            </a:r>
            <a:r>
              <a:rPr lang="ja-JP" altLang="en-US" sz="1200">
                <a:latin typeface="ＭＳ 明朝" panose="02020609040205080304" pitchFamily="17" charset="-128"/>
                <a:ea typeface="ＭＳ 明朝" panose="02020609040205080304" pitchFamily="17" charset="-128"/>
                <a:cs typeface="ＭＳ Ｐゴシック" pitchFamily="50" charset="-128"/>
              </a:rPr>
              <a:t>状況</a:t>
            </a:r>
            <a:r>
              <a:rPr lang="en-US" altLang="ja-JP" sz="1200">
                <a:latin typeface="ＭＳ 明朝" panose="02020609040205080304" pitchFamily="17" charset="-128"/>
                <a:ea typeface="ＭＳ 明朝" panose="02020609040205080304" pitchFamily="17" charset="-128"/>
                <a:cs typeface="ＭＳ Ｐゴシック" pitchFamily="50" charset="-128"/>
              </a:rPr>
              <a:t>(</a:t>
            </a:r>
            <a:r>
              <a:rPr lang="ja-JP" altLang="en-US" sz="1200">
                <a:latin typeface="ＭＳ 明朝" panose="02020609040205080304" pitchFamily="17" charset="-128"/>
                <a:ea typeface="ＭＳ 明朝" panose="02020609040205080304" pitchFamily="17" charset="-128"/>
                <a:cs typeface="ＭＳ Ｐゴシック" pitchFamily="50" charset="-128"/>
              </a:rPr>
              <a:t>令和</a:t>
            </a:r>
            <a:r>
              <a:rPr lang="en-US" altLang="ja-JP" sz="1200">
                <a:latin typeface="ＭＳ 明朝" panose="02020609040205080304" pitchFamily="17" charset="-128"/>
                <a:ea typeface="ＭＳ 明朝" panose="02020609040205080304" pitchFamily="17" charset="-128"/>
                <a:cs typeface="ＭＳ Ｐゴシック" pitchFamily="50" charset="-128"/>
              </a:rPr>
              <a:t>4</a:t>
            </a:r>
            <a:r>
              <a:rPr lang="ja-JP" altLang="en-US" sz="1200">
                <a:latin typeface="ＭＳ 明朝" panose="02020609040205080304" pitchFamily="17" charset="-128"/>
                <a:ea typeface="ＭＳ 明朝" panose="02020609040205080304" pitchFamily="17" charset="-128"/>
                <a:cs typeface="ＭＳ Ｐゴシック" pitchFamily="50" charset="-128"/>
              </a:rPr>
              <a:t>年度</a:t>
            </a:r>
            <a:r>
              <a:rPr lang="en-US" altLang="ja-JP" sz="1200">
                <a:latin typeface="ＭＳ 明朝" panose="02020609040205080304" pitchFamily="17" charset="-128"/>
                <a:ea typeface="ＭＳ 明朝" panose="02020609040205080304" pitchFamily="17" charset="-128"/>
                <a:cs typeface="ＭＳ Ｐゴシック" pitchFamily="50"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ＭＳ Ｐゴシック" pitchFamily="50" charset="-128"/>
            </a:endParaRPr>
          </a:p>
        </p:txBody>
      </p:sp>
      <p:sp>
        <p:nvSpPr>
          <p:cNvPr id="13" name="注釈文章 18"/>
          <p:cNvSpPr txBox="1">
            <a:spLocks noChangeAspect="1"/>
          </p:cNvSpPr>
          <p:nvPr/>
        </p:nvSpPr>
        <p:spPr>
          <a:xfrm>
            <a:off x="170434" y="2535107"/>
            <a:ext cx="5528265" cy="461665"/>
          </a:xfrm>
          <a:prstGeom prst="rect">
            <a:avLst/>
          </a:prstGeom>
          <a:noFill/>
          <a:ln>
            <a:noFill/>
          </a:ln>
        </p:spPr>
        <p:txBody>
          <a:bodyPr wrap="square" lIns="0" rIns="90000" rtlCol="0">
            <a:spAutoFit/>
          </a:bodyPr>
          <a:lstStyle/>
          <a:p>
            <a:r>
              <a:rPr lang="ja-JP" altLang="en-US" sz="800" dirty="0">
                <a:latin typeface="ＭＳ 明朝" panose="02020609040205080304" pitchFamily="17" charset="-128"/>
                <a:ea typeface="ＭＳ 明朝" panose="02020609040205080304" pitchFamily="17" charset="-128"/>
              </a:rPr>
              <a:t>動機付け支援対象者数割合･積極的支援対象者数割合･支援対象者数割合</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特定健康診査を受診した人に対する割合。</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特定保健指導実施率</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最新データ反映前のため、最終結果とは異なる。</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lang="ja-JP" altLang="en-US" sz="800" dirty="0">
              <a:latin typeface="ＭＳ 明朝" panose="02020609040205080304" pitchFamily="17" charset="-128"/>
              <a:ea typeface="ＭＳ 明朝" panose="02020609040205080304" pitchFamily="17" charset="-128"/>
            </a:endParaRPr>
          </a:p>
        </p:txBody>
      </p:sp>
      <p:sp>
        <p:nvSpPr>
          <p:cNvPr id="15" name="テキスト ボックス 14"/>
          <p:cNvSpPr txBox="1">
            <a:spLocks noChangeAspect="1"/>
          </p:cNvSpPr>
          <p:nvPr/>
        </p:nvSpPr>
        <p:spPr>
          <a:xfrm>
            <a:off x="3302809" y="3146969"/>
            <a:ext cx="3056869" cy="276999"/>
          </a:xfrm>
          <a:prstGeom prst="rect">
            <a:avLst/>
          </a:prstGeom>
          <a:noFill/>
          <a:ln>
            <a:noFill/>
          </a:ln>
        </p:spPr>
        <p:txBody>
          <a:bodyPr wrap="square" lIns="0" rIns="0" rtlCol="0" anchor="ctr" anchorCtr="0">
            <a:spAutoFit/>
          </a:bodyPr>
          <a:lstStyle/>
          <a:p>
            <a:r>
              <a:rPr lang="ja-JP" altLang="en-US" sz="1200" dirty="0">
                <a:latin typeface="ＭＳ 明朝" panose="02020609040205080304" pitchFamily="17" charset="-128"/>
                <a:ea typeface="ＭＳ 明朝" panose="02020609040205080304" pitchFamily="17" charset="-128"/>
              </a:rPr>
              <a:t>積極的支援対象者数</a:t>
            </a:r>
            <a:r>
              <a:rPr lang="ja-JP" altLang="en-US" sz="1200">
                <a:latin typeface="ＭＳ 明朝" panose="02020609040205080304" pitchFamily="17" charset="-128"/>
                <a:ea typeface="ＭＳ 明朝" panose="02020609040205080304" pitchFamily="17" charset="-128"/>
              </a:rPr>
              <a:t>割合</a:t>
            </a:r>
            <a:r>
              <a:rPr lang="en-US" altLang="ja-JP" sz="1200">
                <a:latin typeface="ＭＳ 明朝" panose="02020609040205080304" pitchFamily="17" charset="-128"/>
                <a:ea typeface="ＭＳ 明朝" panose="02020609040205080304" pitchFamily="17" charset="-128"/>
              </a:rPr>
              <a:t>(</a:t>
            </a:r>
            <a:r>
              <a:rPr lang="ja-JP" altLang="en-US" sz="1200">
                <a:latin typeface="ＭＳ 明朝" panose="02020609040205080304" pitchFamily="17" charset="-128"/>
                <a:ea typeface="ＭＳ 明朝" panose="02020609040205080304" pitchFamily="17" charset="-128"/>
              </a:rPr>
              <a:t>令和</a:t>
            </a:r>
            <a:r>
              <a:rPr lang="en-US" altLang="ja-JP" sz="120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年度</a:t>
            </a:r>
            <a:r>
              <a:rPr lang="en-US" altLang="ja-JP" sz="1200">
                <a:latin typeface="ＭＳ 明朝" panose="02020609040205080304" pitchFamily="17" charset="-128"/>
                <a:ea typeface="ＭＳ 明朝" panose="02020609040205080304" pitchFamily="17" charset="-128"/>
              </a:rPr>
              <a:t>)</a:t>
            </a:r>
            <a:endParaRPr lang="ja-JP" altLang="en-US" sz="1200" dirty="0">
              <a:latin typeface="ＭＳ 明朝" panose="02020609040205080304" pitchFamily="17" charset="-128"/>
              <a:ea typeface="ＭＳ 明朝" panose="02020609040205080304" pitchFamily="17" charset="-128"/>
            </a:endParaRPr>
          </a:p>
        </p:txBody>
      </p:sp>
      <p:sp>
        <p:nvSpPr>
          <p:cNvPr id="16" name="テキスト ボックス 15"/>
          <p:cNvSpPr txBox="1">
            <a:spLocks noChangeAspect="1"/>
          </p:cNvSpPr>
          <p:nvPr/>
        </p:nvSpPr>
        <p:spPr>
          <a:xfrm>
            <a:off x="165100" y="3146223"/>
            <a:ext cx="3278993" cy="276999"/>
          </a:xfrm>
          <a:prstGeom prst="rect">
            <a:avLst/>
          </a:prstGeom>
          <a:noFill/>
          <a:ln>
            <a:noFill/>
          </a:ln>
        </p:spPr>
        <p:txBody>
          <a:bodyPr wrap="square" lIns="0" rIns="0" rtlCol="0" anchor="ctr" anchorCtr="0">
            <a:spAutoFit/>
          </a:bodyPr>
          <a:lstStyle/>
          <a:p>
            <a:r>
              <a:rPr lang="ja-JP" altLang="en-US" sz="1200" dirty="0">
                <a:latin typeface="ＭＳ 明朝" panose="02020609040205080304" pitchFamily="17" charset="-128"/>
                <a:ea typeface="ＭＳ 明朝" panose="02020609040205080304" pitchFamily="17" charset="-128"/>
              </a:rPr>
              <a:t>動機付け支援対象者数</a:t>
            </a:r>
            <a:r>
              <a:rPr lang="ja-JP" altLang="en-US" sz="1200">
                <a:latin typeface="ＭＳ 明朝" panose="02020609040205080304" pitchFamily="17" charset="-128"/>
                <a:ea typeface="ＭＳ 明朝" panose="02020609040205080304" pitchFamily="17" charset="-128"/>
              </a:rPr>
              <a:t>割合</a:t>
            </a:r>
            <a:r>
              <a:rPr lang="en-US" altLang="ja-JP" sz="1200">
                <a:latin typeface="ＭＳ 明朝" panose="02020609040205080304" pitchFamily="17" charset="-128"/>
                <a:ea typeface="ＭＳ 明朝" panose="02020609040205080304" pitchFamily="17" charset="-128"/>
              </a:rPr>
              <a:t>(</a:t>
            </a:r>
            <a:r>
              <a:rPr lang="ja-JP" altLang="en-US" sz="1200">
                <a:latin typeface="ＭＳ 明朝" panose="02020609040205080304" pitchFamily="17" charset="-128"/>
                <a:ea typeface="ＭＳ 明朝" panose="02020609040205080304" pitchFamily="17" charset="-128"/>
              </a:rPr>
              <a:t>令和</a:t>
            </a:r>
            <a:r>
              <a:rPr lang="en-US" altLang="ja-JP" sz="120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年度</a:t>
            </a:r>
            <a:r>
              <a:rPr lang="en-US" altLang="ja-JP" sz="1200">
                <a:latin typeface="ＭＳ 明朝" panose="02020609040205080304" pitchFamily="17" charset="-128"/>
                <a:ea typeface="ＭＳ 明朝" panose="02020609040205080304" pitchFamily="17" charset="-128"/>
              </a:rPr>
              <a:t>)</a:t>
            </a:r>
            <a:endParaRPr lang="ja-JP" altLang="en-US" sz="1200" dirty="0">
              <a:latin typeface="ＭＳ 明朝" panose="02020609040205080304" pitchFamily="17" charset="-128"/>
              <a:ea typeface="ＭＳ 明朝" panose="02020609040205080304" pitchFamily="17" charset="-128"/>
            </a:endParaRPr>
          </a:p>
        </p:txBody>
      </p:sp>
      <p:sp>
        <p:nvSpPr>
          <p:cNvPr id="23" name="テキスト ボックス 22"/>
          <p:cNvSpPr txBox="1">
            <a:spLocks noChangeAspect="1"/>
          </p:cNvSpPr>
          <p:nvPr/>
        </p:nvSpPr>
        <p:spPr>
          <a:xfrm>
            <a:off x="165100" y="6192451"/>
            <a:ext cx="5782833" cy="276999"/>
          </a:xfrm>
          <a:prstGeom prst="rect">
            <a:avLst/>
          </a:prstGeom>
          <a:noFill/>
          <a:ln>
            <a:noFill/>
          </a:ln>
        </p:spPr>
        <p:txBody>
          <a:bodyPr wrap="square" lIns="0" rIns="0" rtlCol="0" anchor="ctr" anchorCtr="0">
            <a:spAutoFit/>
          </a:bodyPr>
          <a:lstStyle/>
          <a:p>
            <a:r>
              <a:rPr lang="ja-JP" altLang="en-US" sz="1200" dirty="0">
                <a:latin typeface="ＭＳ 明朝" panose="02020609040205080304" pitchFamily="17" charset="-128"/>
                <a:ea typeface="ＭＳ 明朝" panose="02020609040205080304" pitchFamily="17" charset="-128"/>
              </a:rPr>
              <a:t>特定保健指導</a:t>
            </a:r>
            <a:r>
              <a:rPr lang="ja-JP" altLang="en-US" sz="1200">
                <a:latin typeface="ＭＳ 明朝" panose="02020609040205080304" pitchFamily="17" charset="-128"/>
                <a:ea typeface="ＭＳ 明朝" panose="02020609040205080304" pitchFamily="17" charset="-128"/>
              </a:rPr>
              <a:t>実施率</a:t>
            </a:r>
            <a:r>
              <a:rPr lang="en-US" altLang="ja-JP" sz="1200">
                <a:latin typeface="ＭＳ 明朝" panose="02020609040205080304" pitchFamily="17" charset="-128"/>
                <a:ea typeface="ＭＳ 明朝" panose="02020609040205080304" pitchFamily="17" charset="-128"/>
              </a:rPr>
              <a:t>(</a:t>
            </a:r>
            <a:r>
              <a:rPr lang="ja-JP" altLang="en-US" sz="1200">
                <a:latin typeface="ＭＳ 明朝" panose="02020609040205080304" pitchFamily="17" charset="-128"/>
                <a:ea typeface="ＭＳ 明朝" panose="02020609040205080304" pitchFamily="17" charset="-128"/>
              </a:rPr>
              <a:t>令和</a:t>
            </a:r>
            <a:r>
              <a:rPr lang="en-US" altLang="ja-JP" sz="1200">
                <a:latin typeface="ＭＳ 明朝" panose="02020609040205080304" pitchFamily="17" charset="-128"/>
                <a:ea typeface="ＭＳ 明朝" panose="02020609040205080304" pitchFamily="17" charset="-128"/>
              </a:rPr>
              <a:t>4</a:t>
            </a:r>
            <a:r>
              <a:rPr lang="ja-JP" altLang="en-US" sz="1200">
                <a:latin typeface="ＭＳ 明朝" panose="02020609040205080304" pitchFamily="17" charset="-128"/>
                <a:ea typeface="ＭＳ 明朝" panose="02020609040205080304" pitchFamily="17" charset="-128"/>
              </a:rPr>
              <a:t>年度</a:t>
            </a:r>
            <a:r>
              <a:rPr lang="en-US" altLang="ja-JP" sz="1200">
                <a:latin typeface="ＭＳ 明朝" panose="02020609040205080304" pitchFamily="17" charset="-128"/>
                <a:ea typeface="ＭＳ 明朝" panose="02020609040205080304" pitchFamily="17" charset="-128"/>
              </a:rPr>
              <a:t>)</a:t>
            </a:r>
            <a:endParaRPr lang="ja-JP" altLang="en-US" sz="1200" dirty="0">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F60DB0E1-D88A-34A1-3E7F-55F40A96AD91}"/>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94</a:t>
            </a:fld>
            <a:endParaRPr lang="ja-JP" altLang="en-US" dirty="0"/>
          </a:p>
        </p:txBody>
      </p:sp>
      <p:sp>
        <p:nvSpPr>
          <p:cNvPr id="17" name="テキスト ボックス 16">
            <a:extLst>
              <a:ext uri="{FF2B5EF4-FFF2-40B4-BE49-F238E27FC236}">
                <a16:creationId xmlns:a16="http://schemas.microsoft.com/office/drawing/2014/main" id="{983E6CF6-9B72-4906-B1CA-8ECFCA5840BC}"/>
              </a:ext>
            </a:extLst>
          </p:cNvPr>
          <p:cNvSpPr txBox="1">
            <a:spLocks noChangeAspect="1"/>
          </p:cNvSpPr>
          <p:nvPr/>
        </p:nvSpPr>
        <p:spPr>
          <a:xfrm>
            <a:off x="165100" y="190500"/>
            <a:ext cx="6238800" cy="631387"/>
          </a:xfrm>
          <a:prstGeom prst="rect">
            <a:avLst/>
          </a:prstGeom>
          <a:noFill/>
          <a:ln>
            <a:noFill/>
          </a:ln>
        </p:spPr>
        <p:txBody>
          <a:bodyPr wrap="square" lIns="0" rIns="90000" rtlCol="0">
            <a:no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　</a:t>
            </a:r>
            <a:r>
              <a:rPr lang="ja-JP" altLang="en-US" sz="1200" dirty="0">
                <a:latin typeface="ＭＳ 明朝" panose="02020609040205080304" pitchFamily="17" charset="-128"/>
                <a:ea typeface="ＭＳ 明朝" panose="02020609040205080304" pitchFamily="17" charset="-128"/>
              </a:rPr>
              <a:t>国保データベース</a:t>
            </a:r>
            <a:r>
              <a:rPr lang="en-US" altLang="ja-JP" sz="1200" dirty="0">
                <a:latin typeface="ＭＳ 明朝" panose="02020609040205080304" pitchFamily="17" charset="-128"/>
                <a:ea typeface="ＭＳ 明朝" panose="02020609040205080304" pitchFamily="17" charset="-128"/>
              </a:rPr>
              <a:t>(KDB)</a:t>
            </a:r>
            <a:r>
              <a:rPr lang="ja-JP" altLang="en-US" sz="1200" dirty="0">
                <a:latin typeface="ＭＳ 明朝" panose="02020609040205080304" pitchFamily="17" charset="-128"/>
                <a:ea typeface="ＭＳ 明朝" panose="02020609040205080304" pitchFamily="17" charset="-128"/>
              </a:rPr>
              <a:t>システムより集計</a:t>
            </a:r>
            <a:r>
              <a:rPr lang="ja-JP" altLang="en-US" sz="1200">
                <a:latin typeface="ＭＳ 明朝" panose="02020609040205080304" pitchFamily="17" charset="-128"/>
                <a:ea typeface="ＭＳ 明朝" panose="02020609040205080304" pitchFamily="17" charset="-128"/>
              </a:rPr>
              <a:t>した、</a:t>
            </a:r>
            <a:r>
              <a:rPr lang="ja-JP" altLang="en-US" sz="1200">
                <a:latin typeface="ＭＳ 明朝" panose="02020609040205080304" pitchFamily="17" charset="-128"/>
                <a:ea typeface="ＭＳ 明朝" panose="02020609040205080304" pitchFamily="17" charset="-128"/>
                <a:cs typeface="ＭＳ Ｐゴシック" pitchFamily="50" charset="-128"/>
              </a:rPr>
              <a:t>令和</a:t>
            </a:r>
            <a:r>
              <a:rPr lang="en-US" altLang="ja-JP" sz="1200">
                <a:latin typeface="ＭＳ 明朝" panose="02020609040205080304" pitchFamily="17" charset="-128"/>
                <a:ea typeface="ＭＳ 明朝" panose="02020609040205080304" pitchFamily="17" charset="-128"/>
                <a:cs typeface="ＭＳ Ｐゴシック" pitchFamily="50" charset="-128"/>
              </a:rPr>
              <a:t>4</a:t>
            </a:r>
            <a:r>
              <a:rPr lang="ja-JP" altLang="en-US" sz="1200">
                <a:latin typeface="ＭＳ 明朝" panose="02020609040205080304" pitchFamily="17" charset="-128"/>
                <a:ea typeface="ＭＳ 明朝" panose="02020609040205080304" pitchFamily="17" charset="-128"/>
                <a:cs typeface="ＭＳ Ｐゴシック" pitchFamily="50" charset="-128"/>
              </a:rPr>
              <a:t>年度に</a:t>
            </a:r>
            <a:r>
              <a:rPr lang="ja-JP" altLang="en-US" sz="1200" dirty="0">
                <a:latin typeface="ＭＳ 明朝" panose="02020609040205080304" pitchFamily="17" charset="-128"/>
                <a:ea typeface="ＭＳ 明朝" panose="02020609040205080304" pitchFamily="17" charset="-128"/>
                <a:cs typeface="ＭＳ Ｐゴシック" pitchFamily="50" charset="-128"/>
              </a:rPr>
              <a:t>おける、特定保健指導の実施状況は以下のとおりです。</a:t>
            </a:r>
          </a:p>
        </p:txBody>
      </p:sp>
      <p:pic>
        <p:nvPicPr>
          <p:cNvPr id="5" name="table148">
            <a:extLst>
              <a:ext uri="{FF2B5EF4-FFF2-40B4-BE49-F238E27FC236}">
                <a16:creationId xmlns:a16="http://schemas.microsoft.com/office/drawing/2014/main" id="{FC727E6C-3F41-4D47-A278-13B5D5DC4806}"/>
              </a:ext>
            </a:extLst>
          </p:cNvPr>
          <p:cNvPicPr>
            <a:picLocks/>
          </p:cNvPicPr>
          <p:nvPr/>
        </p:nvPicPr>
        <p:blipFill>
          <a:blip r:embed="rId2"/>
          <a:stretch>
            <a:fillRect/>
          </a:stretch>
        </p:blipFill>
        <p:spPr>
          <a:xfrm>
            <a:off x="165100" y="3429000"/>
            <a:ext cx="2933700" cy="2349500"/>
          </a:xfrm>
          <a:prstGeom prst="rect">
            <a:avLst/>
          </a:prstGeom>
        </p:spPr>
      </p:pic>
      <p:pic>
        <p:nvPicPr>
          <p:cNvPr id="6" name="table149">
            <a:extLst>
              <a:ext uri="{FF2B5EF4-FFF2-40B4-BE49-F238E27FC236}">
                <a16:creationId xmlns:a16="http://schemas.microsoft.com/office/drawing/2014/main" id="{85A3B9A6-4084-4FC8-B7FB-988062BA9317}"/>
              </a:ext>
            </a:extLst>
          </p:cNvPr>
          <p:cNvPicPr>
            <a:picLocks/>
          </p:cNvPicPr>
          <p:nvPr/>
        </p:nvPicPr>
        <p:blipFill>
          <a:blip r:embed="rId3"/>
          <a:stretch>
            <a:fillRect/>
          </a:stretch>
        </p:blipFill>
        <p:spPr>
          <a:xfrm>
            <a:off x="3302000" y="3429000"/>
            <a:ext cx="2933700" cy="2349500"/>
          </a:xfrm>
          <a:prstGeom prst="rect">
            <a:avLst/>
          </a:prstGeom>
        </p:spPr>
      </p:pic>
      <p:pic>
        <p:nvPicPr>
          <p:cNvPr id="8" name="図 7">
            <a:extLst>
              <a:ext uri="{FF2B5EF4-FFF2-40B4-BE49-F238E27FC236}">
                <a16:creationId xmlns:a16="http://schemas.microsoft.com/office/drawing/2014/main" id="{A049DA55-849C-42EC-02D5-5690C59B2949}"/>
              </a:ext>
            </a:extLst>
          </p:cNvPr>
          <p:cNvPicPr>
            <a:picLocks noChangeAspect="1"/>
          </p:cNvPicPr>
          <p:nvPr/>
        </p:nvPicPr>
        <p:blipFill>
          <a:blip r:embed="rId4"/>
          <a:stretch>
            <a:fillRect/>
          </a:stretch>
        </p:blipFill>
        <p:spPr>
          <a:xfrm>
            <a:off x="204006" y="1087509"/>
            <a:ext cx="4994293" cy="1440048"/>
          </a:xfrm>
          <a:prstGeom prst="rect">
            <a:avLst/>
          </a:prstGeom>
        </p:spPr>
      </p:pic>
      <p:pic>
        <p:nvPicPr>
          <p:cNvPr id="10" name="図 9">
            <a:extLst>
              <a:ext uri="{FF2B5EF4-FFF2-40B4-BE49-F238E27FC236}">
                <a16:creationId xmlns:a16="http://schemas.microsoft.com/office/drawing/2014/main" id="{3372353E-948B-34A0-B1A3-B6C122CED7DE}"/>
              </a:ext>
            </a:extLst>
          </p:cNvPr>
          <p:cNvPicPr>
            <a:picLocks noChangeAspect="1"/>
          </p:cNvPicPr>
          <p:nvPr/>
        </p:nvPicPr>
        <p:blipFill>
          <a:blip r:embed="rId5"/>
          <a:stretch>
            <a:fillRect/>
          </a:stretch>
        </p:blipFill>
        <p:spPr>
          <a:xfrm>
            <a:off x="161814" y="6462182"/>
            <a:ext cx="2930005" cy="2349500"/>
          </a:xfrm>
          <a:prstGeom prst="rect">
            <a:avLst/>
          </a:prstGeom>
        </p:spPr>
      </p:pic>
    </p:spTree>
    <p:extLst>
      <p:ext uri="{BB962C8B-B14F-4D97-AF65-F5344CB8AC3E}">
        <p14:creationId xmlns:p14="http://schemas.microsoft.com/office/powerpoint/2010/main" val="34629699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a:spLocks noChangeAspect="1"/>
          </p:cNvSpPr>
          <p:nvPr/>
        </p:nvSpPr>
        <p:spPr>
          <a:xfrm>
            <a:off x="165100" y="75084"/>
            <a:ext cx="6238800" cy="772660"/>
          </a:xfrm>
          <a:prstGeom prst="rect">
            <a:avLst/>
          </a:prstGeom>
          <a:noFill/>
          <a:ln>
            <a:noFill/>
          </a:ln>
        </p:spPr>
        <p:txBody>
          <a:bodyPr wrap="square" lIns="0" rIns="90000" rtlCol="0">
            <a:noAutofit/>
          </a:bodyPr>
          <a:lstStyle/>
          <a:p>
            <a:pPr indent="-90488" algn="just">
              <a:lnSpc>
                <a:spcPct val="125000"/>
              </a:lnSpc>
              <a:spcBef>
                <a:spcPct val="0"/>
              </a:spcBef>
              <a:tabLst>
                <a:tab pos="0" algn="l"/>
              </a:tabLst>
              <a:defRPr/>
            </a:pPr>
            <a:r>
              <a:rPr lang="ja-JP" altLang="en-US" sz="1200" dirty="0">
                <a:latin typeface="ＭＳ 明朝" panose="02020609040205080304" pitchFamily="17" charset="-128"/>
                <a:ea typeface="ＭＳ 明朝" panose="02020609040205080304" pitchFamily="17" charset="-128"/>
                <a:cs typeface="Times New Roman" pitchFamily="18" charset="0"/>
              </a:rPr>
              <a:t>　</a:t>
            </a:r>
            <a:r>
              <a:rPr lang="ja-JP" altLang="en-US" sz="1200" dirty="0">
                <a:latin typeface="ＭＳ 明朝" panose="02020609040205080304" pitchFamily="17" charset="-128"/>
                <a:ea typeface="ＭＳ 明朝" panose="02020609040205080304" pitchFamily="17" charset="-128"/>
              </a:rPr>
              <a:t>以下は、</a:t>
            </a:r>
            <a:r>
              <a:rPr lang="ja-JP" altLang="en-US" sz="1200" dirty="0">
                <a:latin typeface="ＭＳ 明朝" panose="02020609040205080304" pitchFamily="17" charset="-128"/>
                <a:ea typeface="ＭＳ 明朝" panose="02020609040205080304" pitchFamily="17" charset="-128"/>
                <a:cs typeface="Times New Roman" pitchFamily="18" charset="0"/>
              </a:rPr>
              <a:t>本市の</a:t>
            </a:r>
            <a:r>
              <a:rPr kumimoji="0" lang="ja-JP" altLang="en-US" sz="1200" kern="0" dirty="0">
                <a:solidFill>
                  <a:prstClr val="black"/>
                </a:solidFill>
                <a:latin typeface="ＭＳ 明朝" panose="02020609040205080304" pitchFamily="17" charset="-128"/>
                <a:ea typeface="ＭＳ 明朝" panose="02020609040205080304" pitchFamily="17" charset="-128"/>
              </a:rPr>
              <a:t>平成</a:t>
            </a:r>
            <a:r>
              <a:rPr kumimoji="0" lang="en-US" altLang="ja-JP" sz="1200" kern="0" dirty="0">
                <a:solidFill>
                  <a:prstClr val="black"/>
                </a:solidFill>
                <a:latin typeface="ＭＳ 明朝" panose="02020609040205080304" pitchFamily="17" charset="-128"/>
                <a:ea typeface="ＭＳ 明朝" panose="02020609040205080304" pitchFamily="17" charset="-128"/>
              </a:rPr>
              <a:t>30</a:t>
            </a:r>
            <a:r>
              <a:rPr kumimoji="0" lang="ja-JP" altLang="en-US" sz="1200" kern="0" dirty="0">
                <a:solidFill>
                  <a:prstClr val="black"/>
                </a:solidFill>
                <a:latin typeface="ＭＳ 明朝" panose="02020609040205080304" pitchFamily="17" charset="-128"/>
                <a:ea typeface="ＭＳ 明朝" panose="02020609040205080304" pitchFamily="17" charset="-128"/>
              </a:rPr>
              <a:t>年度から令和</a:t>
            </a:r>
            <a:r>
              <a:rPr kumimoji="0" lang="en-US" altLang="ja-JP" sz="1200" kern="0" dirty="0">
                <a:solidFill>
                  <a:prstClr val="black"/>
                </a:solidFill>
                <a:latin typeface="ＭＳ 明朝" panose="02020609040205080304" pitchFamily="17" charset="-128"/>
                <a:ea typeface="ＭＳ 明朝" panose="02020609040205080304" pitchFamily="17" charset="-128"/>
              </a:rPr>
              <a:t>4</a:t>
            </a:r>
            <a:r>
              <a:rPr kumimoji="0" lang="ja-JP" altLang="en-US" sz="1200" kern="0" dirty="0">
                <a:solidFill>
                  <a:prstClr val="black"/>
                </a:solidFill>
                <a:latin typeface="ＭＳ 明朝" panose="02020609040205080304" pitchFamily="17" charset="-128"/>
                <a:ea typeface="ＭＳ 明朝" panose="02020609040205080304" pitchFamily="17" charset="-128"/>
              </a:rPr>
              <a:t>年度における、特定保健指導の実施状況を年度別に示したものです。令和</a:t>
            </a:r>
            <a:r>
              <a:rPr kumimoji="0" lang="en-US" altLang="ja-JP" sz="1200" kern="0" dirty="0">
                <a:solidFill>
                  <a:prstClr val="black"/>
                </a:solidFill>
                <a:latin typeface="ＭＳ 明朝" panose="02020609040205080304" pitchFamily="17" charset="-128"/>
                <a:ea typeface="ＭＳ 明朝" panose="02020609040205080304" pitchFamily="17" charset="-128"/>
              </a:rPr>
              <a:t>4</a:t>
            </a:r>
            <a:r>
              <a:rPr kumimoji="0" lang="ja-JP" altLang="en-US" sz="1200" kern="0" dirty="0">
                <a:solidFill>
                  <a:prstClr val="black"/>
                </a:solidFill>
                <a:latin typeface="ＭＳ 明朝" panose="02020609040205080304" pitchFamily="17" charset="-128"/>
                <a:ea typeface="ＭＳ 明朝" panose="02020609040205080304" pitchFamily="17" charset="-128"/>
              </a:rPr>
              <a:t>年度の特定保健指導実施率</a:t>
            </a:r>
            <a:r>
              <a:rPr kumimoji="0" lang="en-US" altLang="ja-JP" sz="1200" kern="0" dirty="0">
                <a:solidFill>
                  <a:prstClr val="black"/>
                </a:solidFill>
                <a:latin typeface="ＭＳ 明朝" panose="02020609040205080304" pitchFamily="17" charset="-128"/>
                <a:ea typeface="ＭＳ 明朝" panose="02020609040205080304" pitchFamily="17" charset="-128"/>
              </a:rPr>
              <a:t>19.4%</a:t>
            </a:r>
            <a:r>
              <a:rPr kumimoji="0" lang="ja-JP" altLang="en-US" sz="1200" kern="0" dirty="0">
                <a:solidFill>
                  <a:prstClr val="black"/>
                </a:solidFill>
                <a:latin typeface="ＭＳ 明朝" panose="02020609040205080304" pitchFamily="17" charset="-128"/>
                <a:ea typeface="ＭＳ 明朝" panose="02020609040205080304" pitchFamily="17" charset="-128"/>
              </a:rPr>
              <a:t>は平成</a:t>
            </a:r>
            <a:r>
              <a:rPr kumimoji="0" lang="en-US" altLang="ja-JP" sz="1200" kern="0" dirty="0">
                <a:solidFill>
                  <a:prstClr val="black"/>
                </a:solidFill>
                <a:latin typeface="ＭＳ 明朝" panose="02020609040205080304" pitchFamily="17" charset="-128"/>
                <a:ea typeface="ＭＳ 明朝" panose="02020609040205080304" pitchFamily="17" charset="-128"/>
              </a:rPr>
              <a:t>30</a:t>
            </a:r>
            <a:r>
              <a:rPr kumimoji="0" lang="ja-JP" altLang="en-US" sz="1200" kern="0" dirty="0">
                <a:solidFill>
                  <a:prstClr val="black"/>
                </a:solidFill>
                <a:latin typeface="ＭＳ 明朝" panose="02020609040205080304" pitchFamily="17" charset="-128"/>
                <a:ea typeface="ＭＳ 明朝" panose="02020609040205080304" pitchFamily="17" charset="-128"/>
              </a:rPr>
              <a:t>年度</a:t>
            </a:r>
            <a:r>
              <a:rPr kumimoji="0" lang="en-US" altLang="ja-JP" sz="1200" kern="0" dirty="0">
                <a:solidFill>
                  <a:prstClr val="black"/>
                </a:solidFill>
                <a:latin typeface="ＭＳ 明朝" panose="02020609040205080304" pitchFamily="17" charset="-128"/>
                <a:ea typeface="ＭＳ 明朝" panose="02020609040205080304" pitchFamily="17" charset="-128"/>
              </a:rPr>
              <a:t>4.8%</a:t>
            </a:r>
            <a:r>
              <a:rPr kumimoji="0" lang="ja-JP" altLang="en-US" sz="1200" kern="0" dirty="0">
                <a:solidFill>
                  <a:prstClr val="black"/>
                </a:solidFill>
                <a:latin typeface="ＭＳ 明朝" panose="02020609040205080304" pitchFamily="17" charset="-128"/>
                <a:ea typeface="ＭＳ 明朝" panose="02020609040205080304" pitchFamily="17" charset="-128"/>
              </a:rPr>
              <a:t>より</a:t>
            </a:r>
            <a:r>
              <a:rPr kumimoji="0" lang="en-US" altLang="ja-JP" sz="1200" kern="0" dirty="0">
                <a:solidFill>
                  <a:prstClr val="black"/>
                </a:solidFill>
                <a:latin typeface="ＭＳ 明朝" panose="02020609040205080304" pitchFamily="17" charset="-128"/>
                <a:ea typeface="ＭＳ 明朝" panose="02020609040205080304" pitchFamily="17" charset="-128"/>
              </a:rPr>
              <a:t>14.6</a:t>
            </a:r>
            <a:r>
              <a:rPr kumimoji="0" lang="ja-JP" altLang="en-US" sz="1200" kern="0" dirty="0">
                <a:solidFill>
                  <a:prstClr val="black"/>
                </a:solidFill>
                <a:latin typeface="ＭＳ 明朝" panose="02020609040205080304" pitchFamily="17" charset="-128"/>
                <a:ea typeface="ＭＳ 明朝" panose="02020609040205080304" pitchFamily="17" charset="-128"/>
              </a:rPr>
              <a:t>ポイント増加しています。</a:t>
            </a:r>
            <a:endParaRPr kumimoji="0" lang="en-US" altLang="ja-JP" sz="1200" kern="0" dirty="0">
              <a:solidFill>
                <a:prstClr val="black"/>
              </a:solidFill>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096ACD66-33F1-4E71-A691-AAB16FD2D2AF}"/>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95</a:t>
            </a:fld>
            <a:endParaRPr lang="ja-JP" altLang="en-US" dirty="0"/>
          </a:p>
        </p:txBody>
      </p:sp>
      <p:sp>
        <p:nvSpPr>
          <p:cNvPr id="3" name="注釈文章 18">
            <a:extLst>
              <a:ext uri="{FF2B5EF4-FFF2-40B4-BE49-F238E27FC236}">
                <a16:creationId xmlns:a16="http://schemas.microsoft.com/office/drawing/2014/main" id="{085832C9-7096-67C3-E5E0-010DEEE17909}"/>
              </a:ext>
            </a:extLst>
          </p:cNvPr>
          <p:cNvSpPr txBox="1">
            <a:spLocks noChangeAspect="1"/>
          </p:cNvSpPr>
          <p:nvPr/>
        </p:nvSpPr>
        <p:spPr>
          <a:xfrm>
            <a:off x="156004" y="8404677"/>
            <a:ext cx="5782833" cy="461665"/>
          </a:xfrm>
          <a:prstGeom prst="rect">
            <a:avLst/>
          </a:prstGeom>
          <a:noFill/>
          <a:ln>
            <a:noFill/>
          </a:ln>
        </p:spPr>
        <p:txBody>
          <a:bodyPr wrap="square" lIns="0" rIns="0" rtlCol="0">
            <a:spAutoFit/>
          </a:bodyPr>
          <a:lstStyle/>
          <a:p>
            <a:r>
              <a:rPr lang="ja-JP" altLang="en-US" sz="800" dirty="0">
                <a:latin typeface="ＭＳ 明朝" panose="02020609040205080304" pitchFamily="17" charset="-128"/>
                <a:ea typeface="ＭＳ 明朝" panose="02020609040205080304" pitchFamily="17" charset="-128"/>
              </a:rPr>
              <a:t>動機付け支援対象者数割合･積極的支援対象者数割合･支援対象者数割合</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特定健康診査を受診した人に対する割合。</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特定保健指導</a:t>
            </a:r>
            <a:r>
              <a:rPr lang="ja-JP" altLang="en-US" sz="800">
                <a:latin typeface="ＭＳ 明朝" panose="02020609040205080304" pitchFamily="17" charset="-128"/>
                <a:ea typeface="ＭＳ 明朝" panose="02020609040205080304" pitchFamily="17" charset="-128"/>
              </a:rPr>
              <a:t>実施率</a:t>
            </a:r>
            <a:r>
              <a:rPr lang="en-US" altLang="ja-JP" sz="800">
                <a:latin typeface="ＭＳ 明朝" panose="02020609040205080304" pitchFamily="17" charset="-128"/>
                <a:ea typeface="ＭＳ 明朝" panose="02020609040205080304" pitchFamily="17" charset="-128"/>
              </a:rPr>
              <a:t>(</a:t>
            </a:r>
            <a:r>
              <a:rPr kumimoji="0" lang="ja-JP" altLang="en-US" sz="800" kern="0">
                <a:solidFill>
                  <a:prstClr val="black"/>
                </a:solidFill>
                <a:latin typeface="ＭＳ 明朝" panose="02020609040205080304" pitchFamily="17" charset="-128"/>
                <a:ea typeface="ＭＳ 明朝" panose="02020609040205080304" pitchFamily="17" charset="-128"/>
              </a:rPr>
              <a:t>令和</a:t>
            </a:r>
            <a:r>
              <a:rPr kumimoji="0" lang="en-US" altLang="ja-JP" sz="800" kern="0">
                <a:solidFill>
                  <a:prstClr val="black"/>
                </a:solidFill>
                <a:latin typeface="ＭＳ 明朝" panose="02020609040205080304" pitchFamily="17" charset="-128"/>
                <a:ea typeface="ＭＳ 明朝" panose="02020609040205080304" pitchFamily="17" charset="-128"/>
              </a:rPr>
              <a:t>4</a:t>
            </a:r>
            <a:r>
              <a:rPr kumimoji="0" lang="ja-JP" altLang="en-US" sz="800" kern="0">
                <a:solidFill>
                  <a:prstClr val="black"/>
                </a:solidFill>
                <a:latin typeface="ＭＳ 明朝" panose="02020609040205080304" pitchFamily="17" charset="-128"/>
                <a:ea typeface="ＭＳ 明朝" panose="02020609040205080304" pitchFamily="17" charset="-128"/>
              </a:rPr>
              <a:t>年度</a:t>
            </a:r>
            <a:r>
              <a:rPr lang="en-US" altLang="ja-JP" sz="80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最新データ反映前のため、最終結果とは異なる。</a:t>
            </a:r>
            <a:endParaRPr lang="en-US" altLang="ja-JP" sz="800" dirty="0">
              <a:latin typeface="ＭＳ 明朝" panose="02020609040205080304" pitchFamily="17" charset="-128"/>
              <a:ea typeface="ＭＳ 明朝" panose="02020609040205080304" pitchFamily="17" charset="-128"/>
            </a:endParaRPr>
          </a:p>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lang="ja-JP" altLang="en-US" sz="800" dirty="0">
              <a:latin typeface="ＭＳ 明朝" panose="02020609040205080304" pitchFamily="17" charset="-128"/>
              <a:ea typeface="ＭＳ 明朝" panose="02020609040205080304" pitchFamily="17" charset="-128"/>
            </a:endParaRPr>
          </a:p>
        </p:txBody>
      </p:sp>
      <p:sp>
        <p:nvSpPr>
          <p:cNvPr id="4" name="テキスト ボックス 3">
            <a:extLst>
              <a:ext uri="{FF2B5EF4-FFF2-40B4-BE49-F238E27FC236}">
                <a16:creationId xmlns:a16="http://schemas.microsoft.com/office/drawing/2014/main" id="{40E0E8AF-6D13-3BEC-4830-1B06BA7D4F07}"/>
              </a:ext>
            </a:extLst>
          </p:cNvPr>
          <p:cNvSpPr txBox="1">
            <a:spLocks noChangeAspect="1"/>
          </p:cNvSpPr>
          <p:nvPr/>
        </p:nvSpPr>
        <p:spPr>
          <a:xfrm>
            <a:off x="156004" y="2917015"/>
            <a:ext cx="5782833" cy="276999"/>
          </a:xfrm>
          <a:prstGeom prst="rect">
            <a:avLst/>
          </a:prstGeom>
          <a:noFill/>
          <a:ln>
            <a:noFill/>
          </a:ln>
        </p:spPr>
        <p:txBody>
          <a:bodyPr wrap="square" lIns="0" rIns="0" rtlCol="0" anchor="ctr" anchorCtr="0">
            <a:spAutoFit/>
          </a:bodyPr>
          <a:lstStyle/>
          <a:p>
            <a:r>
              <a:rPr lang="ja-JP" altLang="en-US" sz="1200" dirty="0">
                <a:latin typeface="ＭＳ 明朝" panose="02020609040205080304" pitchFamily="17" charset="-128"/>
                <a:ea typeface="ＭＳ 明朝" panose="02020609040205080304" pitchFamily="17" charset="-128"/>
              </a:rPr>
              <a:t>年度別 積極的支援対象者数割合</a:t>
            </a:r>
          </a:p>
        </p:txBody>
      </p:sp>
      <p:sp>
        <p:nvSpPr>
          <p:cNvPr id="5" name="テキスト ボックス 4">
            <a:extLst>
              <a:ext uri="{FF2B5EF4-FFF2-40B4-BE49-F238E27FC236}">
                <a16:creationId xmlns:a16="http://schemas.microsoft.com/office/drawing/2014/main" id="{C1B14F7E-6784-ACA7-D330-92382A978BCA}"/>
              </a:ext>
            </a:extLst>
          </p:cNvPr>
          <p:cNvSpPr txBox="1">
            <a:spLocks noChangeAspect="1"/>
          </p:cNvSpPr>
          <p:nvPr/>
        </p:nvSpPr>
        <p:spPr>
          <a:xfrm>
            <a:off x="156004" y="4802134"/>
            <a:ext cx="5782833" cy="276999"/>
          </a:xfrm>
          <a:prstGeom prst="rect">
            <a:avLst/>
          </a:prstGeom>
          <a:noFill/>
          <a:ln>
            <a:noFill/>
          </a:ln>
        </p:spPr>
        <p:txBody>
          <a:bodyPr wrap="square" lIns="0" rIns="0" rtlCol="0" anchor="ctr" anchorCtr="0">
            <a:spAutoFit/>
          </a:bodyPr>
          <a:lstStyle/>
          <a:p>
            <a:r>
              <a:rPr lang="ja-JP" altLang="en-US" sz="1200" dirty="0">
                <a:latin typeface="ＭＳ 明朝" panose="02020609040205080304" pitchFamily="17" charset="-128"/>
                <a:ea typeface="ＭＳ 明朝" panose="02020609040205080304" pitchFamily="17" charset="-128"/>
              </a:rPr>
              <a:t>年度別 支援対象者数割合</a:t>
            </a:r>
          </a:p>
        </p:txBody>
      </p:sp>
      <p:sp>
        <p:nvSpPr>
          <p:cNvPr id="6" name="テキスト ボックス 5">
            <a:extLst>
              <a:ext uri="{FF2B5EF4-FFF2-40B4-BE49-F238E27FC236}">
                <a16:creationId xmlns:a16="http://schemas.microsoft.com/office/drawing/2014/main" id="{B56DE59E-5C66-BA4A-1AC5-65148CA0AFB3}"/>
              </a:ext>
            </a:extLst>
          </p:cNvPr>
          <p:cNvSpPr txBox="1">
            <a:spLocks noChangeAspect="1"/>
          </p:cNvSpPr>
          <p:nvPr/>
        </p:nvSpPr>
        <p:spPr>
          <a:xfrm>
            <a:off x="156004" y="6681229"/>
            <a:ext cx="5782833" cy="276999"/>
          </a:xfrm>
          <a:prstGeom prst="rect">
            <a:avLst/>
          </a:prstGeom>
          <a:noFill/>
          <a:ln>
            <a:noFill/>
          </a:ln>
        </p:spPr>
        <p:txBody>
          <a:bodyPr wrap="square" lIns="0" rIns="0" rtlCol="0" anchor="ctr" anchorCtr="0">
            <a:spAutoFit/>
          </a:bodyPr>
          <a:lstStyle/>
          <a:p>
            <a:r>
              <a:rPr lang="ja-JP" altLang="en-US" sz="1200" dirty="0">
                <a:latin typeface="ＭＳ 明朝" panose="02020609040205080304" pitchFamily="17" charset="-128"/>
                <a:ea typeface="ＭＳ 明朝" panose="02020609040205080304" pitchFamily="17" charset="-128"/>
              </a:rPr>
              <a:t>年度別 特定保健指導実施率</a:t>
            </a:r>
          </a:p>
        </p:txBody>
      </p:sp>
      <p:sp>
        <p:nvSpPr>
          <p:cNvPr id="7" name="テキスト ボックス 6">
            <a:extLst>
              <a:ext uri="{FF2B5EF4-FFF2-40B4-BE49-F238E27FC236}">
                <a16:creationId xmlns:a16="http://schemas.microsoft.com/office/drawing/2014/main" id="{E34B8E6F-D3A0-AEC3-61C8-C04FA37A6618}"/>
              </a:ext>
            </a:extLst>
          </p:cNvPr>
          <p:cNvSpPr txBox="1">
            <a:spLocks noChangeAspect="1"/>
          </p:cNvSpPr>
          <p:nvPr/>
        </p:nvSpPr>
        <p:spPr>
          <a:xfrm>
            <a:off x="156004" y="1036461"/>
            <a:ext cx="5782833" cy="276999"/>
          </a:xfrm>
          <a:prstGeom prst="rect">
            <a:avLst/>
          </a:prstGeom>
          <a:noFill/>
          <a:ln>
            <a:noFill/>
          </a:ln>
        </p:spPr>
        <p:txBody>
          <a:bodyPr wrap="square" lIns="0" rIns="0" rtlCol="0" anchor="ctr" anchorCtr="0">
            <a:spAutoFit/>
          </a:bodyPr>
          <a:lstStyle/>
          <a:p>
            <a:r>
              <a:rPr lang="ja-JP" altLang="en-US" sz="1200" dirty="0">
                <a:latin typeface="ＭＳ 明朝" panose="02020609040205080304" pitchFamily="17" charset="-128"/>
                <a:ea typeface="ＭＳ 明朝" panose="02020609040205080304" pitchFamily="17" charset="-128"/>
              </a:rPr>
              <a:t>年度別 動機付け支援対象者数割合</a:t>
            </a:r>
          </a:p>
        </p:txBody>
      </p:sp>
      <p:pic>
        <p:nvPicPr>
          <p:cNvPr id="8" name="table151">
            <a:extLst>
              <a:ext uri="{FF2B5EF4-FFF2-40B4-BE49-F238E27FC236}">
                <a16:creationId xmlns:a16="http://schemas.microsoft.com/office/drawing/2014/main" id="{7A3B94C4-C70D-4FF4-A619-F7A7F053D057}"/>
              </a:ext>
            </a:extLst>
          </p:cNvPr>
          <p:cNvPicPr>
            <a:picLocks/>
          </p:cNvPicPr>
          <p:nvPr/>
        </p:nvPicPr>
        <p:blipFill>
          <a:blip r:embed="rId2"/>
          <a:stretch>
            <a:fillRect/>
          </a:stretch>
        </p:blipFill>
        <p:spPr>
          <a:xfrm>
            <a:off x="165100" y="1320800"/>
            <a:ext cx="850900" cy="1441450"/>
          </a:xfrm>
          <a:prstGeom prst="rect">
            <a:avLst/>
          </a:prstGeom>
        </p:spPr>
      </p:pic>
      <p:pic>
        <p:nvPicPr>
          <p:cNvPr id="9" name="table152">
            <a:extLst>
              <a:ext uri="{FF2B5EF4-FFF2-40B4-BE49-F238E27FC236}">
                <a16:creationId xmlns:a16="http://schemas.microsoft.com/office/drawing/2014/main" id="{D5C4FF0E-C36A-45B2-9B85-1057234B5413}"/>
              </a:ext>
            </a:extLst>
          </p:cNvPr>
          <p:cNvPicPr>
            <a:picLocks noChangeAspect="1"/>
          </p:cNvPicPr>
          <p:nvPr/>
        </p:nvPicPr>
        <p:blipFill>
          <a:blip r:embed="rId3"/>
          <a:stretch>
            <a:fillRect/>
          </a:stretch>
        </p:blipFill>
        <p:spPr>
          <a:xfrm>
            <a:off x="1003300" y="1320800"/>
            <a:ext cx="2801759" cy="1441450"/>
          </a:xfrm>
          <a:prstGeom prst="rect">
            <a:avLst/>
          </a:prstGeom>
        </p:spPr>
      </p:pic>
      <p:pic>
        <p:nvPicPr>
          <p:cNvPr id="10" name="table153">
            <a:extLst>
              <a:ext uri="{FF2B5EF4-FFF2-40B4-BE49-F238E27FC236}">
                <a16:creationId xmlns:a16="http://schemas.microsoft.com/office/drawing/2014/main" id="{CB869287-B7EA-48B1-8D1D-151200A28D4A}"/>
              </a:ext>
            </a:extLst>
          </p:cNvPr>
          <p:cNvPicPr>
            <a:picLocks/>
          </p:cNvPicPr>
          <p:nvPr/>
        </p:nvPicPr>
        <p:blipFill>
          <a:blip r:embed="rId4"/>
          <a:stretch>
            <a:fillRect/>
          </a:stretch>
        </p:blipFill>
        <p:spPr>
          <a:xfrm>
            <a:off x="165100" y="3205480"/>
            <a:ext cx="850900" cy="1441450"/>
          </a:xfrm>
          <a:prstGeom prst="rect">
            <a:avLst/>
          </a:prstGeom>
        </p:spPr>
      </p:pic>
      <p:pic>
        <p:nvPicPr>
          <p:cNvPr id="11" name="table154">
            <a:extLst>
              <a:ext uri="{FF2B5EF4-FFF2-40B4-BE49-F238E27FC236}">
                <a16:creationId xmlns:a16="http://schemas.microsoft.com/office/drawing/2014/main" id="{A9691AF4-FF32-4CDB-9264-AEDA84CDFFDD}"/>
              </a:ext>
            </a:extLst>
          </p:cNvPr>
          <p:cNvPicPr>
            <a:picLocks noChangeAspect="1"/>
          </p:cNvPicPr>
          <p:nvPr/>
        </p:nvPicPr>
        <p:blipFill>
          <a:blip r:embed="rId5"/>
          <a:stretch>
            <a:fillRect/>
          </a:stretch>
        </p:blipFill>
        <p:spPr>
          <a:xfrm>
            <a:off x="1003300" y="3205480"/>
            <a:ext cx="2801759" cy="1441450"/>
          </a:xfrm>
          <a:prstGeom prst="rect">
            <a:avLst/>
          </a:prstGeom>
        </p:spPr>
      </p:pic>
      <p:pic>
        <p:nvPicPr>
          <p:cNvPr id="12" name="table155">
            <a:extLst>
              <a:ext uri="{FF2B5EF4-FFF2-40B4-BE49-F238E27FC236}">
                <a16:creationId xmlns:a16="http://schemas.microsoft.com/office/drawing/2014/main" id="{2FE4B962-ACBA-4413-AE59-033DCE87D647}"/>
              </a:ext>
            </a:extLst>
          </p:cNvPr>
          <p:cNvPicPr>
            <a:picLocks/>
          </p:cNvPicPr>
          <p:nvPr/>
        </p:nvPicPr>
        <p:blipFill>
          <a:blip r:embed="rId2"/>
          <a:stretch>
            <a:fillRect/>
          </a:stretch>
        </p:blipFill>
        <p:spPr>
          <a:xfrm>
            <a:off x="165100" y="5080000"/>
            <a:ext cx="850900" cy="1441450"/>
          </a:xfrm>
          <a:prstGeom prst="rect">
            <a:avLst/>
          </a:prstGeom>
        </p:spPr>
      </p:pic>
      <p:pic>
        <p:nvPicPr>
          <p:cNvPr id="14" name="table156">
            <a:extLst>
              <a:ext uri="{FF2B5EF4-FFF2-40B4-BE49-F238E27FC236}">
                <a16:creationId xmlns:a16="http://schemas.microsoft.com/office/drawing/2014/main" id="{4A5B4A0F-A32E-4F6C-8B77-A9405555DE72}"/>
              </a:ext>
            </a:extLst>
          </p:cNvPr>
          <p:cNvPicPr>
            <a:picLocks noChangeAspect="1"/>
          </p:cNvPicPr>
          <p:nvPr/>
        </p:nvPicPr>
        <p:blipFill>
          <a:blip r:embed="rId6"/>
          <a:stretch>
            <a:fillRect/>
          </a:stretch>
        </p:blipFill>
        <p:spPr>
          <a:xfrm>
            <a:off x="1003300" y="5080000"/>
            <a:ext cx="2801759" cy="1441450"/>
          </a:xfrm>
          <a:prstGeom prst="rect">
            <a:avLst/>
          </a:prstGeom>
        </p:spPr>
      </p:pic>
      <p:pic>
        <p:nvPicPr>
          <p:cNvPr id="15" name="table157">
            <a:extLst>
              <a:ext uri="{FF2B5EF4-FFF2-40B4-BE49-F238E27FC236}">
                <a16:creationId xmlns:a16="http://schemas.microsoft.com/office/drawing/2014/main" id="{57A307D6-6C3D-4EBA-B6FD-623D58D874AB}"/>
              </a:ext>
            </a:extLst>
          </p:cNvPr>
          <p:cNvPicPr>
            <a:picLocks/>
          </p:cNvPicPr>
          <p:nvPr/>
        </p:nvPicPr>
        <p:blipFill>
          <a:blip r:embed="rId2"/>
          <a:stretch>
            <a:fillRect/>
          </a:stretch>
        </p:blipFill>
        <p:spPr>
          <a:xfrm>
            <a:off x="165100" y="6955790"/>
            <a:ext cx="850900" cy="1441450"/>
          </a:xfrm>
          <a:prstGeom prst="rect">
            <a:avLst/>
          </a:prstGeom>
        </p:spPr>
      </p:pic>
      <p:grpSp>
        <p:nvGrpSpPr>
          <p:cNvPr id="19" name="Group 4">
            <a:extLst>
              <a:ext uri="{FF2B5EF4-FFF2-40B4-BE49-F238E27FC236}">
                <a16:creationId xmlns:a16="http://schemas.microsoft.com/office/drawing/2014/main" id="{476C23B2-624C-E701-67AC-42363FA9F76C}"/>
              </a:ext>
            </a:extLst>
          </p:cNvPr>
          <p:cNvGrpSpPr>
            <a:grpSpLocks noChangeAspect="1"/>
          </p:cNvGrpSpPr>
          <p:nvPr/>
        </p:nvGrpSpPr>
        <p:grpSpPr bwMode="auto">
          <a:xfrm>
            <a:off x="1003300" y="6956425"/>
            <a:ext cx="2822576" cy="1441450"/>
            <a:chOff x="632" y="4382"/>
            <a:chExt cx="1778" cy="908"/>
          </a:xfrm>
        </p:grpSpPr>
        <p:sp>
          <p:nvSpPr>
            <p:cNvPr id="20" name="AutoShape 3">
              <a:extLst>
                <a:ext uri="{FF2B5EF4-FFF2-40B4-BE49-F238E27FC236}">
                  <a16:creationId xmlns:a16="http://schemas.microsoft.com/office/drawing/2014/main" id="{AADF70F7-C834-A6DC-8F3A-9CCE2BC6FC01}"/>
                </a:ext>
              </a:extLst>
            </p:cNvPr>
            <p:cNvSpPr>
              <a:spLocks noChangeAspect="1" noChangeArrowheads="1" noTextEdit="1"/>
            </p:cNvSpPr>
            <p:nvPr/>
          </p:nvSpPr>
          <p:spPr bwMode="auto">
            <a:xfrm>
              <a:off x="632" y="4382"/>
              <a:ext cx="1765" cy="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Rectangle 5">
              <a:extLst>
                <a:ext uri="{FF2B5EF4-FFF2-40B4-BE49-F238E27FC236}">
                  <a16:creationId xmlns:a16="http://schemas.microsoft.com/office/drawing/2014/main" id="{805F03A1-F659-3A78-7E53-FE4314F93385}"/>
                </a:ext>
              </a:extLst>
            </p:cNvPr>
            <p:cNvSpPr>
              <a:spLocks noChangeArrowheads="1"/>
            </p:cNvSpPr>
            <p:nvPr/>
          </p:nvSpPr>
          <p:spPr bwMode="auto">
            <a:xfrm>
              <a:off x="650" y="4581"/>
              <a:ext cx="208"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平成30年度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 name="Rectangle 6">
              <a:extLst>
                <a:ext uri="{FF2B5EF4-FFF2-40B4-BE49-F238E27FC236}">
                  <a16:creationId xmlns:a16="http://schemas.microsoft.com/office/drawing/2014/main" id="{6B6B4AE8-0DED-F377-A148-01BE1107449C}"/>
                </a:ext>
              </a:extLst>
            </p:cNvPr>
            <p:cNvSpPr>
              <a:spLocks noChangeArrowheads="1"/>
            </p:cNvSpPr>
            <p:nvPr/>
          </p:nvSpPr>
          <p:spPr bwMode="auto">
            <a:xfrm>
              <a:off x="1003" y="4581"/>
              <a:ext cx="208"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平成31年度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 name="Rectangle 7">
              <a:extLst>
                <a:ext uri="{FF2B5EF4-FFF2-40B4-BE49-F238E27FC236}">
                  <a16:creationId xmlns:a16="http://schemas.microsoft.com/office/drawing/2014/main" id="{5D62915E-F27A-0E35-8FBC-EF5CC6EFA6E4}"/>
                </a:ext>
              </a:extLst>
            </p:cNvPr>
            <p:cNvSpPr>
              <a:spLocks noChangeArrowheads="1"/>
            </p:cNvSpPr>
            <p:nvPr/>
          </p:nvSpPr>
          <p:spPr bwMode="auto">
            <a:xfrm>
              <a:off x="1370" y="4581"/>
              <a:ext cx="178"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令和2年度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 name="Rectangle 8">
              <a:extLst>
                <a:ext uri="{FF2B5EF4-FFF2-40B4-BE49-F238E27FC236}">
                  <a16:creationId xmlns:a16="http://schemas.microsoft.com/office/drawing/2014/main" id="{939550C7-5B79-162E-6910-50C1ADEFACF4}"/>
                </a:ext>
              </a:extLst>
            </p:cNvPr>
            <p:cNvSpPr>
              <a:spLocks noChangeArrowheads="1"/>
            </p:cNvSpPr>
            <p:nvPr/>
          </p:nvSpPr>
          <p:spPr bwMode="auto">
            <a:xfrm>
              <a:off x="1722" y="4581"/>
              <a:ext cx="178"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令和3年度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 name="Rectangle 9">
              <a:extLst>
                <a:ext uri="{FF2B5EF4-FFF2-40B4-BE49-F238E27FC236}">
                  <a16:creationId xmlns:a16="http://schemas.microsoft.com/office/drawing/2014/main" id="{5DB00BF4-8E93-C241-8D43-2444A158E799}"/>
                </a:ext>
              </a:extLst>
            </p:cNvPr>
            <p:cNvSpPr>
              <a:spLocks noChangeArrowheads="1"/>
            </p:cNvSpPr>
            <p:nvPr/>
          </p:nvSpPr>
          <p:spPr bwMode="auto">
            <a:xfrm>
              <a:off x="2075" y="4581"/>
              <a:ext cx="178"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令和4年度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 name="Rectangle 10">
              <a:extLst>
                <a:ext uri="{FF2B5EF4-FFF2-40B4-BE49-F238E27FC236}">
                  <a16:creationId xmlns:a16="http://schemas.microsoft.com/office/drawing/2014/main" id="{96488B0C-A836-1AC5-5CC8-5C83ACA2CE87}"/>
                </a:ext>
              </a:extLst>
            </p:cNvPr>
            <p:cNvSpPr>
              <a:spLocks noChangeArrowheads="1"/>
            </p:cNvSpPr>
            <p:nvPr/>
          </p:nvSpPr>
          <p:spPr bwMode="auto">
            <a:xfrm>
              <a:off x="846" y="4732"/>
              <a:ext cx="148"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4.8%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 name="Rectangle 11">
              <a:extLst>
                <a:ext uri="{FF2B5EF4-FFF2-40B4-BE49-F238E27FC236}">
                  <a16:creationId xmlns:a16="http://schemas.microsoft.com/office/drawing/2014/main" id="{8072153C-A07C-BF4B-673C-52E8CB46D6D7}"/>
                </a:ext>
              </a:extLst>
            </p:cNvPr>
            <p:cNvSpPr>
              <a:spLocks noChangeArrowheads="1"/>
            </p:cNvSpPr>
            <p:nvPr/>
          </p:nvSpPr>
          <p:spPr bwMode="auto">
            <a:xfrm>
              <a:off x="1198" y="4732"/>
              <a:ext cx="148"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9.3%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 name="Rectangle 12">
              <a:extLst>
                <a:ext uri="{FF2B5EF4-FFF2-40B4-BE49-F238E27FC236}">
                  <a16:creationId xmlns:a16="http://schemas.microsoft.com/office/drawing/2014/main" id="{D4E2CDD9-D818-6825-BE8E-755B046DDE1F}"/>
                </a:ext>
              </a:extLst>
            </p:cNvPr>
            <p:cNvSpPr>
              <a:spLocks noChangeArrowheads="1"/>
            </p:cNvSpPr>
            <p:nvPr/>
          </p:nvSpPr>
          <p:spPr bwMode="auto">
            <a:xfrm>
              <a:off x="1515" y="4732"/>
              <a:ext cx="178"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14.0%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 name="Rectangle 13">
              <a:extLst>
                <a:ext uri="{FF2B5EF4-FFF2-40B4-BE49-F238E27FC236}">
                  <a16:creationId xmlns:a16="http://schemas.microsoft.com/office/drawing/2014/main" id="{A6D4390D-7753-22D1-D22E-EA68C977F436}"/>
                </a:ext>
              </a:extLst>
            </p:cNvPr>
            <p:cNvSpPr>
              <a:spLocks noChangeArrowheads="1"/>
            </p:cNvSpPr>
            <p:nvPr/>
          </p:nvSpPr>
          <p:spPr bwMode="auto">
            <a:xfrm>
              <a:off x="1867" y="4732"/>
              <a:ext cx="178"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11.0%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 name="Rectangle 14">
              <a:extLst>
                <a:ext uri="{FF2B5EF4-FFF2-40B4-BE49-F238E27FC236}">
                  <a16:creationId xmlns:a16="http://schemas.microsoft.com/office/drawing/2014/main" id="{0AA8F2E1-3AD6-61F5-370E-B73211AB6684}"/>
                </a:ext>
              </a:extLst>
            </p:cNvPr>
            <p:cNvSpPr>
              <a:spLocks noChangeArrowheads="1"/>
            </p:cNvSpPr>
            <p:nvPr/>
          </p:nvSpPr>
          <p:spPr bwMode="auto">
            <a:xfrm>
              <a:off x="2233" y="4732"/>
              <a:ext cx="14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800" b="1" dirty="0">
                  <a:solidFill>
                    <a:srgbClr val="000000"/>
                  </a:solidFill>
                  <a:latin typeface="ＭＳ Ｐ明朝" panose="02020600040205080304" pitchFamily="18" charset="-128"/>
                  <a:ea typeface="ＭＳ Ｐ明朝" panose="02020600040205080304" pitchFamily="18" charset="-128"/>
                </a:rPr>
                <a:t>19.4</a:t>
              </a:r>
              <a:r>
                <a:rPr kumimoji="0" lang="ja-JP" altLang="ja-JP" sz="800" b="1" i="0" u="none" strike="noStrike" cap="none" normalizeH="0" baseline="0" dirty="0">
                  <a:ln>
                    <a:noFill/>
                  </a:ln>
                  <a:solidFill>
                    <a:srgbClr val="000000"/>
                  </a:solidFill>
                  <a:effectLst/>
                  <a:latin typeface="ＭＳ Ｐ明朝" panose="02020600040205080304" pitchFamily="18" charset="-128"/>
                  <a:ea typeface="ＭＳ Ｐ明朝" panose="02020600040205080304" pitchFamily="18"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1" name="Rectangle 15">
              <a:extLst>
                <a:ext uri="{FF2B5EF4-FFF2-40B4-BE49-F238E27FC236}">
                  <a16:creationId xmlns:a16="http://schemas.microsoft.com/office/drawing/2014/main" id="{476F9E8C-13AB-9B95-88A0-33BFC65FD760}"/>
                </a:ext>
              </a:extLst>
            </p:cNvPr>
            <p:cNvSpPr>
              <a:spLocks noChangeArrowheads="1"/>
            </p:cNvSpPr>
            <p:nvPr/>
          </p:nvSpPr>
          <p:spPr bwMode="auto">
            <a:xfrm>
              <a:off x="825" y="4883"/>
              <a:ext cx="175"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20.1%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 name="Rectangle 16">
              <a:extLst>
                <a:ext uri="{FF2B5EF4-FFF2-40B4-BE49-F238E27FC236}">
                  <a16:creationId xmlns:a16="http://schemas.microsoft.com/office/drawing/2014/main" id="{19C002C7-E688-54D8-3CFF-785A762023AF}"/>
                </a:ext>
              </a:extLst>
            </p:cNvPr>
            <p:cNvSpPr>
              <a:spLocks noChangeArrowheads="1"/>
            </p:cNvSpPr>
            <p:nvPr/>
          </p:nvSpPr>
          <p:spPr bwMode="auto">
            <a:xfrm>
              <a:off x="1177" y="4883"/>
              <a:ext cx="175"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20.4%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 name="Rectangle 17">
              <a:extLst>
                <a:ext uri="{FF2B5EF4-FFF2-40B4-BE49-F238E27FC236}">
                  <a16:creationId xmlns:a16="http://schemas.microsoft.com/office/drawing/2014/main" id="{F9FF51F8-EB06-C9BF-DEC3-83EAF89AB90F}"/>
                </a:ext>
              </a:extLst>
            </p:cNvPr>
            <p:cNvSpPr>
              <a:spLocks noChangeArrowheads="1"/>
            </p:cNvSpPr>
            <p:nvPr/>
          </p:nvSpPr>
          <p:spPr bwMode="auto">
            <a:xfrm>
              <a:off x="1530" y="4883"/>
              <a:ext cx="175"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20.3%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 name="Rectangle 18">
              <a:extLst>
                <a:ext uri="{FF2B5EF4-FFF2-40B4-BE49-F238E27FC236}">
                  <a16:creationId xmlns:a16="http://schemas.microsoft.com/office/drawing/2014/main" id="{6FAB9DFF-95B8-6C16-7A61-64FFEA3A1DAF}"/>
                </a:ext>
              </a:extLst>
            </p:cNvPr>
            <p:cNvSpPr>
              <a:spLocks noChangeArrowheads="1"/>
            </p:cNvSpPr>
            <p:nvPr/>
          </p:nvSpPr>
          <p:spPr bwMode="auto">
            <a:xfrm>
              <a:off x="1882" y="4883"/>
              <a:ext cx="175"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19.1%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 name="Rectangle 19">
              <a:extLst>
                <a:ext uri="{FF2B5EF4-FFF2-40B4-BE49-F238E27FC236}">
                  <a16:creationId xmlns:a16="http://schemas.microsoft.com/office/drawing/2014/main" id="{E066A985-EC9D-AE09-F8F3-645C8BAA3E6F}"/>
                </a:ext>
              </a:extLst>
            </p:cNvPr>
            <p:cNvSpPr>
              <a:spLocks noChangeArrowheads="1"/>
            </p:cNvSpPr>
            <p:nvPr/>
          </p:nvSpPr>
          <p:spPr bwMode="auto">
            <a:xfrm>
              <a:off x="2234" y="4883"/>
              <a:ext cx="175"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12.3%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 name="Rectangle 20">
              <a:extLst>
                <a:ext uri="{FF2B5EF4-FFF2-40B4-BE49-F238E27FC236}">
                  <a16:creationId xmlns:a16="http://schemas.microsoft.com/office/drawing/2014/main" id="{A0161F2A-6816-66D0-D726-ACBE572BB916}"/>
                </a:ext>
              </a:extLst>
            </p:cNvPr>
            <p:cNvSpPr>
              <a:spLocks noChangeArrowheads="1"/>
            </p:cNvSpPr>
            <p:nvPr/>
          </p:nvSpPr>
          <p:spPr bwMode="auto">
            <a:xfrm>
              <a:off x="825" y="5034"/>
              <a:ext cx="175"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41.3%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 name="Rectangle 21">
              <a:extLst>
                <a:ext uri="{FF2B5EF4-FFF2-40B4-BE49-F238E27FC236}">
                  <a16:creationId xmlns:a16="http://schemas.microsoft.com/office/drawing/2014/main" id="{72D40294-9BB0-5924-B0DE-011B785F3D70}"/>
                </a:ext>
              </a:extLst>
            </p:cNvPr>
            <p:cNvSpPr>
              <a:spLocks noChangeArrowheads="1"/>
            </p:cNvSpPr>
            <p:nvPr/>
          </p:nvSpPr>
          <p:spPr bwMode="auto">
            <a:xfrm>
              <a:off x="1177" y="5034"/>
              <a:ext cx="175"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41.8%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 name="Rectangle 22">
              <a:extLst>
                <a:ext uri="{FF2B5EF4-FFF2-40B4-BE49-F238E27FC236}">
                  <a16:creationId xmlns:a16="http://schemas.microsoft.com/office/drawing/2014/main" id="{24698F89-9AC7-A078-83C0-DD6388474358}"/>
                </a:ext>
              </a:extLst>
            </p:cNvPr>
            <p:cNvSpPr>
              <a:spLocks noChangeArrowheads="1"/>
            </p:cNvSpPr>
            <p:nvPr/>
          </p:nvSpPr>
          <p:spPr bwMode="auto">
            <a:xfrm>
              <a:off x="1530" y="5034"/>
              <a:ext cx="175"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41.8%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9" name="Rectangle 23">
              <a:extLst>
                <a:ext uri="{FF2B5EF4-FFF2-40B4-BE49-F238E27FC236}">
                  <a16:creationId xmlns:a16="http://schemas.microsoft.com/office/drawing/2014/main" id="{9BBB52EB-1CE7-89BF-11DD-3A644EA3B817}"/>
                </a:ext>
              </a:extLst>
            </p:cNvPr>
            <p:cNvSpPr>
              <a:spLocks noChangeArrowheads="1"/>
            </p:cNvSpPr>
            <p:nvPr/>
          </p:nvSpPr>
          <p:spPr bwMode="auto">
            <a:xfrm>
              <a:off x="1882" y="5034"/>
              <a:ext cx="175"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41.8%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0" name="Rectangle 24">
              <a:extLst>
                <a:ext uri="{FF2B5EF4-FFF2-40B4-BE49-F238E27FC236}">
                  <a16:creationId xmlns:a16="http://schemas.microsoft.com/office/drawing/2014/main" id="{F74BAAC9-47FD-3AC4-B015-896E6491537C}"/>
                </a:ext>
              </a:extLst>
            </p:cNvPr>
            <p:cNvSpPr>
              <a:spLocks noChangeArrowheads="1"/>
            </p:cNvSpPr>
            <p:nvPr/>
          </p:nvSpPr>
          <p:spPr bwMode="auto">
            <a:xfrm>
              <a:off x="2234" y="5034"/>
              <a:ext cx="175"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16.7%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1" name="Rectangle 25">
              <a:extLst>
                <a:ext uri="{FF2B5EF4-FFF2-40B4-BE49-F238E27FC236}">
                  <a16:creationId xmlns:a16="http://schemas.microsoft.com/office/drawing/2014/main" id="{1AB4F48E-F2CF-9922-6ED5-7130EDB2DDFF}"/>
                </a:ext>
              </a:extLst>
            </p:cNvPr>
            <p:cNvSpPr>
              <a:spLocks noChangeArrowheads="1"/>
            </p:cNvSpPr>
            <p:nvPr/>
          </p:nvSpPr>
          <p:spPr bwMode="auto">
            <a:xfrm>
              <a:off x="825" y="5184"/>
              <a:ext cx="175"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25.8%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2" name="Rectangle 26">
              <a:extLst>
                <a:ext uri="{FF2B5EF4-FFF2-40B4-BE49-F238E27FC236}">
                  <a16:creationId xmlns:a16="http://schemas.microsoft.com/office/drawing/2014/main" id="{2E76453E-6D9B-41CF-0D83-6400236936DD}"/>
                </a:ext>
              </a:extLst>
            </p:cNvPr>
            <p:cNvSpPr>
              <a:spLocks noChangeArrowheads="1"/>
            </p:cNvSpPr>
            <p:nvPr/>
          </p:nvSpPr>
          <p:spPr bwMode="auto">
            <a:xfrm>
              <a:off x="1177" y="5184"/>
              <a:ext cx="175"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26.3%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3" name="Rectangle 27">
              <a:extLst>
                <a:ext uri="{FF2B5EF4-FFF2-40B4-BE49-F238E27FC236}">
                  <a16:creationId xmlns:a16="http://schemas.microsoft.com/office/drawing/2014/main" id="{05499124-1D92-3049-9291-3FEB7D5B5D58}"/>
                </a:ext>
              </a:extLst>
            </p:cNvPr>
            <p:cNvSpPr>
              <a:spLocks noChangeArrowheads="1"/>
            </p:cNvSpPr>
            <p:nvPr/>
          </p:nvSpPr>
          <p:spPr bwMode="auto">
            <a:xfrm>
              <a:off x="1530" y="5184"/>
              <a:ext cx="175"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25.9%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4" name="Rectangle 28">
              <a:extLst>
                <a:ext uri="{FF2B5EF4-FFF2-40B4-BE49-F238E27FC236}">
                  <a16:creationId xmlns:a16="http://schemas.microsoft.com/office/drawing/2014/main" id="{0B6142EA-80A2-A7DD-04D6-259E4F287D02}"/>
                </a:ext>
              </a:extLst>
            </p:cNvPr>
            <p:cNvSpPr>
              <a:spLocks noChangeArrowheads="1"/>
            </p:cNvSpPr>
            <p:nvPr/>
          </p:nvSpPr>
          <p:spPr bwMode="auto">
            <a:xfrm>
              <a:off x="1882" y="5184"/>
              <a:ext cx="175"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25.9%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5" name="Rectangle 29">
              <a:extLst>
                <a:ext uri="{FF2B5EF4-FFF2-40B4-BE49-F238E27FC236}">
                  <a16:creationId xmlns:a16="http://schemas.microsoft.com/office/drawing/2014/main" id="{DB4B5FB4-5494-9921-1F4E-B8A8C4123EFF}"/>
                </a:ext>
              </a:extLst>
            </p:cNvPr>
            <p:cNvSpPr>
              <a:spLocks noChangeArrowheads="1"/>
            </p:cNvSpPr>
            <p:nvPr/>
          </p:nvSpPr>
          <p:spPr bwMode="auto">
            <a:xfrm>
              <a:off x="2268" y="5184"/>
              <a:ext cx="14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9.5%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6" name="Rectangle 30">
              <a:extLst>
                <a:ext uri="{FF2B5EF4-FFF2-40B4-BE49-F238E27FC236}">
                  <a16:creationId xmlns:a16="http://schemas.microsoft.com/office/drawing/2014/main" id="{4EA95CFA-5977-8284-F976-4AFC5F1897DB}"/>
                </a:ext>
              </a:extLst>
            </p:cNvPr>
            <p:cNvSpPr>
              <a:spLocks noChangeArrowheads="1"/>
            </p:cNvSpPr>
            <p:nvPr/>
          </p:nvSpPr>
          <p:spPr bwMode="auto">
            <a:xfrm>
              <a:off x="1298" y="4436"/>
              <a:ext cx="232"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a:ln>
                    <a:noFill/>
                  </a:ln>
                  <a:solidFill>
                    <a:srgbClr val="000000"/>
                  </a:solidFill>
                  <a:effectLst/>
                  <a:latin typeface="ＭＳ Ｐ明朝" panose="02020600040205080304" pitchFamily="18" charset="-128"/>
                  <a:ea typeface="ＭＳ Ｐ明朝" panose="02020600040205080304" pitchFamily="18" charset="-128"/>
                </a:rPr>
                <a:t>特定保健指導実施率</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7" name="Line 31">
              <a:extLst>
                <a:ext uri="{FF2B5EF4-FFF2-40B4-BE49-F238E27FC236}">
                  <a16:creationId xmlns:a16="http://schemas.microsoft.com/office/drawing/2014/main" id="{8275BF5B-8E6A-7DE1-1AAE-53BAC44A03CC}"/>
                </a:ext>
              </a:extLst>
            </p:cNvPr>
            <p:cNvSpPr>
              <a:spLocks noChangeShapeType="1"/>
            </p:cNvSpPr>
            <p:nvPr/>
          </p:nvSpPr>
          <p:spPr bwMode="auto">
            <a:xfrm>
              <a:off x="984" y="4536"/>
              <a:ext cx="0" cy="14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Rectangle 32">
              <a:extLst>
                <a:ext uri="{FF2B5EF4-FFF2-40B4-BE49-F238E27FC236}">
                  <a16:creationId xmlns:a16="http://schemas.microsoft.com/office/drawing/2014/main" id="{4781C750-2767-9089-1E1B-CE2D1507BA1F}"/>
                </a:ext>
              </a:extLst>
            </p:cNvPr>
            <p:cNvSpPr>
              <a:spLocks noChangeArrowheads="1"/>
            </p:cNvSpPr>
            <p:nvPr/>
          </p:nvSpPr>
          <p:spPr bwMode="auto">
            <a:xfrm>
              <a:off x="984" y="4536"/>
              <a:ext cx="3" cy="1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Line 33">
              <a:extLst>
                <a:ext uri="{FF2B5EF4-FFF2-40B4-BE49-F238E27FC236}">
                  <a16:creationId xmlns:a16="http://schemas.microsoft.com/office/drawing/2014/main" id="{4E974554-00D5-F206-D8D8-5CBB36B52FC4}"/>
                </a:ext>
              </a:extLst>
            </p:cNvPr>
            <p:cNvSpPr>
              <a:spLocks noChangeShapeType="1"/>
            </p:cNvSpPr>
            <p:nvPr/>
          </p:nvSpPr>
          <p:spPr bwMode="auto">
            <a:xfrm>
              <a:off x="1337" y="4536"/>
              <a:ext cx="0" cy="14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Rectangle 34">
              <a:extLst>
                <a:ext uri="{FF2B5EF4-FFF2-40B4-BE49-F238E27FC236}">
                  <a16:creationId xmlns:a16="http://schemas.microsoft.com/office/drawing/2014/main" id="{B06E7532-F421-5309-DA9C-C7DF94389BCD}"/>
                </a:ext>
              </a:extLst>
            </p:cNvPr>
            <p:cNvSpPr>
              <a:spLocks noChangeArrowheads="1"/>
            </p:cNvSpPr>
            <p:nvPr/>
          </p:nvSpPr>
          <p:spPr bwMode="auto">
            <a:xfrm>
              <a:off x="1337" y="4536"/>
              <a:ext cx="3" cy="1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Line 35">
              <a:extLst>
                <a:ext uri="{FF2B5EF4-FFF2-40B4-BE49-F238E27FC236}">
                  <a16:creationId xmlns:a16="http://schemas.microsoft.com/office/drawing/2014/main" id="{E03DE5E9-CBD7-D4B7-88AC-F900FC1F1A5A}"/>
                </a:ext>
              </a:extLst>
            </p:cNvPr>
            <p:cNvSpPr>
              <a:spLocks noChangeShapeType="1"/>
            </p:cNvSpPr>
            <p:nvPr/>
          </p:nvSpPr>
          <p:spPr bwMode="auto">
            <a:xfrm>
              <a:off x="1689" y="4536"/>
              <a:ext cx="0" cy="14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Rectangle 36">
              <a:extLst>
                <a:ext uri="{FF2B5EF4-FFF2-40B4-BE49-F238E27FC236}">
                  <a16:creationId xmlns:a16="http://schemas.microsoft.com/office/drawing/2014/main" id="{E1044717-DD18-0BA4-648D-D9DD9E70DA58}"/>
                </a:ext>
              </a:extLst>
            </p:cNvPr>
            <p:cNvSpPr>
              <a:spLocks noChangeArrowheads="1"/>
            </p:cNvSpPr>
            <p:nvPr/>
          </p:nvSpPr>
          <p:spPr bwMode="auto">
            <a:xfrm>
              <a:off x="1689" y="4536"/>
              <a:ext cx="3" cy="1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Line 37">
              <a:extLst>
                <a:ext uri="{FF2B5EF4-FFF2-40B4-BE49-F238E27FC236}">
                  <a16:creationId xmlns:a16="http://schemas.microsoft.com/office/drawing/2014/main" id="{92E26F6B-0B07-9953-7976-1E08A8BE3B64}"/>
                </a:ext>
              </a:extLst>
            </p:cNvPr>
            <p:cNvSpPr>
              <a:spLocks noChangeShapeType="1"/>
            </p:cNvSpPr>
            <p:nvPr/>
          </p:nvSpPr>
          <p:spPr bwMode="auto">
            <a:xfrm>
              <a:off x="2042" y="4536"/>
              <a:ext cx="0" cy="14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Rectangle 38">
              <a:extLst>
                <a:ext uri="{FF2B5EF4-FFF2-40B4-BE49-F238E27FC236}">
                  <a16:creationId xmlns:a16="http://schemas.microsoft.com/office/drawing/2014/main" id="{03ABA28F-084F-EFEB-7D15-5FD62F87530B}"/>
                </a:ext>
              </a:extLst>
            </p:cNvPr>
            <p:cNvSpPr>
              <a:spLocks noChangeArrowheads="1"/>
            </p:cNvSpPr>
            <p:nvPr/>
          </p:nvSpPr>
          <p:spPr bwMode="auto">
            <a:xfrm>
              <a:off x="2042" y="4536"/>
              <a:ext cx="3" cy="1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Line 39">
              <a:extLst>
                <a:ext uri="{FF2B5EF4-FFF2-40B4-BE49-F238E27FC236}">
                  <a16:creationId xmlns:a16="http://schemas.microsoft.com/office/drawing/2014/main" id="{2812D3A5-1B89-71A7-318C-DD6162C34B1F}"/>
                </a:ext>
              </a:extLst>
            </p:cNvPr>
            <p:cNvSpPr>
              <a:spLocks noChangeShapeType="1"/>
            </p:cNvSpPr>
            <p:nvPr/>
          </p:nvSpPr>
          <p:spPr bwMode="auto">
            <a:xfrm>
              <a:off x="984" y="4687"/>
              <a:ext cx="0" cy="14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Rectangle 40">
              <a:extLst>
                <a:ext uri="{FF2B5EF4-FFF2-40B4-BE49-F238E27FC236}">
                  <a16:creationId xmlns:a16="http://schemas.microsoft.com/office/drawing/2014/main" id="{5A997FF2-7447-E2BB-0B6E-3D39F2DA3CAD}"/>
                </a:ext>
              </a:extLst>
            </p:cNvPr>
            <p:cNvSpPr>
              <a:spLocks noChangeArrowheads="1"/>
            </p:cNvSpPr>
            <p:nvPr/>
          </p:nvSpPr>
          <p:spPr bwMode="auto">
            <a:xfrm>
              <a:off x="984" y="4687"/>
              <a:ext cx="3" cy="1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Line 41">
              <a:extLst>
                <a:ext uri="{FF2B5EF4-FFF2-40B4-BE49-F238E27FC236}">
                  <a16:creationId xmlns:a16="http://schemas.microsoft.com/office/drawing/2014/main" id="{C4D22A7F-9FCF-6122-7042-616A6FEE77CD}"/>
                </a:ext>
              </a:extLst>
            </p:cNvPr>
            <p:cNvSpPr>
              <a:spLocks noChangeShapeType="1"/>
            </p:cNvSpPr>
            <p:nvPr/>
          </p:nvSpPr>
          <p:spPr bwMode="auto">
            <a:xfrm>
              <a:off x="1337" y="4687"/>
              <a:ext cx="0" cy="14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Rectangle 42">
              <a:extLst>
                <a:ext uri="{FF2B5EF4-FFF2-40B4-BE49-F238E27FC236}">
                  <a16:creationId xmlns:a16="http://schemas.microsoft.com/office/drawing/2014/main" id="{78D1CFB6-692B-4B63-B998-A038B9396BA1}"/>
                </a:ext>
              </a:extLst>
            </p:cNvPr>
            <p:cNvSpPr>
              <a:spLocks noChangeArrowheads="1"/>
            </p:cNvSpPr>
            <p:nvPr/>
          </p:nvSpPr>
          <p:spPr bwMode="auto">
            <a:xfrm>
              <a:off x="1337" y="4687"/>
              <a:ext cx="3" cy="1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Line 43">
              <a:extLst>
                <a:ext uri="{FF2B5EF4-FFF2-40B4-BE49-F238E27FC236}">
                  <a16:creationId xmlns:a16="http://schemas.microsoft.com/office/drawing/2014/main" id="{21FAAC3F-0E8A-04D0-D891-29324A5A6641}"/>
                </a:ext>
              </a:extLst>
            </p:cNvPr>
            <p:cNvSpPr>
              <a:spLocks noChangeShapeType="1"/>
            </p:cNvSpPr>
            <p:nvPr/>
          </p:nvSpPr>
          <p:spPr bwMode="auto">
            <a:xfrm>
              <a:off x="1689" y="4687"/>
              <a:ext cx="0" cy="14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Rectangle 44">
              <a:extLst>
                <a:ext uri="{FF2B5EF4-FFF2-40B4-BE49-F238E27FC236}">
                  <a16:creationId xmlns:a16="http://schemas.microsoft.com/office/drawing/2014/main" id="{82F5CE88-DB18-9149-E335-A26FE1E4661B}"/>
                </a:ext>
              </a:extLst>
            </p:cNvPr>
            <p:cNvSpPr>
              <a:spLocks noChangeArrowheads="1"/>
            </p:cNvSpPr>
            <p:nvPr/>
          </p:nvSpPr>
          <p:spPr bwMode="auto">
            <a:xfrm>
              <a:off x="1689" y="4687"/>
              <a:ext cx="3" cy="1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Line 45">
              <a:extLst>
                <a:ext uri="{FF2B5EF4-FFF2-40B4-BE49-F238E27FC236}">
                  <a16:creationId xmlns:a16="http://schemas.microsoft.com/office/drawing/2014/main" id="{E6AFD35D-7E42-BB3D-925D-3E8E79AB0FB8}"/>
                </a:ext>
              </a:extLst>
            </p:cNvPr>
            <p:cNvSpPr>
              <a:spLocks noChangeShapeType="1"/>
            </p:cNvSpPr>
            <p:nvPr/>
          </p:nvSpPr>
          <p:spPr bwMode="auto">
            <a:xfrm>
              <a:off x="2042" y="4687"/>
              <a:ext cx="0" cy="14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Rectangle 46">
              <a:extLst>
                <a:ext uri="{FF2B5EF4-FFF2-40B4-BE49-F238E27FC236}">
                  <a16:creationId xmlns:a16="http://schemas.microsoft.com/office/drawing/2014/main" id="{F202D8DF-2EB5-C63F-8063-1A9A5C5AA9E3}"/>
                </a:ext>
              </a:extLst>
            </p:cNvPr>
            <p:cNvSpPr>
              <a:spLocks noChangeArrowheads="1"/>
            </p:cNvSpPr>
            <p:nvPr/>
          </p:nvSpPr>
          <p:spPr bwMode="auto">
            <a:xfrm>
              <a:off x="2042" y="4687"/>
              <a:ext cx="3" cy="1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Line 47">
              <a:extLst>
                <a:ext uri="{FF2B5EF4-FFF2-40B4-BE49-F238E27FC236}">
                  <a16:creationId xmlns:a16="http://schemas.microsoft.com/office/drawing/2014/main" id="{4CF1F1BD-50A9-2131-655A-27A687C85132}"/>
                </a:ext>
              </a:extLst>
            </p:cNvPr>
            <p:cNvSpPr>
              <a:spLocks noChangeShapeType="1"/>
            </p:cNvSpPr>
            <p:nvPr/>
          </p:nvSpPr>
          <p:spPr bwMode="auto">
            <a:xfrm>
              <a:off x="984" y="4838"/>
              <a:ext cx="0" cy="14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Rectangle 48">
              <a:extLst>
                <a:ext uri="{FF2B5EF4-FFF2-40B4-BE49-F238E27FC236}">
                  <a16:creationId xmlns:a16="http://schemas.microsoft.com/office/drawing/2014/main" id="{904D79AA-E306-0E6C-F6E8-038F833363A6}"/>
                </a:ext>
              </a:extLst>
            </p:cNvPr>
            <p:cNvSpPr>
              <a:spLocks noChangeArrowheads="1"/>
            </p:cNvSpPr>
            <p:nvPr/>
          </p:nvSpPr>
          <p:spPr bwMode="auto">
            <a:xfrm>
              <a:off x="984" y="4838"/>
              <a:ext cx="3" cy="14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Line 49">
              <a:extLst>
                <a:ext uri="{FF2B5EF4-FFF2-40B4-BE49-F238E27FC236}">
                  <a16:creationId xmlns:a16="http://schemas.microsoft.com/office/drawing/2014/main" id="{4EFF8246-ABF2-1C47-3660-5D7321418692}"/>
                </a:ext>
              </a:extLst>
            </p:cNvPr>
            <p:cNvSpPr>
              <a:spLocks noChangeShapeType="1"/>
            </p:cNvSpPr>
            <p:nvPr/>
          </p:nvSpPr>
          <p:spPr bwMode="auto">
            <a:xfrm>
              <a:off x="1337" y="4838"/>
              <a:ext cx="0" cy="14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Rectangle 50">
              <a:extLst>
                <a:ext uri="{FF2B5EF4-FFF2-40B4-BE49-F238E27FC236}">
                  <a16:creationId xmlns:a16="http://schemas.microsoft.com/office/drawing/2014/main" id="{B5F905ED-2C39-E6C9-43FA-6080096089F9}"/>
                </a:ext>
              </a:extLst>
            </p:cNvPr>
            <p:cNvSpPr>
              <a:spLocks noChangeArrowheads="1"/>
            </p:cNvSpPr>
            <p:nvPr/>
          </p:nvSpPr>
          <p:spPr bwMode="auto">
            <a:xfrm>
              <a:off x="1337" y="4838"/>
              <a:ext cx="3" cy="14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Line 51">
              <a:extLst>
                <a:ext uri="{FF2B5EF4-FFF2-40B4-BE49-F238E27FC236}">
                  <a16:creationId xmlns:a16="http://schemas.microsoft.com/office/drawing/2014/main" id="{B7523CC1-0869-5DC3-3F70-0284A95004B3}"/>
                </a:ext>
              </a:extLst>
            </p:cNvPr>
            <p:cNvSpPr>
              <a:spLocks noChangeShapeType="1"/>
            </p:cNvSpPr>
            <p:nvPr/>
          </p:nvSpPr>
          <p:spPr bwMode="auto">
            <a:xfrm>
              <a:off x="1689" y="4838"/>
              <a:ext cx="0" cy="14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Rectangle 52">
              <a:extLst>
                <a:ext uri="{FF2B5EF4-FFF2-40B4-BE49-F238E27FC236}">
                  <a16:creationId xmlns:a16="http://schemas.microsoft.com/office/drawing/2014/main" id="{8F50B980-E21D-8020-E775-F619DBCA8AE2}"/>
                </a:ext>
              </a:extLst>
            </p:cNvPr>
            <p:cNvSpPr>
              <a:spLocks noChangeArrowheads="1"/>
            </p:cNvSpPr>
            <p:nvPr/>
          </p:nvSpPr>
          <p:spPr bwMode="auto">
            <a:xfrm>
              <a:off x="1689" y="4838"/>
              <a:ext cx="3" cy="14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Line 53">
              <a:extLst>
                <a:ext uri="{FF2B5EF4-FFF2-40B4-BE49-F238E27FC236}">
                  <a16:creationId xmlns:a16="http://schemas.microsoft.com/office/drawing/2014/main" id="{620762CB-2DEF-226B-8144-09E007ECE1C4}"/>
                </a:ext>
              </a:extLst>
            </p:cNvPr>
            <p:cNvSpPr>
              <a:spLocks noChangeShapeType="1"/>
            </p:cNvSpPr>
            <p:nvPr/>
          </p:nvSpPr>
          <p:spPr bwMode="auto">
            <a:xfrm>
              <a:off x="2042" y="4838"/>
              <a:ext cx="0" cy="14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Rectangle 54">
              <a:extLst>
                <a:ext uri="{FF2B5EF4-FFF2-40B4-BE49-F238E27FC236}">
                  <a16:creationId xmlns:a16="http://schemas.microsoft.com/office/drawing/2014/main" id="{A0106D3C-38DF-12B2-E34C-B5F1ADC42284}"/>
                </a:ext>
              </a:extLst>
            </p:cNvPr>
            <p:cNvSpPr>
              <a:spLocks noChangeArrowheads="1"/>
            </p:cNvSpPr>
            <p:nvPr/>
          </p:nvSpPr>
          <p:spPr bwMode="auto">
            <a:xfrm>
              <a:off x="2042" y="4838"/>
              <a:ext cx="3" cy="14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Line 55">
              <a:extLst>
                <a:ext uri="{FF2B5EF4-FFF2-40B4-BE49-F238E27FC236}">
                  <a16:creationId xmlns:a16="http://schemas.microsoft.com/office/drawing/2014/main" id="{E718DFC3-946F-9288-ED20-92DCE3F0EFB5}"/>
                </a:ext>
              </a:extLst>
            </p:cNvPr>
            <p:cNvSpPr>
              <a:spLocks noChangeShapeType="1"/>
            </p:cNvSpPr>
            <p:nvPr/>
          </p:nvSpPr>
          <p:spPr bwMode="auto">
            <a:xfrm>
              <a:off x="984" y="4988"/>
              <a:ext cx="0" cy="14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Rectangle 56">
              <a:extLst>
                <a:ext uri="{FF2B5EF4-FFF2-40B4-BE49-F238E27FC236}">
                  <a16:creationId xmlns:a16="http://schemas.microsoft.com/office/drawing/2014/main" id="{FC4A3463-0E53-8F65-03F4-2440A654065C}"/>
                </a:ext>
              </a:extLst>
            </p:cNvPr>
            <p:cNvSpPr>
              <a:spLocks noChangeArrowheads="1"/>
            </p:cNvSpPr>
            <p:nvPr/>
          </p:nvSpPr>
          <p:spPr bwMode="auto">
            <a:xfrm>
              <a:off x="984" y="4988"/>
              <a:ext cx="3" cy="1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Line 57">
              <a:extLst>
                <a:ext uri="{FF2B5EF4-FFF2-40B4-BE49-F238E27FC236}">
                  <a16:creationId xmlns:a16="http://schemas.microsoft.com/office/drawing/2014/main" id="{49F4CBD6-48CA-5673-C1EB-C083D1B5D97C}"/>
                </a:ext>
              </a:extLst>
            </p:cNvPr>
            <p:cNvSpPr>
              <a:spLocks noChangeShapeType="1"/>
            </p:cNvSpPr>
            <p:nvPr/>
          </p:nvSpPr>
          <p:spPr bwMode="auto">
            <a:xfrm>
              <a:off x="1337" y="4988"/>
              <a:ext cx="0" cy="14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Rectangle 58">
              <a:extLst>
                <a:ext uri="{FF2B5EF4-FFF2-40B4-BE49-F238E27FC236}">
                  <a16:creationId xmlns:a16="http://schemas.microsoft.com/office/drawing/2014/main" id="{09F08526-6D1E-77DF-02C7-87B2D06A30E8}"/>
                </a:ext>
              </a:extLst>
            </p:cNvPr>
            <p:cNvSpPr>
              <a:spLocks noChangeArrowheads="1"/>
            </p:cNvSpPr>
            <p:nvPr/>
          </p:nvSpPr>
          <p:spPr bwMode="auto">
            <a:xfrm>
              <a:off x="1337" y="4988"/>
              <a:ext cx="3" cy="1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Line 59">
              <a:extLst>
                <a:ext uri="{FF2B5EF4-FFF2-40B4-BE49-F238E27FC236}">
                  <a16:creationId xmlns:a16="http://schemas.microsoft.com/office/drawing/2014/main" id="{613BC31C-AC69-E797-DDBF-82AD035FCBA2}"/>
                </a:ext>
              </a:extLst>
            </p:cNvPr>
            <p:cNvSpPr>
              <a:spLocks noChangeShapeType="1"/>
            </p:cNvSpPr>
            <p:nvPr/>
          </p:nvSpPr>
          <p:spPr bwMode="auto">
            <a:xfrm>
              <a:off x="1689" y="4988"/>
              <a:ext cx="0" cy="14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Rectangle 60">
              <a:extLst>
                <a:ext uri="{FF2B5EF4-FFF2-40B4-BE49-F238E27FC236}">
                  <a16:creationId xmlns:a16="http://schemas.microsoft.com/office/drawing/2014/main" id="{546120A9-C874-35C4-D490-C6F459DCA232}"/>
                </a:ext>
              </a:extLst>
            </p:cNvPr>
            <p:cNvSpPr>
              <a:spLocks noChangeArrowheads="1"/>
            </p:cNvSpPr>
            <p:nvPr/>
          </p:nvSpPr>
          <p:spPr bwMode="auto">
            <a:xfrm>
              <a:off x="1689" y="4988"/>
              <a:ext cx="3" cy="1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Line 61">
              <a:extLst>
                <a:ext uri="{FF2B5EF4-FFF2-40B4-BE49-F238E27FC236}">
                  <a16:creationId xmlns:a16="http://schemas.microsoft.com/office/drawing/2014/main" id="{81B6F120-4E7D-2C3F-87B0-64FE91C2B14D}"/>
                </a:ext>
              </a:extLst>
            </p:cNvPr>
            <p:cNvSpPr>
              <a:spLocks noChangeShapeType="1"/>
            </p:cNvSpPr>
            <p:nvPr/>
          </p:nvSpPr>
          <p:spPr bwMode="auto">
            <a:xfrm>
              <a:off x="2042" y="4988"/>
              <a:ext cx="0" cy="14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Rectangle 62">
              <a:extLst>
                <a:ext uri="{FF2B5EF4-FFF2-40B4-BE49-F238E27FC236}">
                  <a16:creationId xmlns:a16="http://schemas.microsoft.com/office/drawing/2014/main" id="{545730A4-C426-7E95-D61D-2DBF545154D4}"/>
                </a:ext>
              </a:extLst>
            </p:cNvPr>
            <p:cNvSpPr>
              <a:spLocks noChangeArrowheads="1"/>
            </p:cNvSpPr>
            <p:nvPr/>
          </p:nvSpPr>
          <p:spPr bwMode="auto">
            <a:xfrm>
              <a:off x="2042" y="4988"/>
              <a:ext cx="3" cy="1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Line 63">
              <a:extLst>
                <a:ext uri="{FF2B5EF4-FFF2-40B4-BE49-F238E27FC236}">
                  <a16:creationId xmlns:a16="http://schemas.microsoft.com/office/drawing/2014/main" id="{3C1CE9B2-678B-274F-391C-75498E4B4180}"/>
                </a:ext>
              </a:extLst>
            </p:cNvPr>
            <p:cNvSpPr>
              <a:spLocks noChangeShapeType="1"/>
            </p:cNvSpPr>
            <p:nvPr/>
          </p:nvSpPr>
          <p:spPr bwMode="auto">
            <a:xfrm>
              <a:off x="632" y="4385"/>
              <a:ext cx="0" cy="90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Rectangle 64">
              <a:extLst>
                <a:ext uri="{FF2B5EF4-FFF2-40B4-BE49-F238E27FC236}">
                  <a16:creationId xmlns:a16="http://schemas.microsoft.com/office/drawing/2014/main" id="{91601603-9A5D-9B2D-7D1A-17DAC5A46D11}"/>
                </a:ext>
              </a:extLst>
            </p:cNvPr>
            <p:cNvSpPr>
              <a:spLocks noChangeArrowheads="1"/>
            </p:cNvSpPr>
            <p:nvPr/>
          </p:nvSpPr>
          <p:spPr bwMode="auto">
            <a:xfrm>
              <a:off x="632" y="4385"/>
              <a:ext cx="3" cy="90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Line 65">
              <a:extLst>
                <a:ext uri="{FF2B5EF4-FFF2-40B4-BE49-F238E27FC236}">
                  <a16:creationId xmlns:a16="http://schemas.microsoft.com/office/drawing/2014/main" id="{30C144F9-E35E-54F6-9BD4-BA4B621F835C}"/>
                </a:ext>
              </a:extLst>
            </p:cNvPr>
            <p:cNvSpPr>
              <a:spLocks noChangeShapeType="1"/>
            </p:cNvSpPr>
            <p:nvPr/>
          </p:nvSpPr>
          <p:spPr bwMode="auto">
            <a:xfrm>
              <a:off x="2394" y="4385"/>
              <a:ext cx="0" cy="90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Rectangle 66">
              <a:extLst>
                <a:ext uri="{FF2B5EF4-FFF2-40B4-BE49-F238E27FC236}">
                  <a16:creationId xmlns:a16="http://schemas.microsoft.com/office/drawing/2014/main" id="{C6D0AC72-9572-6675-0901-1907733A6015}"/>
                </a:ext>
              </a:extLst>
            </p:cNvPr>
            <p:cNvSpPr>
              <a:spLocks noChangeArrowheads="1"/>
            </p:cNvSpPr>
            <p:nvPr/>
          </p:nvSpPr>
          <p:spPr bwMode="auto">
            <a:xfrm>
              <a:off x="2394" y="4385"/>
              <a:ext cx="3" cy="90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Line 67">
              <a:extLst>
                <a:ext uri="{FF2B5EF4-FFF2-40B4-BE49-F238E27FC236}">
                  <a16:creationId xmlns:a16="http://schemas.microsoft.com/office/drawing/2014/main" id="{EA86E339-3661-164A-D47A-BA327E322CAE}"/>
                </a:ext>
              </a:extLst>
            </p:cNvPr>
            <p:cNvSpPr>
              <a:spLocks noChangeShapeType="1"/>
            </p:cNvSpPr>
            <p:nvPr/>
          </p:nvSpPr>
          <p:spPr bwMode="auto">
            <a:xfrm>
              <a:off x="984" y="5139"/>
              <a:ext cx="0" cy="14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Rectangle 68">
              <a:extLst>
                <a:ext uri="{FF2B5EF4-FFF2-40B4-BE49-F238E27FC236}">
                  <a16:creationId xmlns:a16="http://schemas.microsoft.com/office/drawing/2014/main" id="{431F029B-C0B3-6394-9248-F8F1368E2F6A}"/>
                </a:ext>
              </a:extLst>
            </p:cNvPr>
            <p:cNvSpPr>
              <a:spLocks noChangeArrowheads="1"/>
            </p:cNvSpPr>
            <p:nvPr/>
          </p:nvSpPr>
          <p:spPr bwMode="auto">
            <a:xfrm>
              <a:off x="984" y="5139"/>
              <a:ext cx="3" cy="1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Line 69">
              <a:extLst>
                <a:ext uri="{FF2B5EF4-FFF2-40B4-BE49-F238E27FC236}">
                  <a16:creationId xmlns:a16="http://schemas.microsoft.com/office/drawing/2014/main" id="{8A34806F-41CC-AD16-652C-6C240BA47B1C}"/>
                </a:ext>
              </a:extLst>
            </p:cNvPr>
            <p:cNvSpPr>
              <a:spLocks noChangeShapeType="1"/>
            </p:cNvSpPr>
            <p:nvPr/>
          </p:nvSpPr>
          <p:spPr bwMode="auto">
            <a:xfrm>
              <a:off x="1337" y="5139"/>
              <a:ext cx="0" cy="14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Rectangle 70">
              <a:extLst>
                <a:ext uri="{FF2B5EF4-FFF2-40B4-BE49-F238E27FC236}">
                  <a16:creationId xmlns:a16="http://schemas.microsoft.com/office/drawing/2014/main" id="{7CCCF52A-860D-48C8-1E7A-6D6A60F2CB1E}"/>
                </a:ext>
              </a:extLst>
            </p:cNvPr>
            <p:cNvSpPr>
              <a:spLocks noChangeArrowheads="1"/>
            </p:cNvSpPr>
            <p:nvPr/>
          </p:nvSpPr>
          <p:spPr bwMode="auto">
            <a:xfrm>
              <a:off x="1337" y="5139"/>
              <a:ext cx="3" cy="1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Line 71">
              <a:extLst>
                <a:ext uri="{FF2B5EF4-FFF2-40B4-BE49-F238E27FC236}">
                  <a16:creationId xmlns:a16="http://schemas.microsoft.com/office/drawing/2014/main" id="{22D4616C-AECA-448B-5EAB-4F13EE157CF2}"/>
                </a:ext>
              </a:extLst>
            </p:cNvPr>
            <p:cNvSpPr>
              <a:spLocks noChangeShapeType="1"/>
            </p:cNvSpPr>
            <p:nvPr/>
          </p:nvSpPr>
          <p:spPr bwMode="auto">
            <a:xfrm>
              <a:off x="1689" y="5139"/>
              <a:ext cx="0" cy="14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Rectangle 72">
              <a:extLst>
                <a:ext uri="{FF2B5EF4-FFF2-40B4-BE49-F238E27FC236}">
                  <a16:creationId xmlns:a16="http://schemas.microsoft.com/office/drawing/2014/main" id="{05D68F3A-00EA-4D36-F5C7-D365C52982C0}"/>
                </a:ext>
              </a:extLst>
            </p:cNvPr>
            <p:cNvSpPr>
              <a:spLocks noChangeArrowheads="1"/>
            </p:cNvSpPr>
            <p:nvPr/>
          </p:nvSpPr>
          <p:spPr bwMode="auto">
            <a:xfrm>
              <a:off x="1689" y="5139"/>
              <a:ext cx="3" cy="1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Line 73">
              <a:extLst>
                <a:ext uri="{FF2B5EF4-FFF2-40B4-BE49-F238E27FC236}">
                  <a16:creationId xmlns:a16="http://schemas.microsoft.com/office/drawing/2014/main" id="{D39E5449-C1C0-1095-B595-A57C69DE9D48}"/>
                </a:ext>
              </a:extLst>
            </p:cNvPr>
            <p:cNvSpPr>
              <a:spLocks noChangeShapeType="1"/>
            </p:cNvSpPr>
            <p:nvPr/>
          </p:nvSpPr>
          <p:spPr bwMode="auto">
            <a:xfrm>
              <a:off x="2042" y="5139"/>
              <a:ext cx="0" cy="14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Rectangle 74">
              <a:extLst>
                <a:ext uri="{FF2B5EF4-FFF2-40B4-BE49-F238E27FC236}">
                  <a16:creationId xmlns:a16="http://schemas.microsoft.com/office/drawing/2014/main" id="{0BA2A8F0-3C05-82D5-3A79-2C96BFD54E28}"/>
                </a:ext>
              </a:extLst>
            </p:cNvPr>
            <p:cNvSpPr>
              <a:spLocks noChangeArrowheads="1"/>
            </p:cNvSpPr>
            <p:nvPr/>
          </p:nvSpPr>
          <p:spPr bwMode="auto">
            <a:xfrm>
              <a:off x="2042" y="5139"/>
              <a:ext cx="3" cy="1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Line 75">
              <a:extLst>
                <a:ext uri="{FF2B5EF4-FFF2-40B4-BE49-F238E27FC236}">
                  <a16:creationId xmlns:a16="http://schemas.microsoft.com/office/drawing/2014/main" id="{1A9C267C-E5C4-3967-00A2-735D7869803C}"/>
                </a:ext>
              </a:extLst>
            </p:cNvPr>
            <p:cNvSpPr>
              <a:spLocks noChangeShapeType="1"/>
            </p:cNvSpPr>
            <p:nvPr/>
          </p:nvSpPr>
          <p:spPr bwMode="auto">
            <a:xfrm>
              <a:off x="632" y="4382"/>
              <a:ext cx="176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Rectangle 76">
              <a:extLst>
                <a:ext uri="{FF2B5EF4-FFF2-40B4-BE49-F238E27FC236}">
                  <a16:creationId xmlns:a16="http://schemas.microsoft.com/office/drawing/2014/main" id="{2CE82E68-1E40-3409-09E5-1F41E4DE44C4}"/>
                </a:ext>
              </a:extLst>
            </p:cNvPr>
            <p:cNvSpPr>
              <a:spLocks noChangeArrowheads="1"/>
            </p:cNvSpPr>
            <p:nvPr/>
          </p:nvSpPr>
          <p:spPr bwMode="auto">
            <a:xfrm>
              <a:off x="632" y="4382"/>
              <a:ext cx="1765"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Line 77">
              <a:extLst>
                <a:ext uri="{FF2B5EF4-FFF2-40B4-BE49-F238E27FC236}">
                  <a16:creationId xmlns:a16="http://schemas.microsoft.com/office/drawing/2014/main" id="{E554FC73-701B-2360-D885-849961627C9E}"/>
                </a:ext>
              </a:extLst>
            </p:cNvPr>
            <p:cNvSpPr>
              <a:spLocks noChangeShapeType="1"/>
            </p:cNvSpPr>
            <p:nvPr/>
          </p:nvSpPr>
          <p:spPr bwMode="auto">
            <a:xfrm>
              <a:off x="632" y="4533"/>
              <a:ext cx="176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Rectangle 78">
              <a:extLst>
                <a:ext uri="{FF2B5EF4-FFF2-40B4-BE49-F238E27FC236}">
                  <a16:creationId xmlns:a16="http://schemas.microsoft.com/office/drawing/2014/main" id="{786EEF98-2640-E7E8-2C31-299F95AD5CDC}"/>
                </a:ext>
              </a:extLst>
            </p:cNvPr>
            <p:cNvSpPr>
              <a:spLocks noChangeArrowheads="1"/>
            </p:cNvSpPr>
            <p:nvPr/>
          </p:nvSpPr>
          <p:spPr bwMode="auto">
            <a:xfrm>
              <a:off x="632" y="4533"/>
              <a:ext cx="1765"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Line 79">
              <a:extLst>
                <a:ext uri="{FF2B5EF4-FFF2-40B4-BE49-F238E27FC236}">
                  <a16:creationId xmlns:a16="http://schemas.microsoft.com/office/drawing/2014/main" id="{ACAD7547-B103-7AAA-250A-8F47C6127C43}"/>
                </a:ext>
              </a:extLst>
            </p:cNvPr>
            <p:cNvSpPr>
              <a:spLocks noChangeShapeType="1"/>
            </p:cNvSpPr>
            <p:nvPr/>
          </p:nvSpPr>
          <p:spPr bwMode="auto">
            <a:xfrm>
              <a:off x="632" y="4684"/>
              <a:ext cx="176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Rectangle 80">
              <a:extLst>
                <a:ext uri="{FF2B5EF4-FFF2-40B4-BE49-F238E27FC236}">
                  <a16:creationId xmlns:a16="http://schemas.microsoft.com/office/drawing/2014/main" id="{DBBF3FD7-2DDA-4AD0-7E1A-177CBE26DF3D}"/>
                </a:ext>
              </a:extLst>
            </p:cNvPr>
            <p:cNvSpPr>
              <a:spLocks noChangeArrowheads="1"/>
            </p:cNvSpPr>
            <p:nvPr/>
          </p:nvSpPr>
          <p:spPr bwMode="auto">
            <a:xfrm>
              <a:off x="632" y="4684"/>
              <a:ext cx="1765"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Line 81">
              <a:extLst>
                <a:ext uri="{FF2B5EF4-FFF2-40B4-BE49-F238E27FC236}">
                  <a16:creationId xmlns:a16="http://schemas.microsoft.com/office/drawing/2014/main" id="{252096CF-AE08-D0A6-3AB0-E7AF0AC72EE3}"/>
                </a:ext>
              </a:extLst>
            </p:cNvPr>
            <p:cNvSpPr>
              <a:spLocks noChangeShapeType="1"/>
            </p:cNvSpPr>
            <p:nvPr/>
          </p:nvSpPr>
          <p:spPr bwMode="auto">
            <a:xfrm>
              <a:off x="632" y="4835"/>
              <a:ext cx="176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Rectangle 82">
              <a:extLst>
                <a:ext uri="{FF2B5EF4-FFF2-40B4-BE49-F238E27FC236}">
                  <a16:creationId xmlns:a16="http://schemas.microsoft.com/office/drawing/2014/main" id="{2F5C9DAC-084E-E3AF-A1D4-F71EEF8CBBA1}"/>
                </a:ext>
              </a:extLst>
            </p:cNvPr>
            <p:cNvSpPr>
              <a:spLocks noChangeArrowheads="1"/>
            </p:cNvSpPr>
            <p:nvPr/>
          </p:nvSpPr>
          <p:spPr bwMode="auto">
            <a:xfrm>
              <a:off x="632" y="4835"/>
              <a:ext cx="1765"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Line 83">
              <a:extLst>
                <a:ext uri="{FF2B5EF4-FFF2-40B4-BE49-F238E27FC236}">
                  <a16:creationId xmlns:a16="http://schemas.microsoft.com/office/drawing/2014/main" id="{2D644139-10EB-C39D-C63D-BFD3E42B1B65}"/>
                </a:ext>
              </a:extLst>
            </p:cNvPr>
            <p:cNvSpPr>
              <a:spLocks noChangeShapeType="1"/>
            </p:cNvSpPr>
            <p:nvPr/>
          </p:nvSpPr>
          <p:spPr bwMode="auto">
            <a:xfrm>
              <a:off x="632" y="4985"/>
              <a:ext cx="176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Rectangle 84">
              <a:extLst>
                <a:ext uri="{FF2B5EF4-FFF2-40B4-BE49-F238E27FC236}">
                  <a16:creationId xmlns:a16="http://schemas.microsoft.com/office/drawing/2014/main" id="{A8A84701-2AA2-D9E9-2FF4-22419682A21A}"/>
                </a:ext>
              </a:extLst>
            </p:cNvPr>
            <p:cNvSpPr>
              <a:spLocks noChangeArrowheads="1"/>
            </p:cNvSpPr>
            <p:nvPr/>
          </p:nvSpPr>
          <p:spPr bwMode="auto">
            <a:xfrm>
              <a:off x="632" y="4985"/>
              <a:ext cx="1765"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Line 85">
              <a:extLst>
                <a:ext uri="{FF2B5EF4-FFF2-40B4-BE49-F238E27FC236}">
                  <a16:creationId xmlns:a16="http://schemas.microsoft.com/office/drawing/2014/main" id="{DDB32C33-2B89-9F04-536B-06A4B49FED8B}"/>
                </a:ext>
              </a:extLst>
            </p:cNvPr>
            <p:cNvSpPr>
              <a:spLocks noChangeShapeType="1"/>
            </p:cNvSpPr>
            <p:nvPr/>
          </p:nvSpPr>
          <p:spPr bwMode="auto">
            <a:xfrm>
              <a:off x="632" y="5136"/>
              <a:ext cx="176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Rectangle 86">
              <a:extLst>
                <a:ext uri="{FF2B5EF4-FFF2-40B4-BE49-F238E27FC236}">
                  <a16:creationId xmlns:a16="http://schemas.microsoft.com/office/drawing/2014/main" id="{A4D3C12B-ACC3-E1A0-A572-FC302018DF65}"/>
                </a:ext>
              </a:extLst>
            </p:cNvPr>
            <p:cNvSpPr>
              <a:spLocks noChangeArrowheads="1"/>
            </p:cNvSpPr>
            <p:nvPr/>
          </p:nvSpPr>
          <p:spPr bwMode="auto">
            <a:xfrm>
              <a:off x="632" y="5136"/>
              <a:ext cx="1765"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Line 87">
              <a:extLst>
                <a:ext uri="{FF2B5EF4-FFF2-40B4-BE49-F238E27FC236}">
                  <a16:creationId xmlns:a16="http://schemas.microsoft.com/office/drawing/2014/main" id="{8C0FEC3B-2BDD-DD6F-87A1-ADB1956B72DA}"/>
                </a:ext>
              </a:extLst>
            </p:cNvPr>
            <p:cNvSpPr>
              <a:spLocks noChangeShapeType="1"/>
            </p:cNvSpPr>
            <p:nvPr/>
          </p:nvSpPr>
          <p:spPr bwMode="auto">
            <a:xfrm>
              <a:off x="632" y="5287"/>
              <a:ext cx="176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Rectangle 88">
              <a:extLst>
                <a:ext uri="{FF2B5EF4-FFF2-40B4-BE49-F238E27FC236}">
                  <a16:creationId xmlns:a16="http://schemas.microsoft.com/office/drawing/2014/main" id="{FB68549E-73BE-8807-C90D-7B3BBF68B13B}"/>
                </a:ext>
              </a:extLst>
            </p:cNvPr>
            <p:cNvSpPr>
              <a:spLocks noChangeArrowheads="1"/>
            </p:cNvSpPr>
            <p:nvPr/>
          </p:nvSpPr>
          <p:spPr bwMode="auto">
            <a:xfrm>
              <a:off x="632" y="5287"/>
              <a:ext cx="1765"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342472405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スライド番号プレースホルダ 9"/>
          <p:cNvSpPr>
            <a:spLocks noGrp="1" noChangeAspect="1"/>
          </p:cNvSpPr>
          <p:nvPr>
            <p:ph type="sldNum" sz="quarter" idx="12"/>
          </p:nvPr>
        </p:nvSpPr>
        <p:spPr>
          <a:xfrm>
            <a:off x="2484067" y="8820472"/>
            <a:ext cx="1512041" cy="485775"/>
          </a:xfrm>
          <a:prstGeom prst="rect">
            <a:avLst/>
          </a:prstGeom>
        </p:spPr>
        <p:txBody>
          <a:bodyPr vert="horz" lIns="91440" tIns="45720" rIns="91440" bIns="45720" rtlCol="0" anchor="ctr"/>
          <a:lstStyle>
            <a:defPPr>
              <a:defRPr lang="ja-JP"/>
            </a:defPPr>
            <a:lvl1pPr marL="0" algn="ctr" defTabSz="914400" rtl="0" eaLnBrk="1" latinLnBrk="0" hangingPunct="1">
              <a:defRPr kumimoji="1" sz="800" kern="1200">
                <a:solidFill>
                  <a:schemeClr val="tx1">
                    <a:tint val="75000"/>
                  </a:schemeClr>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20EA04B-0610-44E1-BBA9-CB539F9A7CEB}" type="slidenum">
              <a:rPr lang="ja-JP" altLang="en-US" smtClean="0">
                <a:latin typeface="ＭＳ 明朝" panose="02020609040205080304" pitchFamily="17" charset="-128"/>
                <a:ea typeface="ＭＳ 明朝" panose="02020609040205080304" pitchFamily="17" charset="-128"/>
              </a:rPr>
              <a:pPr/>
              <a:t>96</a:t>
            </a:fld>
            <a:endParaRPr kumimoji="1" lang="ja-JP" altLang="en-US" dirty="0">
              <a:latin typeface="ＭＳ 明朝" panose="02020609040205080304" pitchFamily="17" charset="-128"/>
              <a:ea typeface="ＭＳ 明朝" panose="02020609040205080304" pitchFamily="17" charset="-128"/>
            </a:endParaRPr>
          </a:p>
        </p:txBody>
      </p:sp>
      <p:sp>
        <p:nvSpPr>
          <p:cNvPr id="14" name="テキスト ボックス 13"/>
          <p:cNvSpPr txBox="1">
            <a:spLocks noChangeAspect="1"/>
          </p:cNvSpPr>
          <p:nvPr/>
        </p:nvSpPr>
        <p:spPr>
          <a:xfrm>
            <a:off x="296466" y="1036461"/>
            <a:ext cx="5782833" cy="276999"/>
          </a:xfrm>
          <a:prstGeom prst="rect">
            <a:avLst/>
          </a:prstGeom>
          <a:noFill/>
          <a:ln>
            <a:noFill/>
          </a:ln>
        </p:spPr>
        <p:txBody>
          <a:bodyPr wrap="square" lIns="0" rIns="0" rtlCol="0" anchor="ctr" anchorCtr="0">
            <a:spAutoFit/>
          </a:bodyPr>
          <a:lstStyle/>
          <a:p>
            <a:r>
              <a:rPr lang="ja-JP" altLang="en-US" sz="1200" dirty="0">
                <a:latin typeface="ＭＳ 明朝" panose="02020609040205080304" pitchFamily="17" charset="-128"/>
                <a:ea typeface="ＭＳ 明朝" panose="02020609040205080304" pitchFamily="17" charset="-128"/>
              </a:rPr>
              <a:t>年度別 動機付け支援対象者数割合</a:t>
            </a:r>
          </a:p>
        </p:txBody>
      </p:sp>
      <p:sp>
        <p:nvSpPr>
          <p:cNvPr id="22" name="注釈文章 18"/>
          <p:cNvSpPr txBox="1">
            <a:spLocks noChangeAspect="1"/>
          </p:cNvSpPr>
          <p:nvPr/>
        </p:nvSpPr>
        <p:spPr>
          <a:xfrm>
            <a:off x="296466" y="8132871"/>
            <a:ext cx="5782833" cy="215444"/>
          </a:xfrm>
          <a:prstGeom prst="rect">
            <a:avLst/>
          </a:prstGeom>
          <a:noFill/>
          <a:ln>
            <a:noFill/>
          </a:ln>
        </p:spPr>
        <p:txBody>
          <a:bodyPr wrap="square" lIns="0" rIns="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lang="ja-JP" altLang="en-US" sz="800" dirty="0">
              <a:latin typeface="ＭＳ 明朝" panose="02020609040205080304" pitchFamily="17" charset="-128"/>
              <a:ea typeface="ＭＳ 明朝" panose="02020609040205080304" pitchFamily="17" charset="-128"/>
            </a:endParaRPr>
          </a:p>
        </p:txBody>
      </p:sp>
      <p:sp>
        <p:nvSpPr>
          <p:cNvPr id="11" name="テキスト ボックス 10"/>
          <p:cNvSpPr txBox="1">
            <a:spLocks noChangeAspect="1"/>
          </p:cNvSpPr>
          <p:nvPr/>
        </p:nvSpPr>
        <p:spPr>
          <a:xfrm>
            <a:off x="296466" y="3525758"/>
            <a:ext cx="5782833" cy="276999"/>
          </a:xfrm>
          <a:prstGeom prst="rect">
            <a:avLst/>
          </a:prstGeom>
          <a:noFill/>
          <a:ln>
            <a:noFill/>
          </a:ln>
        </p:spPr>
        <p:txBody>
          <a:bodyPr wrap="square" lIns="0" rIns="0" rtlCol="0" anchor="ctr" anchorCtr="0">
            <a:spAutoFit/>
          </a:bodyPr>
          <a:lstStyle/>
          <a:p>
            <a:r>
              <a:rPr lang="ja-JP" altLang="en-US" sz="1200" dirty="0">
                <a:latin typeface="ＭＳ 明朝" panose="02020609040205080304" pitchFamily="17" charset="-128"/>
                <a:ea typeface="ＭＳ 明朝" panose="02020609040205080304" pitchFamily="17" charset="-128"/>
              </a:rPr>
              <a:t>年度別 積極的支援対象者数割合</a:t>
            </a:r>
          </a:p>
        </p:txBody>
      </p:sp>
      <p:sp>
        <p:nvSpPr>
          <p:cNvPr id="15" name="テキスト ボックス 14"/>
          <p:cNvSpPr txBox="1">
            <a:spLocks noChangeAspect="1"/>
          </p:cNvSpPr>
          <p:nvPr/>
        </p:nvSpPr>
        <p:spPr>
          <a:xfrm>
            <a:off x="296466" y="6016106"/>
            <a:ext cx="5782833" cy="276999"/>
          </a:xfrm>
          <a:prstGeom prst="rect">
            <a:avLst/>
          </a:prstGeom>
          <a:noFill/>
          <a:ln>
            <a:noFill/>
          </a:ln>
        </p:spPr>
        <p:txBody>
          <a:bodyPr wrap="square" lIns="0" rIns="0" rtlCol="0" anchor="ctr" anchorCtr="0">
            <a:spAutoFit/>
          </a:bodyPr>
          <a:lstStyle/>
          <a:p>
            <a:r>
              <a:rPr lang="ja-JP" altLang="en-US" sz="1200" dirty="0">
                <a:latin typeface="ＭＳ 明朝" panose="02020609040205080304" pitchFamily="17" charset="-128"/>
                <a:ea typeface="ＭＳ 明朝" panose="02020609040205080304" pitchFamily="17" charset="-128"/>
              </a:rPr>
              <a:t>年度別 特定保健指導実施率</a:t>
            </a:r>
          </a:p>
        </p:txBody>
      </p:sp>
      <p:sp>
        <p:nvSpPr>
          <p:cNvPr id="17" name="注釈文章 18"/>
          <p:cNvSpPr txBox="1">
            <a:spLocks noChangeAspect="1"/>
          </p:cNvSpPr>
          <p:nvPr/>
        </p:nvSpPr>
        <p:spPr>
          <a:xfrm>
            <a:off x="296466" y="5642535"/>
            <a:ext cx="5782833" cy="215444"/>
          </a:xfrm>
          <a:prstGeom prst="rect">
            <a:avLst/>
          </a:prstGeom>
          <a:noFill/>
          <a:ln>
            <a:noFill/>
          </a:ln>
        </p:spPr>
        <p:txBody>
          <a:bodyPr wrap="square" lIns="0" rIns="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lang="ja-JP" altLang="en-US" sz="800" dirty="0">
              <a:latin typeface="ＭＳ 明朝" panose="02020609040205080304" pitchFamily="17" charset="-128"/>
              <a:ea typeface="ＭＳ 明朝" panose="02020609040205080304" pitchFamily="17" charset="-128"/>
            </a:endParaRPr>
          </a:p>
        </p:txBody>
      </p:sp>
      <p:sp>
        <p:nvSpPr>
          <p:cNvPr id="18" name="注釈文章 18"/>
          <p:cNvSpPr txBox="1">
            <a:spLocks noChangeAspect="1"/>
          </p:cNvSpPr>
          <p:nvPr/>
        </p:nvSpPr>
        <p:spPr>
          <a:xfrm>
            <a:off x="296466" y="3162820"/>
            <a:ext cx="5782833" cy="215444"/>
          </a:xfrm>
          <a:prstGeom prst="rect">
            <a:avLst/>
          </a:prstGeom>
          <a:noFill/>
          <a:ln>
            <a:noFill/>
          </a:ln>
        </p:spPr>
        <p:txBody>
          <a:bodyPr wrap="square" lIns="0" rIns="0" rtlCol="0">
            <a:spAutoFit/>
          </a:bodyPr>
          <a:lstStyle/>
          <a:p>
            <a:r>
              <a:rPr lang="ja-JP" altLang="en-US" sz="800" dirty="0">
                <a:latin typeface="ＭＳ 明朝" panose="02020609040205080304" pitchFamily="17" charset="-128"/>
                <a:ea typeface="ＭＳ 明朝" panose="02020609040205080304" pitchFamily="17" charset="-128"/>
              </a:rPr>
              <a:t>出典</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国保データベース</a:t>
            </a:r>
            <a:r>
              <a:rPr lang="en-US" altLang="ja-JP" sz="800" dirty="0">
                <a:latin typeface="ＭＳ 明朝" panose="02020609040205080304" pitchFamily="17" charset="-128"/>
                <a:ea typeface="ＭＳ 明朝" panose="02020609040205080304" pitchFamily="17" charset="-128"/>
              </a:rPr>
              <a:t>(KDB)</a:t>
            </a:r>
            <a:r>
              <a:rPr lang="ja-JP" altLang="en-US" sz="800" dirty="0">
                <a:latin typeface="ＭＳ 明朝" panose="02020609040205080304" pitchFamily="17" charset="-128"/>
                <a:ea typeface="ＭＳ 明朝" panose="02020609040205080304" pitchFamily="17" charset="-128"/>
              </a:rPr>
              <a:t>システム </a:t>
            </a:r>
            <a:r>
              <a:rPr lang="en-US" altLang="ja-JP" sz="800" dirty="0">
                <a:latin typeface="ＭＳ 明朝" panose="02020609040205080304" pitchFamily="17" charset="-128"/>
                <a:ea typeface="ＭＳ 明朝" panose="02020609040205080304" pitchFamily="17" charset="-128"/>
              </a:rPr>
              <a:t>｢</a:t>
            </a:r>
            <a:r>
              <a:rPr lang="ja-JP" altLang="en-US" sz="800" dirty="0">
                <a:latin typeface="ＭＳ 明朝" panose="02020609040205080304" pitchFamily="17" charset="-128"/>
                <a:ea typeface="ＭＳ 明朝" panose="02020609040205080304" pitchFamily="17" charset="-128"/>
              </a:rPr>
              <a:t>地域の全体像の把握</a:t>
            </a:r>
            <a:r>
              <a:rPr lang="en-US" altLang="ja-JP" sz="800" dirty="0">
                <a:latin typeface="ＭＳ 明朝" panose="02020609040205080304" pitchFamily="17" charset="-128"/>
                <a:ea typeface="ＭＳ 明朝" panose="02020609040205080304" pitchFamily="17" charset="-128"/>
              </a:rPr>
              <a:t>｣</a:t>
            </a:r>
            <a:endParaRPr lang="ja-JP" altLang="en-US" sz="800" dirty="0">
              <a:latin typeface="ＭＳ 明朝" panose="02020609040205080304" pitchFamily="17" charset="-128"/>
              <a:ea typeface="ＭＳ 明朝" panose="02020609040205080304" pitchFamily="17" charset="-128"/>
            </a:endParaRPr>
          </a:p>
        </p:txBody>
      </p:sp>
      <p:pic>
        <p:nvPicPr>
          <p:cNvPr id="2" name="table159">
            <a:extLst>
              <a:ext uri="{FF2B5EF4-FFF2-40B4-BE49-F238E27FC236}">
                <a16:creationId xmlns:a16="http://schemas.microsoft.com/office/drawing/2014/main" id="{8A37267A-5E9F-46A1-A56B-AD977CE62CB4}"/>
              </a:ext>
            </a:extLst>
          </p:cNvPr>
          <p:cNvPicPr>
            <a:picLocks noChangeAspect="1"/>
          </p:cNvPicPr>
          <p:nvPr/>
        </p:nvPicPr>
        <p:blipFill>
          <a:blip r:embed="rId2"/>
          <a:stretch>
            <a:fillRect/>
          </a:stretch>
        </p:blipFill>
        <p:spPr>
          <a:xfrm>
            <a:off x="296467" y="1320800"/>
            <a:ext cx="3689017" cy="1847850"/>
          </a:xfrm>
          <a:prstGeom prst="rect">
            <a:avLst/>
          </a:prstGeom>
        </p:spPr>
      </p:pic>
      <p:pic>
        <p:nvPicPr>
          <p:cNvPr id="3" name="table160">
            <a:extLst>
              <a:ext uri="{FF2B5EF4-FFF2-40B4-BE49-F238E27FC236}">
                <a16:creationId xmlns:a16="http://schemas.microsoft.com/office/drawing/2014/main" id="{34A7C6B7-6DD2-4B66-85C7-84BC0A12F63E}"/>
              </a:ext>
            </a:extLst>
          </p:cNvPr>
          <p:cNvPicPr>
            <a:picLocks noChangeAspect="1"/>
          </p:cNvPicPr>
          <p:nvPr/>
        </p:nvPicPr>
        <p:blipFill>
          <a:blip r:embed="rId3"/>
          <a:stretch>
            <a:fillRect/>
          </a:stretch>
        </p:blipFill>
        <p:spPr>
          <a:xfrm>
            <a:off x="296467" y="3810000"/>
            <a:ext cx="3689017" cy="1847850"/>
          </a:xfrm>
          <a:prstGeom prst="rect">
            <a:avLst/>
          </a:prstGeom>
        </p:spPr>
      </p:pic>
      <p:pic>
        <p:nvPicPr>
          <p:cNvPr id="8" name="図 7">
            <a:extLst>
              <a:ext uri="{FF2B5EF4-FFF2-40B4-BE49-F238E27FC236}">
                <a16:creationId xmlns:a16="http://schemas.microsoft.com/office/drawing/2014/main" id="{C315B5E2-3092-19C6-BE31-2B9DD51BCAB2}"/>
              </a:ext>
            </a:extLst>
          </p:cNvPr>
          <p:cNvPicPr>
            <a:picLocks noChangeAspect="1"/>
          </p:cNvPicPr>
          <p:nvPr/>
        </p:nvPicPr>
        <p:blipFill>
          <a:blip r:embed="rId4"/>
          <a:stretch>
            <a:fillRect/>
          </a:stretch>
        </p:blipFill>
        <p:spPr>
          <a:xfrm>
            <a:off x="296466" y="6300589"/>
            <a:ext cx="3686921" cy="1846800"/>
          </a:xfrm>
          <a:prstGeom prst="rect">
            <a:avLst/>
          </a:prstGeom>
        </p:spPr>
      </p:pic>
    </p:spTree>
    <p:extLst>
      <p:ext uri="{BB962C8B-B14F-4D97-AF65-F5344CB8AC3E}">
        <p14:creationId xmlns:p14="http://schemas.microsoft.com/office/powerpoint/2010/main" val="1176465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_小_1_3_1"/>
          <p:cNvSpPr txBox="1">
            <a:spLocks noChangeAspect="1"/>
          </p:cNvSpPr>
          <p:nvPr/>
        </p:nvSpPr>
        <p:spPr>
          <a:xfrm>
            <a:off x="170434" y="2284964"/>
            <a:ext cx="5341644" cy="47315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noAutofit/>
          </a:bodyPr>
          <a:lstStyle/>
          <a:p>
            <a:pPr marR="4343"/>
            <a:r>
              <a:rPr lang="ja-JP" altLang="en-US" sz="800" b="1" dirty="0">
                <a:solidFill>
                  <a:schemeClr val="tx1"/>
                </a:solidFill>
                <a:latin typeface="ＭＳ 明朝" panose="02020609040205080304" pitchFamily="17" charset="-128"/>
                <a:ea typeface="ＭＳ 明朝" panose="02020609040205080304" pitchFamily="17" charset="-128"/>
              </a:rPr>
              <a:t>データ化範囲</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分析対象</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a:t>
            </a:r>
            <a:r>
              <a:rPr lang="ja-JP" altLang="en-US" sz="800" b="1">
                <a:latin typeface="ＭＳ 明朝" panose="02020609040205080304" pitchFamily="17" charset="-128"/>
                <a:ea typeface="ＭＳ 明朝" panose="02020609040205080304" pitchFamily="17" charset="-128"/>
              </a:rPr>
              <a:t>データは令和</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月～令和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月健診分</a:t>
            </a:r>
            <a:r>
              <a:rPr lang="en-US" altLang="ja-JP" sz="800" b="1">
                <a:latin typeface="ＭＳ 明朝" panose="02020609040205080304" pitchFamily="17" charset="-128"/>
                <a:ea typeface="ＭＳ 明朝" panose="02020609040205080304" pitchFamily="17" charset="-128"/>
              </a:rPr>
              <a:t>(12</a:t>
            </a:r>
            <a:r>
              <a:rPr lang="ja-JP" altLang="en-US" sz="800" b="1">
                <a:latin typeface="ＭＳ 明朝" panose="02020609040205080304" pitchFamily="17" charset="-128"/>
                <a:ea typeface="ＭＳ 明朝" panose="02020609040205080304" pitchFamily="17" charset="-128"/>
              </a:rPr>
              <a:t>カ月分</a:t>
            </a:r>
            <a:r>
              <a:rPr lang="en-US" altLang="ja-JP" sz="800" b="1">
                <a:latin typeface="ＭＳ 明朝" panose="02020609040205080304" pitchFamily="17" charset="-128"/>
                <a:ea typeface="ＭＳ 明朝" panose="02020609040205080304" pitchFamily="17" charset="-128"/>
              </a:rPr>
              <a:t>)</a:t>
            </a:r>
            <a:r>
              <a:rPr lang="ja-JP" altLang="en-US" sz="800" b="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pPr marR="4343"/>
            <a:r>
              <a:rPr lang="ja-JP" altLang="en-US" sz="800" b="1" dirty="0">
                <a:latin typeface="ＭＳ 明朝" panose="02020609040205080304" pitchFamily="17" charset="-128"/>
                <a:ea typeface="ＭＳ 明朝" panose="02020609040205080304" pitchFamily="17" charset="-128"/>
              </a:rPr>
              <a:t>資格確認</a:t>
            </a:r>
            <a:r>
              <a:rPr lang="ja-JP" altLang="en-US" sz="800" b="1">
                <a:latin typeface="ＭＳ 明朝" panose="02020609040205080304" pitchFamily="17" charset="-128"/>
                <a:ea typeface="ＭＳ 明朝" panose="02020609040205080304" pitchFamily="17" charset="-128"/>
              </a:rPr>
              <a:t>日</a:t>
            </a:r>
            <a:r>
              <a:rPr lang="en-US" altLang="ja-JP" sz="800" b="1">
                <a:latin typeface="ＭＳ 明朝" panose="02020609040205080304" pitchFamily="17" charset="-128"/>
                <a:ea typeface="ＭＳ 明朝" panose="02020609040205080304" pitchFamily="17" charset="-128"/>
              </a:rPr>
              <a:t>…</a:t>
            </a:r>
            <a:r>
              <a:rPr lang="ja-JP" altLang="en-US" sz="800" b="1">
                <a:latin typeface="ＭＳ 明朝" panose="02020609040205080304" pitchFamily="17" charset="-128"/>
                <a:ea typeface="ＭＳ 明朝" panose="02020609040205080304" pitchFamily="17" charset="-128"/>
              </a:rPr>
              <a:t>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a:t>
            </a:r>
            <a:r>
              <a:rPr lang="en-US" altLang="ja-JP" sz="800" b="1">
                <a:latin typeface="ＭＳ 明朝" panose="02020609040205080304" pitchFamily="17" charset="-128"/>
                <a:ea typeface="ＭＳ 明朝" panose="02020609040205080304" pitchFamily="17" charset="-128"/>
              </a:rPr>
              <a:t>31</a:t>
            </a:r>
            <a:r>
              <a:rPr lang="ja-JP" altLang="en-US" sz="800" b="1">
                <a:latin typeface="ＭＳ 明朝" panose="02020609040205080304" pitchFamily="17" charset="-128"/>
                <a:ea typeface="ＭＳ 明朝" panose="02020609040205080304" pitchFamily="17" charset="-128"/>
              </a:rPr>
              <a:t>日時点。 </a:t>
            </a:r>
            <a:endParaRPr lang="en-US" altLang="ja-JP" sz="800" b="1" dirty="0">
              <a:latin typeface="ＭＳ 明朝" panose="02020609040205080304" pitchFamily="17" charset="-128"/>
              <a:ea typeface="ＭＳ 明朝" panose="02020609040205080304" pitchFamily="17" charset="-128"/>
            </a:endParaRPr>
          </a:p>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割合</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特定健康診査受診者のうち、各レベルに該当した人の割合。</a:t>
            </a:r>
            <a:endParaRPr lang="en-US" altLang="ja-JP" sz="800" dirty="0">
              <a:solidFill>
                <a:schemeClr val="tx1"/>
              </a:solidFill>
              <a:latin typeface="ＭＳ 明朝" panose="02020609040205080304" pitchFamily="17" charset="-128"/>
              <a:ea typeface="ＭＳ 明朝" panose="02020609040205080304" pitchFamily="17" charset="-128"/>
            </a:endParaRPr>
          </a:p>
        </p:txBody>
      </p:sp>
      <p:sp>
        <p:nvSpPr>
          <p:cNvPr id="15" name="タイトル_小_1_3_1"/>
          <p:cNvSpPr txBox="1">
            <a:spLocks noChangeAspect="1"/>
          </p:cNvSpPr>
          <p:nvPr/>
        </p:nvSpPr>
        <p:spPr>
          <a:xfrm>
            <a:off x="170434" y="5698175"/>
            <a:ext cx="5341644" cy="46170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90000" bIns="0" rtlCol="0" anchor="t">
            <a:noAutofit/>
          </a:bodyPr>
          <a:lstStyle/>
          <a:p>
            <a:pPr marR="4343"/>
            <a:r>
              <a:rPr lang="ja-JP" altLang="en-US" sz="800" b="1" dirty="0">
                <a:solidFill>
                  <a:schemeClr val="tx1"/>
                </a:solidFill>
                <a:latin typeface="ＭＳ 明朝" panose="02020609040205080304" pitchFamily="17" charset="-128"/>
                <a:ea typeface="ＭＳ 明朝" panose="02020609040205080304" pitchFamily="17" charset="-128"/>
              </a:rPr>
              <a:t>データ化範囲</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分析対象</a:t>
            </a:r>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latin typeface="ＭＳ 明朝" panose="02020609040205080304" pitchFamily="17" charset="-128"/>
                <a:ea typeface="ＭＳ 明朝" panose="02020609040205080304" pitchFamily="17" charset="-128"/>
              </a:rPr>
              <a:t>健康診査</a:t>
            </a:r>
            <a:r>
              <a:rPr lang="ja-JP" altLang="en-US" sz="800" b="1">
                <a:latin typeface="ＭＳ 明朝" panose="02020609040205080304" pitchFamily="17" charset="-128"/>
                <a:ea typeface="ＭＳ 明朝" panose="02020609040205080304" pitchFamily="17" charset="-128"/>
              </a:rPr>
              <a:t>データは令和</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4</a:t>
            </a:r>
            <a:r>
              <a:rPr lang="ja-JP" altLang="en-US" sz="800" b="1">
                <a:latin typeface="ＭＳ 明朝" panose="02020609040205080304" pitchFamily="17" charset="-128"/>
                <a:ea typeface="ＭＳ 明朝" panose="02020609040205080304" pitchFamily="17" charset="-128"/>
              </a:rPr>
              <a:t>月～令和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月健診分</a:t>
            </a:r>
            <a:r>
              <a:rPr lang="en-US" altLang="ja-JP" sz="800" b="1">
                <a:latin typeface="ＭＳ 明朝" panose="02020609040205080304" pitchFamily="17" charset="-128"/>
                <a:ea typeface="ＭＳ 明朝" panose="02020609040205080304" pitchFamily="17" charset="-128"/>
              </a:rPr>
              <a:t>(12</a:t>
            </a:r>
            <a:r>
              <a:rPr lang="ja-JP" altLang="en-US" sz="800" b="1">
                <a:latin typeface="ＭＳ 明朝" panose="02020609040205080304" pitchFamily="17" charset="-128"/>
                <a:ea typeface="ＭＳ 明朝" panose="02020609040205080304" pitchFamily="17" charset="-128"/>
              </a:rPr>
              <a:t>カ月分</a:t>
            </a:r>
            <a:r>
              <a:rPr lang="en-US" altLang="ja-JP" sz="800" b="1">
                <a:latin typeface="ＭＳ 明朝" panose="02020609040205080304" pitchFamily="17" charset="-128"/>
                <a:ea typeface="ＭＳ 明朝" panose="02020609040205080304" pitchFamily="17" charset="-128"/>
              </a:rPr>
              <a:t>)</a:t>
            </a:r>
            <a:r>
              <a:rPr lang="ja-JP" altLang="en-US" sz="800" b="1">
                <a:latin typeface="ＭＳ 明朝" panose="02020609040205080304" pitchFamily="17" charset="-128"/>
                <a:ea typeface="ＭＳ 明朝" panose="02020609040205080304" pitchFamily="17" charset="-128"/>
              </a:rPr>
              <a:t>。</a:t>
            </a:r>
            <a:endParaRPr lang="en-US" altLang="ja-JP" sz="800" b="1" dirty="0">
              <a:latin typeface="ＭＳ 明朝" panose="02020609040205080304" pitchFamily="17" charset="-128"/>
              <a:ea typeface="ＭＳ 明朝" panose="02020609040205080304" pitchFamily="17" charset="-128"/>
            </a:endParaRPr>
          </a:p>
          <a:p>
            <a:pPr marR="4343"/>
            <a:r>
              <a:rPr lang="ja-JP" altLang="en-US" sz="800" b="1" dirty="0">
                <a:latin typeface="ＭＳ 明朝" panose="02020609040205080304" pitchFamily="17" charset="-128"/>
                <a:ea typeface="ＭＳ 明朝" panose="02020609040205080304" pitchFamily="17" charset="-128"/>
              </a:rPr>
              <a:t>資格確認</a:t>
            </a:r>
            <a:r>
              <a:rPr lang="ja-JP" altLang="en-US" sz="800" b="1">
                <a:latin typeface="ＭＳ 明朝" panose="02020609040205080304" pitchFamily="17" charset="-128"/>
                <a:ea typeface="ＭＳ 明朝" panose="02020609040205080304" pitchFamily="17" charset="-128"/>
              </a:rPr>
              <a:t>日</a:t>
            </a:r>
            <a:r>
              <a:rPr lang="en-US" altLang="ja-JP" sz="800" b="1">
                <a:latin typeface="ＭＳ 明朝" panose="02020609040205080304" pitchFamily="17" charset="-128"/>
                <a:ea typeface="ＭＳ 明朝" panose="02020609040205080304" pitchFamily="17" charset="-128"/>
              </a:rPr>
              <a:t>…</a:t>
            </a:r>
            <a:r>
              <a:rPr lang="ja-JP" altLang="en-US" sz="800" b="1">
                <a:latin typeface="ＭＳ 明朝" panose="02020609040205080304" pitchFamily="17" charset="-128"/>
                <a:ea typeface="ＭＳ 明朝" panose="02020609040205080304" pitchFamily="17" charset="-128"/>
              </a:rPr>
              <a:t>令和</a:t>
            </a:r>
            <a:r>
              <a:rPr lang="en-US" altLang="ja-JP" sz="800" b="1">
                <a:latin typeface="ＭＳ 明朝" panose="02020609040205080304" pitchFamily="17" charset="-128"/>
                <a:ea typeface="ＭＳ 明朝" panose="02020609040205080304" pitchFamily="17" charset="-128"/>
              </a:rPr>
              <a:t>5</a:t>
            </a:r>
            <a:r>
              <a:rPr lang="ja-JP" altLang="en-US" sz="800" b="1">
                <a:latin typeface="ＭＳ 明朝" panose="02020609040205080304" pitchFamily="17" charset="-128"/>
                <a:ea typeface="ＭＳ 明朝" panose="02020609040205080304" pitchFamily="17" charset="-128"/>
              </a:rPr>
              <a:t>年</a:t>
            </a:r>
            <a:r>
              <a:rPr lang="en-US" altLang="ja-JP" sz="800" b="1">
                <a:latin typeface="ＭＳ 明朝" panose="02020609040205080304" pitchFamily="17" charset="-128"/>
                <a:ea typeface="ＭＳ 明朝" panose="02020609040205080304" pitchFamily="17" charset="-128"/>
              </a:rPr>
              <a:t>3</a:t>
            </a:r>
            <a:r>
              <a:rPr lang="ja-JP" altLang="en-US" sz="800" b="1">
                <a:latin typeface="ＭＳ 明朝" panose="02020609040205080304" pitchFamily="17" charset="-128"/>
                <a:ea typeface="ＭＳ 明朝" panose="02020609040205080304" pitchFamily="17" charset="-128"/>
              </a:rPr>
              <a:t>月</a:t>
            </a:r>
            <a:r>
              <a:rPr lang="en-US" altLang="ja-JP" sz="800" b="1">
                <a:latin typeface="ＭＳ 明朝" panose="02020609040205080304" pitchFamily="17" charset="-128"/>
                <a:ea typeface="ＭＳ 明朝" panose="02020609040205080304" pitchFamily="17" charset="-128"/>
              </a:rPr>
              <a:t>31</a:t>
            </a:r>
            <a:r>
              <a:rPr lang="ja-JP" altLang="en-US" sz="800" b="1">
                <a:latin typeface="ＭＳ 明朝" panose="02020609040205080304" pitchFamily="17" charset="-128"/>
                <a:ea typeface="ＭＳ 明朝" panose="02020609040205080304" pitchFamily="17" charset="-128"/>
              </a:rPr>
              <a:t>日時点。</a:t>
            </a:r>
            <a:endParaRPr lang="en-US" altLang="ja-JP" sz="800" b="1" dirty="0">
              <a:latin typeface="ＭＳ 明朝" panose="02020609040205080304" pitchFamily="17" charset="-128"/>
              <a:ea typeface="ＭＳ 明朝" panose="02020609040205080304" pitchFamily="17" charset="-128"/>
            </a:endParaRPr>
          </a:p>
          <a:p>
            <a:pPr marR="4343"/>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割合</a:t>
            </a:r>
            <a:r>
              <a:rPr lang="en-US" altLang="ja-JP" sz="800" dirty="0">
                <a:solidFill>
                  <a:srgbClr val="000000"/>
                </a:solidFill>
                <a:latin typeface="ＭＳ 明朝" panose="02020609040205080304" pitchFamily="17" charset="-128"/>
                <a:ea typeface="ＭＳ 明朝" panose="02020609040205080304" pitchFamily="17" charset="-128"/>
              </a:rPr>
              <a:t>…</a:t>
            </a:r>
            <a:r>
              <a:rPr lang="ja-JP" altLang="en-US" sz="800" dirty="0">
                <a:solidFill>
                  <a:srgbClr val="000000"/>
                </a:solidFill>
                <a:latin typeface="ＭＳ 明朝" panose="02020609040205080304" pitchFamily="17" charset="-128"/>
                <a:ea typeface="ＭＳ 明朝" panose="02020609040205080304" pitchFamily="17" charset="-128"/>
              </a:rPr>
              <a:t>特定健康診査受診者のうち、各レベルに該当した人の割合。</a:t>
            </a:r>
            <a:endParaRPr lang="en-US" altLang="ja-JP" sz="800" dirty="0">
              <a:solidFill>
                <a:srgbClr val="000000"/>
              </a:solidFill>
              <a:latin typeface="ＭＳ 明朝" panose="02020609040205080304" pitchFamily="17" charset="-128"/>
              <a:ea typeface="ＭＳ 明朝" panose="02020609040205080304" pitchFamily="17" charset="-128"/>
            </a:endParaRPr>
          </a:p>
          <a:p>
            <a:pPr marR="4343"/>
            <a:endParaRPr lang="en-US" altLang="ja-JP" sz="800" b="1" dirty="0">
              <a:latin typeface="ＭＳ 明朝" panose="02020609040205080304" pitchFamily="17" charset="-128"/>
              <a:ea typeface="ＭＳ 明朝" panose="02020609040205080304" pitchFamily="17" charset="-128"/>
            </a:endParaRPr>
          </a:p>
        </p:txBody>
      </p:sp>
      <p:sp>
        <p:nvSpPr>
          <p:cNvPr id="19" name="Rectangle 5"/>
          <p:cNvSpPr>
            <a:spLocks noChangeAspect="1" noChangeArrowheads="1"/>
          </p:cNvSpPr>
          <p:nvPr/>
        </p:nvSpPr>
        <p:spPr bwMode="auto">
          <a:xfrm>
            <a:off x="165100" y="1214637"/>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R="5429"/>
            <a:r>
              <a:rPr lang="ja-JP" altLang="en-US" sz="1200" dirty="0">
                <a:latin typeface="ＭＳ 明朝" panose="02020609040205080304" pitchFamily="17" charset="-128"/>
                <a:ea typeface="ＭＳ 明朝" panose="02020609040205080304" pitchFamily="17" charset="-128"/>
              </a:rPr>
              <a:t>メタボリックシンドローム該当状況</a:t>
            </a:r>
          </a:p>
        </p:txBody>
      </p:sp>
      <p:sp>
        <p:nvSpPr>
          <p:cNvPr id="20" name="Rectangle 5"/>
          <p:cNvSpPr>
            <a:spLocks noChangeAspect="1" noChangeArrowheads="1"/>
          </p:cNvSpPr>
          <p:nvPr/>
        </p:nvSpPr>
        <p:spPr bwMode="auto">
          <a:xfrm>
            <a:off x="165100" y="3045153"/>
            <a:ext cx="5783475" cy="276999"/>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R="5429"/>
            <a:r>
              <a:rPr lang="ja-JP" altLang="en-US" sz="1200" dirty="0">
                <a:latin typeface="ＭＳ 明朝" panose="02020609040205080304" pitchFamily="17" charset="-128"/>
                <a:ea typeface="ＭＳ 明朝" panose="02020609040205080304" pitchFamily="17" charset="-128"/>
              </a:rPr>
              <a:t>メタボリックシンドローム該当状況</a:t>
            </a:r>
          </a:p>
        </p:txBody>
      </p:sp>
      <p:sp>
        <p:nvSpPr>
          <p:cNvPr id="2" name="スライド番号プレースホルダー 1">
            <a:extLst>
              <a:ext uri="{FF2B5EF4-FFF2-40B4-BE49-F238E27FC236}">
                <a16:creationId xmlns:a16="http://schemas.microsoft.com/office/drawing/2014/main" id="{F28A6FA1-9E1A-4043-A70A-BAA5F2CC449C}"/>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pPr/>
              <a:t>97</a:t>
            </a:fld>
            <a:endParaRPr lang="ja-JP" altLang="en-US" dirty="0"/>
          </a:p>
        </p:txBody>
      </p:sp>
      <p:sp>
        <p:nvSpPr>
          <p:cNvPr id="12" name="テキスト ボックス 11">
            <a:extLst>
              <a:ext uri="{FF2B5EF4-FFF2-40B4-BE49-F238E27FC236}">
                <a16:creationId xmlns:a16="http://schemas.microsoft.com/office/drawing/2014/main" id="{8638B8EA-A73C-4B49-87A5-E6F1E6FE7968}"/>
              </a:ext>
            </a:extLst>
          </p:cNvPr>
          <p:cNvSpPr txBox="1">
            <a:spLocks noChangeAspect="1"/>
          </p:cNvSpPr>
          <p:nvPr/>
        </p:nvSpPr>
        <p:spPr>
          <a:xfrm>
            <a:off x="50800" y="0"/>
            <a:ext cx="5782833" cy="338554"/>
          </a:xfrm>
          <a:prstGeom prst="rect">
            <a:avLst/>
          </a:prstGeom>
          <a:noFill/>
          <a:ln>
            <a:noFill/>
          </a:ln>
        </p:spPr>
        <p:txBody>
          <a:bodyPr wrap="square" lIns="0" rIns="0" rtlCol="0" anchor="ctr" anchorCtr="0">
            <a:spAutoFit/>
          </a:bodyPr>
          <a:lstStyle/>
          <a:p>
            <a:r>
              <a:rPr lang="en-US" altLang="ja-JP" sz="1600" b="1" dirty="0">
                <a:latin typeface="ＭＳ 明朝"/>
                <a:ea typeface="ＭＳ 明朝"/>
              </a:rPr>
              <a:t>4.</a:t>
            </a:r>
            <a:r>
              <a:rPr lang="ja-JP" altLang="en-US" sz="1600" b="1" dirty="0">
                <a:latin typeface="ＭＳ 明朝"/>
                <a:ea typeface="ＭＳ 明朝"/>
              </a:rPr>
              <a:t>メタボリックシンドローム該当状況</a:t>
            </a:r>
          </a:p>
        </p:txBody>
      </p:sp>
      <p:sp>
        <p:nvSpPr>
          <p:cNvPr id="21" name="テキスト ボックス 20">
            <a:extLst>
              <a:ext uri="{FF2B5EF4-FFF2-40B4-BE49-F238E27FC236}">
                <a16:creationId xmlns:a16="http://schemas.microsoft.com/office/drawing/2014/main" id="{0DB08ED0-9837-4060-B065-C60C431B6701}"/>
              </a:ext>
            </a:extLst>
          </p:cNvPr>
          <p:cNvSpPr txBox="1">
            <a:spLocks noChangeAspect="1"/>
          </p:cNvSpPr>
          <p:nvPr/>
        </p:nvSpPr>
        <p:spPr>
          <a:xfrm>
            <a:off x="165100" y="340439"/>
            <a:ext cx="6238800" cy="837200"/>
          </a:xfrm>
          <a:prstGeom prst="rect">
            <a:avLst/>
          </a:prstGeom>
          <a:noFill/>
          <a:ln>
            <a:noFill/>
          </a:ln>
        </p:spPr>
        <p:txBody>
          <a:bodyPr wrap="square" lIns="0" rIns="90000" rtlCol="0">
            <a:noAutofit/>
          </a:bodyPr>
          <a:lstStyle/>
          <a:p>
            <a:pPr lvl="0" algn="just" fontAlgn="base">
              <a:lnSpc>
                <a:spcPct val="125000"/>
              </a:lnSpc>
              <a:spcBef>
                <a:spcPct val="0"/>
              </a:spcBef>
              <a:spcAft>
                <a:spcPct val="0"/>
              </a:spcAft>
            </a:pPr>
            <a:r>
              <a:rPr lang="ja-JP" altLang="en-US" sz="1200" dirty="0">
                <a:latin typeface="ＭＳ 明朝" panose="02020609040205080304" pitchFamily="17" charset="-128"/>
                <a:ea typeface="ＭＳ 明朝" panose="02020609040205080304" pitchFamily="17" charset="-128"/>
                <a:cs typeface="ＭＳ Ｐゴシック" pitchFamily="50" charset="-128"/>
              </a:rPr>
              <a:t>　以下</a:t>
            </a:r>
            <a:r>
              <a:rPr lang="ja-JP" altLang="en-US" sz="1200">
                <a:latin typeface="ＭＳ 明朝" panose="02020609040205080304" pitchFamily="17" charset="-128"/>
                <a:ea typeface="ＭＳ 明朝" panose="02020609040205080304" pitchFamily="17" charset="-128"/>
                <a:cs typeface="ＭＳ Ｐゴシック" pitchFamily="50" charset="-128"/>
              </a:rPr>
              <a:t>は、令和</a:t>
            </a:r>
            <a:r>
              <a:rPr lang="en-US" altLang="ja-JP" sz="1200">
                <a:latin typeface="ＭＳ 明朝" panose="02020609040205080304" pitchFamily="17" charset="-128"/>
                <a:ea typeface="ＭＳ 明朝" panose="02020609040205080304" pitchFamily="17" charset="-128"/>
                <a:cs typeface="ＭＳ Ｐゴシック" pitchFamily="50" charset="-128"/>
              </a:rPr>
              <a:t>4</a:t>
            </a:r>
            <a:r>
              <a:rPr lang="ja-JP" altLang="en-US" sz="1200">
                <a:latin typeface="ＭＳ 明朝" panose="02020609040205080304" pitchFamily="17" charset="-128"/>
                <a:ea typeface="ＭＳ 明朝" panose="02020609040205080304" pitchFamily="17" charset="-128"/>
                <a:cs typeface="ＭＳ Ｐゴシック" pitchFamily="50" charset="-128"/>
              </a:rPr>
              <a:t>年</a:t>
            </a:r>
            <a:r>
              <a:rPr lang="en-US" altLang="ja-JP" sz="1200">
                <a:latin typeface="ＭＳ 明朝" panose="02020609040205080304" pitchFamily="17" charset="-128"/>
                <a:ea typeface="ＭＳ 明朝" panose="02020609040205080304" pitchFamily="17" charset="-128"/>
                <a:cs typeface="ＭＳ Ｐゴシック" pitchFamily="50" charset="-128"/>
              </a:rPr>
              <a:t>4</a:t>
            </a:r>
            <a:r>
              <a:rPr lang="ja-JP" altLang="en-US" sz="1200">
                <a:latin typeface="ＭＳ 明朝" panose="02020609040205080304" pitchFamily="17" charset="-128"/>
                <a:ea typeface="ＭＳ 明朝" panose="02020609040205080304" pitchFamily="17" charset="-128"/>
                <a:cs typeface="ＭＳ Ｐゴシック" pitchFamily="50" charset="-128"/>
              </a:rPr>
              <a:t>月～令和</a:t>
            </a:r>
            <a:r>
              <a:rPr lang="en-US" altLang="ja-JP" sz="1200">
                <a:latin typeface="ＭＳ 明朝" panose="02020609040205080304" pitchFamily="17" charset="-128"/>
                <a:ea typeface="ＭＳ 明朝" panose="02020609040205080304" pitchFamily="17" charset="-128"/>
                <a:cs typeface="ＭＳ Ｐゴシック" pitchFamily="50" charset="-128"/>
              </a:rPr>
              <a:t>5</a:t>
            </a:r>
            <a:r>
              <a:rPr lang="ja-JP" altLang="en-US" sz="1200">
                <a:latin typeface="ＭＳ 明朝" panose="02020609040205080304" pitchFamily="17" charset="-128"/>
                <a:ea typeface="ＭＳ 明朝" panose="02020609040205080304" pitchFamily="17" charset="-128"/>
                <a:cs typeface="ＭＳ Ｐゴシック" pitchFamily="50" charset="-128"/>
              </a:rPr>
              <a:t>年</a:t>
            </a:r>
            <a:r>
              <a:rPr lang="en-US" altLang="ja-JP" sz="1200">
                <a:latin typeface="ＭＳ 明朝" panose="02020609040205080304" pitchFamily="17" charset="-128"/>
                <a:ea typeface="ＭＳ 明朝" panose="02020609040205080304" pitchFamily="17" charset="-128"/>
                <a:cs typeface="ＭＳ Ｐゴシック" pitchFamily="50" charset="-128"/>
              </a:rPr>
              <a:t>3</a:t>
            </a:r>
            <a:r>
              <a:rPr lang="ja-JP" altLang="en-US" sz="1200">
                <a:latin typeface="ＭＳ 明朝" panose="02020609040205080304" pitchFamily="17" charset="-128"/>
                <a:ea typeface="ＭＳ 明朝" panose="02020609040205080304" pitchFamily="17" charset="-128"/>
                <a:cs typeface="ＭＳ Ｐゴシック" pitchFamily="50" charset="-128"/>
              </a:rPr>
              <a:t>月健診分</a:t>
            </a:r>
            <a:r>
              <a:rPr lang="en-US" altLang="ja-JP" sz="1200">
                <a:latin typeface="ＭＳ 明朝" panose="02020609040205080304" pitchFamily="17" charset="-128"/>
                <a:ea typeface="ＭＳ 明朝" panose="02020609040205080304" pitchFamily="17" charset="-128"/>
                <a:cs typeface="ＭＳ Ｐゴシック" pitchFamily="50" charset="-128"/>
              </a:rPr>
              <a:t>(12</a:t>
            </a:r>
            <a:r>
              <a:rPr lang="ja-JP" altLang="en-US" sz="1200">
                <a:latin typeface="ＭＳ 明朝" panose="02020609040205080304" pitchFamily="17" charset="-128"/>
                <a:ea typeface="ＭＳ 明朝" panose="02020609040205080304" pitchFamily="17" charset="-128"/>
                <a:cs typeface="ＭＳ Ｐゴシック" pitchFamily="50" charset="-128"/>
              </a:rPr>
              <a:t>カ月分</a:t>
            </a:r>
            <a:r>
              <a:rPr lang="en-US" altLang="ja-JP" sz="1200">
                <a:latin typeface="ＭＳ 明朝" panose="02020609040205080304" pitchFamily="17" charset="-128"/>
                <a:ea typeface="ＭＳ 明朝" panose="02020609040205080304" pitchFamily="17" charset="-128"/>
                <a:cs typeface="ＭＳ Ｐゴシック" pitchFamily="50" charset="-128"/>
              </a:rPr>
              <a:t>)</a:t>
            </a:r>
            <a:r>
              <a:rPr lang="ja-JP" altLang="en-US" sz="1200">
                <a:latin typeface="ＭＳ 明朝" panose="02020609040205080304" pitchFamily="17" charset="-128"/>
                <a:ea typeface="ＭＳ 明朝" panose="02020609040205080304" pitchFamily="17" charset="-128"/>
                <a:cs typeface="ＭＳ Ｐゴシック" pitchFamily="50" charset="-128"/>
              </a:rPr>
              <a:t>に</a:t>
            </a:r>
            <a:r>
              <a:rPr lang="ja-JP" altLang="en-US" sz="1200" dirty="0">
                <a:latin typeface="ＭＳ 明朝" panose="02020609040205080304" pitchFamily="17" charset="-128"/>
                <a:ea typeface="ＭＳ 明朝" panose="02020609040205080304" pitchFamily="17" charset="-128"/>
                <a:cs typeface="ＭＳ Ｐゴシック" pitchFamily="50" charset="-128"/>
              </a:rPr>
              <a:t>おける、特定健康診査受診者のメタボリックシンドローム該当状況を示したものです。基</a:t>
            </a:r>
            <a:r>
              <a:rPr lang="ja-JP" altLang="en-US" sz="1200">
                <a:latin typeface="ＭＳ 明朝" panose="02020609040205080304" pitchFamily="17" charset="-128"/>
                <a:ea typeface="ＭＳ 明朝" panose="02020609040205080304" pitchFamily="17" charset="-128"/>
                <a:cs typeface="ＭＳ Ｐゴシック" pitchFamily="50" charset="-128"/>
              </a:rPr>
              <a:t>準該当は</a:t>
            </a:r>
            <a:r>
              <a:rPr lang="en-US" altLang="ja-JP" sz="1200">
                <a:latin typeface="ＭＳ 明朝" panose="02020609040205080304" pitchFamily="17" charset="-128"/>
                <a:ea typeface="ＭＳ 明朝" panose="02020609040205080304" pitchFamily="17" charset="-128"/>
              </a:rPr>
              <a:t>25.2%</a:t>
            </a:r>
            <a:r>
              <a:rPr lang="ja-JP" altLang="en-US" sz="1200">
                <a:latin typeface="ＭＳ 明朝" panose="02020609040205080304" pitchFamily="17" charset="-128"/>
                <a:ea typeface="ＭＳ 明朝" panose="02020609040205080304" pitchFamily="17" charset="-128"/>
                <a:cs typeface="ＭＳ Ｐゴシック" pitchFamily="50" charset="-128"/>
              </a:rPr>
              <a:t>、</a:t>
            </a:r>
            <a:r>
              <a:rPr lang="ja-JP" altLang="en-US" sz="1200" dirty="0">
                <a:latin typeface="ＭＳ 明朝" panose="02020609040205080304" pitchFamily="17" charset="-128"/>
                <a:ea typeface="ＭＳ 明朝" panose="02020609040205080304" pitchFamily="17" charset="-128"/>
                <a:cs typeface="ＭＳ Ｐゴシック" pitchFamily="50" charset="-128"/>
              </a:rPr>
              <a:t>予備群</a:t>
            </a:r>
            <a:r>
              <a:rPr lang="ja-JP" altLang="en-US" sz="1200">
                <a:latin typeface="ＭＳ 明朝" panose="02020609040205080304" pitchFamily="17" charset="-128"/>
                <a:ea typeface="ＭＳ 明朝" panose="02020609040205080304" pitchFamily="17" charset="-128"/>
                <a:cs typeface="ＭＳ Ｐゴシック" pitchFamily="50" charset="-128"/>
              </a:rPr>
              <a:t>該当は</a:t>
            </a:r>
            <a:r>
              <a:rPr lang="en-US" altLang="ja-JP" sz="1200">
                <a:latin typeface="ＭＳ 明朝" panose="02020609040205080304" pitchFamily="17" charset="-128"/>
                <a:ea typeface="ＭＳ 明朝" panose="02020609040205080304" pitchFamily="17" charset="-128"/>
              </a:rPr>
              <a:t>10.4%</a:t>
            </a:r>
            <a:r>
              <a:rPr lang="ja-JP" altLang="en-US" sz="1200">
                <a:latin typeface="ＭＳ 明朝" panose="02020609040205080304" pitchFamily="17" charset="-128"/>
                <a:ea typeface="ＭＳ 明朝" panose="02020609040205080304" pitchFamily="17" charset="-128"/>
                <a:cs typeface="ＭＳ Ｐゴシック" pitchFamily="50" charset="-128"/>
              </a:rPr>
              <a:t>です</a:t>
            </a:r>
            <a:r>
              <a:rPr lang="ja-JP" altLang="en-US" sz="1200" dirty="0">
                <a:latin typeface="ＭＳ 明朝" panose="02020609040205080304" pitchFamily="17" charset="-128"/>
                <a:ea typeface="ＭＳ 明朝" panose="02020609040205080304" pitchFamily="17" charset="-128"/>
                <a:cs typeface="ＭＳ Ｐゴシック" pitchFamily="50" charset="-128"/>
              </a:rPr>
              <a:t>。</a:t>
            </a:r>
          </a:p>
          <a:p>
            <a:pPr lvl="0" algn="just" fontAlgn="base">
              <a:lnSpc>
                <a:spcPct val="125000"/>
              </a:lnSpc>
              <a:spcBef>
                <a:spcPct val="0"/>
              </a:spcBef>
              <a:spcAft>
                <a:spcPct val="0"/>
              </a:spcAft>
            </a:pPr>
            <a:endParaRPr lang="ja-JP" altLang="en-US" sz="1200" dirty="0">
              <a:latin typeface="ＭＳ 明朝" panose="02020609040205080304" pitchFamily="17" charset="-128"/>
              <a:ea typeface="ＭＳ 明朝" panose="02020609040205080304" pitchFamily="17" charset="-128"/>
              <a:cs typeface="ＭＳ Ｐゴシック" pitchFamily="50" charset="-128"/>
            </a:endParaRPr>
          </a:p>
        </p:txBody>
      </p:sp>
      <p:sp>
        <p:nvSpPr>
          <p:cNvPr id="3" name="タイトル_小_1_3_1">
            <a:extLst>
              <a:ext uri="{FF2B5EF4-FFF2-40B4-BE49-F238E27FC236}">
                <a16:creationId xmlns:a16="http://schemas.microsoft.com/office/drawing/2014/main" id="{B66D9014-B84B-0C25-6834-0B0CE82910D7}"/>
              </a:ext>
            </a:extLst>
          </p:cNvPr>
          <p:cNvSpPr txBox="1">
            <a:spLocks/>
          </p:cNvSpPr>
          <p:nvPr/>
        </p:nvSpPr>
        <p:spPr>
          <a:xfrm>
            <a:off x="192601" y="6274880"/>
            <a:ext cx="5653087" cy="21544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4343"/>
            <a:r>
              <a:rPr lang="en-US" altLang="ja-JP" sz="800" b="1" dirty="0">
                <a:solidFill>
                  <a:schemeClr val="tx1"/>
                </a:solidFill>
                <a:latin typeface="ＭＳ 明朝" panose="02020609040205080304" pitchFamily="17" charset="-128"/>
                <a:ea typeface="ＭＳ 明朝" panose="02020609040205080304" pitchFamily="17" charset="-128"/>
              </a:rPr>
              <a:t>※</a:t>
            </a:r>
            <a:r>
              <a:rPr lang="ja-JP" altLang="en-US" sz="800" b="1" dirty="0">
                <a:solidFill>
                  <a:schemeClr val="tx1"/>
                </a:solidFill>
                <a:latin typeface="ＭＳ 明朝" panose="02020609040205080304" pitchFamily="17" charset="-128"/>
                <a:ea typeface="ＭＳ 明朝" panose="02020609040205080304" pitchFamily="17" charset="-128"/>
              </a:rPr>
              <a:t>メタボリックシンドローム判定基準</a:t>
            </a:r>
            <a:endParaRPr lang="en-US" altLang="ja-JP" sz="800" b="1" dirty="0">
              <a:solidFill>
                <a:schemeClr val="tx1"/>
              </a:solidFill>
              <a:latin typeface="ＭＳ 明朝" panose="02020609040205080304" pitchFamily="17" charset="-128"/>
              <a:ea typeface="ＭＳ 明朝" panose="02020609040205080304" pitchFamily="17" charset="-128"/>
            </a:endParaRPr>
          </a:p>
        </p:txBody>
      </p:sp>
      <p:pic>
        <p:nvPicPr>
          <p:cNvPr id="4" name="Picture 249">
            <a:extLst>
              <a:ext uri="{FF2B5EF4-FFF2-40B4-BE49-F238E27FC236}">
                <a16:creationId xmlns:a16="http://schemas.microsoft.com/office/drawing/2014/main" id="{AAAD6F3F-59E9-ABD3-2411-366076C8B2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601" y="6424413"/>
            <a:ext cx="5286375"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タイトル_小_1_3_1">
            <a:extLst>
              <a:ext uri="{FF2B5EF4-FFF2-40B4-BE49-F238E27FC236}">
                <a16:creationId xmlns:a16="http://schemas.microsoft.com/office/drawing/2014/main" id="{0718E0C1-4DC5-A4AF-4A35-35D385AFB032}"/>
              </a:ext>
            </a:extLst>
          </p:cNvPr>
          <p:cNvSpPr txBox="1">
            <a:spLocks/>
          </p:cNvSpPr>
          <p:nvPr/>
        </p:nvSpPr>
        <p:spPr>
          <a:xfrm>
            <a:off x="192601" y="6932945"/>
            <a:ext cx="5814305" cy="69832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vert="horz" lIns="0" tIns="0" rIns="0" bIns="0" rtlCol="0" anchor="t">
            <a:noAutofit/>
          </a:bodyPr>
          <a:lstStyle/>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追加リスクの基準値は以下のとおりである。</a:t>
            </a:r>
          </a:p>
          <a:p>
            <a:pPr marL="288000" marR="4343"/>
            <a:r>
              <a:rPr lang="ja-JP" altLang="en-US" sz="800" dirty="0">
                <a:solidFill>
                  <a:schemeClr val="tx1"/>
                </a:solidFill>
                <a:latin typeface="ＭＳ 明朝" panose="02020609040205080304" pitchFamily="17" charset="-128"/>
                <a:ea typeface="ＭＳ 明朝" panose="02020609040205080304" pitchFamily="17" charset="-128"/>
              </a:rPr>
              <a:t>　①血糖</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空腹時血糖が</a:t>
            </a:r>
            <a:r>
              <a:rPr lang="en-US" altLang="ja-JP" sz="800" dirty="0">
                <a:solidFill>
                  <a:schemeClr val="tx1"/>
                </a:solidFill>
                <a:latin typeface="ＭＳ 明朝" panose="02020609040205080304" pitchFamily="17" charset="-128"/>
                <a:ea typeface="ＭＳ 明朝" panose="02020609040205080304" pitchFamily="17" charset="-128"/>
              </a:rPr>
              <a:t>110mg/dl</a:t>
            </a:r>
            <a:r>
              <a:rPr lang="ja-JP" altLang="en-US" sz="800" dirty="0">
                <a:solidFill>
                  <a:schemeClr val="tx1"/>
                </a:solidFill>
                <a:latin typeface="ＭＳ 明朝" panose="02020609040205080304" pitchFamily="17" charset="-128"/>
                <a:ea typeface="ＭＳ 明朝" panose="02020609040205080304" pitchFamily="17" charset="-128"/>
              </a:rPr>
              <a:t>以上</a:t>
            </a:r>
          </a:p>
          <a:p>
            <a:pPr marL="288000" marR="4343"/>
            <a:r>
              <a:rPr lang="ja-JP" altLang="en-US" sz="800" dirty="0">
                <a:solidFill>
                  <a:schemeClr val="tx1"/>
                </a:solidFill>
                <a:latin typeface="ＭＳ 明朝" panose="02020609040205080304" pitchFamily="17" charset="-128"/>
                <a:ea typeface="ＭＳ 明朝" panose="02020609040205080304" pitchFamily="17" charset="-128"/>
              </a:rPr>
              <a:t>　②脂質</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中性脂肪</a:t>
            </a:r>
            <a:r>
              <a:rPr lang="en-US" altLang="ja-JP" sz="800" dirty="0">
                <a:solidFill>
                  <a:schemeClr val="tx1"/>
                </a:solidFill>
                <a:latin typeface="ＭＳ 明朝" panose="02020609040205080304" pitchFamily="17" charset="-128"/>
                <a:ea typeface="ＭＳ 明朝" panose="02020609040205080304" pitchFamily="17" charset="-128"/>
              </a:rPr>
              <a:t>150mg/dl</a:t>
            </a:r>
            <a:r>
              <a:rPr lang="ja-JP" altLang="en-US" sz="800" dirty="0">
                <a:solidFill>
                  <a:schemeClr val="tx1"/>
                </a:solidFill>
                <a:latin typeface="ＭＳ 明朝" panose="02020609040205080304" pitchFamily="17" charset="-128"/>
                <a:ea typeface="ＭＳ 明朝" panose="02020609040205080304" pitchFamily="17" charset="-128"/>
              </a:rPr>
              <a:t>以上 または </a:t>
            </a:r>
            <a:r>
              <a:rPr lang="en-US" altLang="ja-JP" sz="800" dirty="0">
                <a:solidFill>
                  <a:schemeClr val="tx1"/>
                </a:solidFill>
                <a:latin typeface="ＭＳ 明朝" panose="02020609040205080304" pitchFamily="17" charset="-128"/>
                <a:ea typeface="ＭＳ 明朝" panose="02020609040205080304" pitchFamily="17" charset="-128"/>
              </a:rPr>
              <a:t>HDL</a:t>
            </a:r>
            <a:r>
              <a:rPr lang="ja-JP" altLang="en-US" sz="800" dirty="0">
                <a:solidFill>
                  <a:schemeClr val="tx1"/>
                </a:solidFill>
                <a:latin typeface="ＭＳ 明朝" panose="02020609040205080304" pitchFamily="17" charset="-128"/>
                <a:ea typeface="ＭＳ 明朝" panose="02020609040205080304" pitchFamily="17" charset="-128"/>
              </a:rPr>
              <a:t>コレステロール</a:t>
            </a:r>
            <a:r>
              <a:rPr lang="en-US" altLang="ja-JP" sz="800" dirty="0">
                <a:solidFill>
                  <a:schemeClr val="tx1"/>
                </a:solidFill>
                <a:latin typeface="ＭＳ 明朝" panose="02020609040205080304" pitchFamily="17" charset="-128"/>
                <a:ea typeface="ＭＳ 明朝" panose="02020609040205080304" pitchFamily="17" charset="-128"/>
              </a:rPr>
              <a:t>40mg/dl</a:t>
            </a:r>
            <a:r>
              <a:rPr lang="ja-JP" altLang="en-US" sz="800" dirty="0">
                <a:solidFill>
                  <a:schemeClr val="tx1"/>
                </a:solidFill>
                <a:latin typeface="ＭＳ 明朝" panose="02020609040205080304" pitchFamily="17" charset="-128"/>
                <a:ea typeface="ＭＳ 明朝" panose="02020609040205080304" pitchFamily="17" charset="-128"/>
              </a:rPr>
              <a:t>未満			</a:t>
            </a:r>
            <a:endParaRPr lang="en-US" altLang="ja-JP" sz="800" dirty="0">
              <a:solidFill>
                <a:schemeClr val="tx1"/>
              </a:solidFill>
              <a:latin typeface="ＭＳ 明朝" panose="02020609040205080304" pitchFamily="17" charset="-128"/>
              <a:ea typeface="ＭＳ 明朝" panose="02020609040205080304" pitchFamily="17" charset="-128"/>
            </a:endParaRPr>
          </a:p>
          <a:p>
            <a:pPr marL="288000" marR="4343">
              <a:spcAft>
                <a:spcPts val="400"/>
              </a:spcAft>
            </a:pPr>
            <a:r>
              <a:rPr lang="ja-JP" altLang="en-US" sz="800" dirty="0">
                <a:solidFill>
                  <a:schemeClr val="tx1"/>
                </a:solidFill>
                <a:latin typeface="ＭＳ 明朝" panose="02020609040205080304" pitchFamily="17" charset="-128"/>
                <a:ea typeface="ＭＳ 明朝" panose="02020609040205080304" pitchFamily="17" charset="-128"/>
              </a:rPr>
              <a:t>　③血圧</a:t>
            </a:r>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収縮期血圧</a:t>
            </a:r>
            <a:r>
              <a:rPr lang="en-US" altLang="ja-JP" sz="800" dirty="0">
                <a:solidFill>
                  <a:schemeClr val="tx1"/>
                </a:solidFill>
                <a:latin typeface="ＭＳ 明朝" panose="02020609040205080304" pitchFamily="17" charset="-128"/>
                <a:ea typeface="ＭＳ 明朝" panose="02020609040205080304" pitchFamily="17" charset="-128"/>
              </a:rPr>
              <a:t>130mmHg</a:t>
            </a:r>
            <a:r>
              <a:rPr lang="ja-JP" altLang="en-US" sz="800" dirty="0">
                <a:solidFill>
                  <a:schemeClr val="tx1"/>
                </a:solidFill>
                <a:latin typeface="ＭＳ 明朝" panose="02020609040205080304" pitchFamily="17" charset="-128"/>
                <a:ea typeface="ＭＳ 明朝" panose="02020609040205080304" pitchFamily="17" charset="-128"/>
              </a:rPr>
              <a:t>以上 または 拡張期血圧</a:t>
            </a:r>
            <a:r>
              <a:rPr lang="en-US" altLang="ja-JP" sz="800" dirty="0">
                <a:solidFill>
                  <a:schemeClr val="tx1"/>
                </a:solidFill>
                <a:latin typeface="ＭＳ 明朝" panose="02020609040205080304" pitchFamily="17" charset="-128"/>
                <a:ea typeface="ＭＳ 明朝" panose="02020609040205080304" pitchFamily="17" charset="-128"/>
              </a:rPr>
              <a:t>85mmHg</a:t>
            </a:r>
            <a:r>
              <a:rPr lang="ja-JP" altLang="en-US" sz="800" dirty="0">
                <a:solidFill>
                  <a:schemeClr val="tx1"/>
                </a:solidFill>
                <a:latin typeface="ＭＳ 明朝" panose="02020609040205080304" pitchFamily="17" charset="-128"/>
                <a:ea typeface="ＭＳ 明朝" panose="02020609040205080304" pitchFamily="17" charset="-128"/>
              </a:rPr>
              <a:t>以上			</a:t>
            </a:r>
          </a:p>
          <a:p>
            <a:pPr marR="4343"/>
            <a:r>
              <a:rPr lang="en-US" altLang="ja-JP" sz="800" dirty="0">
                <a:solidFill>
                  <a:schemeClr val="tx1"/>
                </a:solidFill>
                <a:latin typeface="ＭＳ 明朝" panose="02020609040205080304" pitchFamily="17" charset="-128"/>
                <a:ea typeface="ＭＳ 明朝" panose="02020609040205080304" pitchFamily="17" charset="-128"/>
              </a:rPr>
              <a:t>※</a:t>
            </a:r>
            <a:r>
              <a:rPr lang="ja-JP" altLang="en-US" sz="800" dirty="0">
                <a:solidFill>
                  <a:schemeClr val="tx1"/>
                </a:solidFill>
                <a:latin typeface="ＭＳ 明朝" panose="02020609040205080304" pitchFamily="17" charset="-128"/>
                <a:ea typeface="ＭＳ 明朝" panose="02020609040205080304" pitchFamily="17" charset="-128"/>
              </a:rPr>
              <a:t>糖尿病、高血圧症または脂質異常症の治療に係る薬剤を服用している者も対象となる。</a:t>
            </a:r>
            <a:endParaRPr lang="ja-JP" altLang="en-US" sz="800" b="1" dirty="0">
              <a:solidFill>
                <a:schemeClr val="tx1"/>
              </a:solidFill>
              <a:latin typeface="ＭＳ 明朝" panose="02020609040205080304" pitchFamily="17" charset="-128"/>
              <a:ea typeface="ＭＳ 明朝" panose="02020609040205080304" pitchFamily="17" charset="-128"/>
            </a:endParaRPr>
          </a:p>
        </p:txBody>
      </p:sp>
      <p:pic>
        <p:nvPicPr>
          <p:cNvPr id="6" name="table162">
            <a:extLst>
              <a:ext uri="{FF2B5EF4-FFF2-40B4-BE49-F238E27FC236}">
                <a16:creationId xmlns:a16="http://schemas.microsoft.com/office/drawing/2014/main" id="{446F2325-257E-453E-8B5C-5739DE8CD934}"/>
              </a:ext>
            </a:extLst>
          </p:cNvPr>
          <p:cNvPicPr>
            <a:picLocks/>
          </p:cNvPicPr>
          <p:nvPr/>
        </p:nvPicPr>
        <p:blipFill>
          <a:blip r:embed="rId3"/>
          <a:stretch>
            <a:fillRect/>
          </a:stretch>
        </p:blipFill>
        <p:spPr>
          <a:xfrm>
            <a:off x="165100" y="1511300"/>
            <a:ext cx="6032500" cy="736600"/>
          </a:xfrm>
          <a:prstGeom prst="rect">
            <a:avLst/>
          </a:prstGeom>
        </p:spPr>
      </p:pic>
      <p:pic>
        <p:nvPicPr>
          <p:cNvPr id="7" name="table163">
            <a:extLst>
              <a:ext uri="{FF2B5EF4-FFF2-40B4-BE49-F238E27FC236}">
                <a16:creationId xmlns:a16="http://schemas.microsoft.com/office/drawing/2014/main" id="{EE9C819D-F34C-41E0-BCEA-D8285379F628}"/>
              </a:ext>
            </a:extLst>
          </p:cNvPr>
          <p:cNvPicPr>
            <a:picLocks noChangeAspect="1"/>
          </p:cNvPicPr>
          <p:nvPr/>
        </p:nvPicPr>
        <p:blipFill>
          <a:blip r:embed="rId4"/>
          <a:stretch>
            <a:fillRect/>
          </a:stretch>
        </p:blipFill>
        <p:spPr>
          <a:xfrm>
            <a:off x="165101" y="3302000"/>
            <a:ext cx="3552727" cy="2362200"/>
          </a:xfrm>
          <a:prstGeom prst="rect">
            <a:avLst/>
          </a:prstGeom>
        </p:spPr>
      </p:pic>
    </p:spTree>
    <p:extLst>
      <p:ext uri="{BB962C8B-B14F-4D97-AF65-F5344CB8AC3E}">
        <p14:creationId xmlns:p14="http://schemas.microsoft.com/office/powerpoint/2010/main" val="27191425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FBB9F22E-4F7A-66C2-ABB9-01318507B16D}"/>
              </a:ext>
            </a:extLst>
          </p:cNvPr>
          <p:cNvGraphicFramePr>
            <a:graphicFrameLocks noGrp="1" noChangeAspect="1"/>
          </p:cNvGraphicFramePr>
          <p:nvPr>
            <p:extLst>
              <p:ext uri="{D42A27DB-BD31-4B8C-83A1-F6EECF244321}">
                <p14:modId xmlns:p14="http://schemas.microsoft.com/office/powerpoint/2010/main" val="1194516716"/>
              </p:ext>
            </p:extLst>
          </p:nvPr>
        </p:nvGraphicFramePr>
        <p:xfrm>
          <a:off x="171942" y="743825"/>
          <a:ext cx="6161488" cy="2584988"/>
        </p:xfrm>
        <a:graphic>
          <a:graphicData uri="http://schemas.openxmlformats.org/drawingml/2006/table">
            <a:tbl>
              <a:tblPr/>
              <a:tblGrid>
                <a:gridCol w="1008000">
                  <a:extLst>
                    <a:ext uri="{9D8B030D-6E8A-4147-A177-3AD203B41FA5}">
                      <a16:colId xmlns:a16="http://schemas.microsoft.com/office/drawing/2014/main" val="383943915"/>
                    </a:ext>
                  </a:extLst>
                </a:gridCol>
                <a:gridCol w="1908000">
                  <a:extLst>
                    <a:ext uri="{9D8B030D-6E8A-4147-A177-3AD203B41FA5}">
                      <a16:colId xmlns:a16="http://schemas.microsoft.com/office/drawing/2014/main" val="2590121362"/>
                    </a:ext>
                  </a:extLst>
                </a:gridCol>
                <a:gridCol w="3245488">
                  <a:extLst>
                    <a:ext uri="{9D8B030D-6E8A-4147-A177-3AD203B41FA5}">
                      <a16:colId xmlns:a16="http://schemas.microsoft.com/office/drawing/2014/main" val="78409918"/>
                    </a:ext>
                  </a:extLst>
                </a:gridCol>
              </a:tblGrid>
              <a:tr h="36928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分類</a:t>
                      </a: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指標</a:t>
                      </a:r>
                      <a:endParaRPr lang="en-US" altLang="ja-JP" sz="1000" dirty="0">
                        <a:solidFill>
                          <a:schemeClr val="tx1"/>
                        </a:solidFill>
                        <a:latin typeface="ＭＳ 明朝" panose="02020609040205080304" pitchFamily="17" charset="-128"/>
                        <a:ea typeface="ＭＳ 明朝" panose="02020609040205080304" pitchFamily="17" charset="-128"/>
                      </a:endParaRP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ＭＳ 明朝" panose="02020609040205080304" pitchFamily="17" charset="-128"/>
                          <a:ea typeface="ＭＳ 明朝" panose="02020609040205080304" pitchFamily="17" charset="-128"/>
                        </a:rPr>
                        <a:t>状況</a:t>
                      </a: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7442578"/>
                  </a:ext>
                </a:extLst>
              </a:tr>
              <a:tr h="553926">
                <a:tc rowSpan="2">
                  <a:txBody>
                    <a:bodyPr/>
                    <a:lstStyle/>
                    <a:p>
                      <a:pPr algn="ctr" fontAlgn="ct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特定健康診査</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特定健診受診率</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l" rtl="0"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4</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年度の実績は４１．２％で計画目標である５５％を下回った。</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tcPr>
                </a:tc>
                <a:extLst>
                  <a:ext uri="{0D108BD9-81ED-4DB2-BD59-A6C34878D82A}">
                    <a16:rowId xmlns:a16="http://schemas.microsoft.com/office/drawing/2014/main" val="2489741149"/>
                  </a:ext>
                </a:extLst>
              </a:tr>
              <a:tr h="553926">
                <a:tc vMerge="1">
                  <a:txBody>
                    <a:bodyPr/>
                    <a:lstStyle/>
                    <a:p>
                      <a:endParaRPr kumimoji="1" lang="ja-JP" altLang="en-US"/>
                    </a:p>
                  </a:txBody>
                  <a:tcPr>
                    <a:lnT w="6350" cap="flat" cmpd="sng" algn="ctr">
                      <a:solidFill>
                        <a:schemeClr val="tx1"/>
                      </a:solidFill>
                      <a:prstDash val="solid"/>
                      <a:round/>
                      <a:headEnd type="none" w="med" len="med"/>
                      <a:tailEnd type="none" w="med" len="med"/>
                    </a:lnT>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特定健診受診率の推移</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平成</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20</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年度から実施率は４５％に達していない。直近では令和</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2</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年度がコロナ禍において３５％台となったが近年は平均して４０％台を維持している。</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0543701"/>
                  </a:ext>
                </a:extLst>
              </a:tr>
              <a:tr h="553926">
                <a:tc rowSpan="2">
                  <a:txBody>
                    <a:bodyPr/>
                    <a:lstStyle/>
                    <a:p>
                      <a:pPr algn="ctr" fontAlgn="ctr"/>
                      <a:r>
                        <a:rPr lang="zh-TW" altLang="en-US" sz="900" b="0" i="0" u="none" strike="noStrike">
                          <a:solidFill>
                            <a:srgbClr val="000000"/>
                          </a:solidFill>
                          <a:effectLst/>
                          <a:latin typeface="ＭＳ 明朝" panose="02020609040205080304" pitchFamily="17" charset="-128"/>
                          <a:ea typeface="ＭＳ 明朝" panose="02020609040205080304" pitchFamily="17" charset="-128"/>
                        </a:rPr>
                        <a:t>特定保健指導</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a:t>
                      </a:r>
                      <a:r>
                        <a:rPr lang="zh-TW" altLang="en-US" sz="900" b="0" i="0" u="none" strike="noStrike" dirty="0">
                          <a:solidFill>
                            <a:srgbClr val="000000"/>
                          </a:solidFill>
                          <a:effectLst/>
                          <a:latin typeface="ＭＳ 明朝" panose="02020609040205080304" pitchFamily="17" charset="-128"/>
                          <a:ea typeface="ＭＳ 明朝" panose="02020609040205080304" pitchFamily="17" charset="-128"/>
                        </a:rPr>
                        <a:t>特定保健指導実施率</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l" rtl="0"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令和</a:t>
                      </a:r>
                      <a:r>
                        <a:rPr lang="en-US" altLang="ja-JP" sz="900" b="0" i="0" u="none" strike="noStrike">
                          <a:solidFill>
                            <a:srgbClr val="000000"/>
                          </a:solidFill>
                          <a:effectLst/>
                          <a:latin typeface="ＭＳ 明朝" panose="02020609040205080304" pitchFamily="17" charset="-128"/>
                          <a:ea typeface="ＭＳ 明朝" panose="02020609040205080304" pitchFamily="17" charset="-128"/>
                        </a:rPr>
                        <a:t>4</a:t>
                      </a: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年度の実績は１９．４％で計画目標である５０％を下回った。</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tcPr>
                </a:tc>
                <a:extLst>
                  <a:ext uri="{0D108BD9-81ED-4DB2-BD59-A6C34878D82A}">
                    <a16:rowId xmlns:a16="http://schemas.microsoft.com/office/drawing/2014/main" val="4177830841"/>
                  </a:ext>
                </a:extLst>
              </a:tr>
              <a:tr h="553926">
                <a:tc vMerge="1">
                  <a:txBody>
                    <a:bodyPr/>
                    <a:lstStyle/>
                    <a:p>
                      <a:endParaRPr kumimoji="1" lang="ja-JP" altLang="en-US"/>
                    </a:p>
                  </a:txBody>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　特定保健指導実施率の推移</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平成</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年度から実施率は２０％に達していないものの、特定健診受診者における対象者の数は平成</a:t>
                      </a:r>
                      <a:r>
                        <a:rPr lang="en-US" altLang="ja-JP" sz="900" b="0" i="0" u="none" strike="noStrike" dirty="0">
                          <a:solidFill>
                            <a:srgbClr val="000000"/>
                          </a:solidFill>
                          <a:effectLst/>
                          <a:latin typeface="ＭＳ 明朝" panose="02020609040205080304" pitchFamily="17" charset="-128"/>
                          <a:ea typeface="ＭＳ 明朝" panose="02020609040205080304" pitchFamily="17" charset="-128"/>
                        </a:rPr>
                        <a:t>20</a:t>
                      </a: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年度当初と比べて約５％減少している。</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7567602"/>
                  </a:ext>
                </a:extLst>
              </a:tr>
            </a:tbl>
          </a:graphicData>
        </a:graphic>
      </p:graphicFrame>
      <p:graphicFrame>
        <p:nvGraphicFramePr>
          <p:cNvPr id="4" name="表 3">
            <a:extLst>
              <a:ext uri="{FF2B5EF4-FFF2-40B4-BE49-F238E27FC236}">
                <a16:creationId xmlns:a16="http://schemas.microsoft.com/office/drawing/2014/main" id="{A202F890-9B1B-ED9A-B110-A4B89AA60E56}"/>
              </a:ext>
            </a:extLst>
          </p:cNvPr>
          <p:cNvGraphicFramePr>
            <a:graphicFrameLocks noGrp="1" noChangeAspect="1"/>
          </p:cNvGraphicFramePr>
          <p:nvPr>
            <p:extLst>
              <p:ext uri="{D42A27DB-BD31-4B8C-83A1-F6EECF244321}">
                <p14:modId xmlns:p14="http://schemas.microsoft.com/office/powerpoint/2010/main" val="1668544525"/>
              </p:ext>
            </p:extLst>
          </p:nvPr>
        </p:nvGraphicFramePr>
        <p:xfrm>
          <a:off x="159344" y="5050899"/>
          <a:ext cx="6161486" cy="3692840"/>
        </p:xfrm>
        <a:graphic>
          <a:graphicData uri="http://schemas.openxmlformats.org/drawingml/2006/table">
            <a:tbl>
              <a:tblPr/>
              <a:tblGrid>
                <a:gridCol w="846576">
                  <a:extLst>
                    <a:ext uri="{9D8B030D-6E8A-4147-A177-3AD203B41FA5}">
                      <a16:colId xmlns:a16="http://schemas.microsoft.com/office/drawing/2014/main" val="383943915"/>
                    </a:ext>
                  </a:extLst>
                </a:gridCol>
                <a:gridCol w="5314910">
                  <a:extLst>
                    <a:ext uri="{9D8B030D-6E8A-4147-A177-3AD203B41FA5}">
                      <a16:colId xmlns:a16="http://schemas.microsoft.com/office/drawing/2014/main" val="233083935"/>
                    </a:ext>
                  </a:extLst>
                </a:gridCol>
              </a:tblGrid>
              <a:tr h="36928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chemeClr val="tx1"/>
                          </a:solidFill>
                          <a:effectLst/>
                          <a:latin typeface="ＭＳ 明朝" panose="02020609040205080304" pitchFamily="17" charset="-128"/>
                          <a:ea typeface="ＭＳ 明朝" panose="02020609040205080304" pitchFamily="17" charset="-128"/>
                        </a:rPr>
                        <a:t>分類</a:t>
                      </a: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ＭＳ 明朝" panose="02020609040205080304" pitchFamily="17" charset="-128"/>
                          <a:ea typeface="ＭＳ 明朝" panose="02020609040205080304" pitchFamily="17" charset="-128"/>
                        </a:rPr>
                        <a:t>　　　　　　　　　　　　　　　　　状況</a:t>
                      </a:r>
                    </a:p>
                  </a:txBody>
                  <a:tcPr marL="34017" marR="34017" marT="44222" marB="4422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7442578"/>
                  </a:ext>
                </a:extLst>
              </a:tr>
              <a:tr h="1107852">
                <a:tc>
                  <a:txBody>
                    <a:bodyPr/>
                    <a:lstStyle/>
                    <a:p>
                      <a:pPr algn="ctr"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職員体制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・にかほ市市民福祉部市民課国保年金班を主とした特定健診</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・にかほ市市民福祉部健康推進課保健師・栄養士を主とした特定保健指導</a:t>
                      </a: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b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br>
                      <a:endParaRPr lang="ja-JP" altLang="en-US" sz="9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9741149"/>
                  </a:ext>
                </a:extLst>
              </a:tr>
              <a:tr h="1107852">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関係機関・部門との連携</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市内医療機関、一般社団法人秋田県医師会、秋田県厚生農業協同組合連合会、独立行政法人地域医療機能推進機構秋田病院、全国健康保険協会秋田支部、秋田県総合保健事業団、秋田県国民健康保険団体連合会</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6489598"/>
                  </a:ext>
                </a:extLst>
              </a:tr>
              <a:tr h="1107852">
                <a:tc>
                  <a:txBody>
                    <a:bodyPr/>
                    <a:lstStyle/>
                    <a:p>
                      <a:pPr algn="ctr" fontAlgn="ctr"/>
                      <a:r>
                        <a:rPr lang="ja-JP" altLang="en-US" sz="900" b="0" i="0" u="none" strike="noStrike">
                          <a:solidFill>
                            <a:srgbClr val="000000"/>
                          </a:solidFill>
                          <a:effectLst/>
                          <a:latin typeface="ＭＳ 明朝" panose="02020609040205080304" pitchFamily="17" charset="-128"/>
                          <a:ea typeface="ＭＳ 明朝" panose="02020609040205080304" pitchFamily="17" charset="-128"/>
                        </a:rPr>
                        <a:t>実施体制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rtl="0" fontAlgn="ctr"/>
                      <a:r>
                        <a:rPr lang="ja-JP" altLang="en-US" sz="900" b="0" i="0" u="none" strike="noStrike" dirty="0">
                          <a:solidFill>
                            <a:srgbClr val="000000"/>
                          </a:solidFill>
                          <a:effectLst/>
                          <a:latin typeface="ＭＳ 明朝" panose="02020609040205080304" pitchFamily="17" charset="-128"/>
                          <a:ea typeface="ＭＳ 明朝" panose="02020609040205080304" pitchFamily="17" charset="-128"/>
                        </a:rPr>
                        <a:t>・市民課・健康推進課が相互に連携・協力し特定健康診査、特定保健指導を行う実施体制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0543701"/>
                  </a:ext>
                </a:extLst>
              </a:tr>
            </a:tbl>
          </a:graphicData>
        </a:graphic>
      </p:graphicFrame>
      <p:sp>
        <p:nvSpPr>
          <p:cNvPr id="5" name="スライド番号プレースホルダー 4">
            <a:extLst>
              <a:ext uri="{FF2B5EF4-FFF2-40B4-BE49-F238E27FC236}">
                <a16:creationId xmlns:a16="http://schemas.microsoft.com/office/drawing/2014/main" id="{2BE11D45-C0B4-E98C-E9C0-68EDD1CEA0D7}"/>
              </a:ext>
            </a:extLst>
          </p:cNvPr>
          <p:cNvSpPr>
            <a:spLocks noGrp="1"/>
          </p:cNvSpPr>
          <p:nvPr>
            <p:ph type="sldNum" sz="quarter" idx="4"/>
          </p:nvPr>
        </p:nvSpPr>
        <p:spPr>
          <a:xfrm>
            <a:off x="2484067" y="8820472"/>
            <a:ext cx="1512041" cy="485775"/>
          </a:xfrm>
          <a:prstGeom prst="rect">
            <a:avLst/>
          </a:prstGeom>
        </p:spPr>
        <p:txBody>
          <a:bodyPr/>
          <a:lstStyle/>
          <a:p>
            <a:fld id="{420EA04B-0610-44E1-BBA9-CB539F9A7CEB}" type="slidenum">
              <a:rPr lang="ja-JP" altLang="en-US" smtClean="0">
                <a:latin typeface="ＭＳ 明朝" panose="02020609040205080304" pitchFamily="17" charset="-128"/>
                <a:ea typeface="ＭＳ 明朝" panose="02020609040205080304" pitchFamily="17" charset="-128"/>
              </a:rPr>
              <a:pPr/>
              <a:t>98</a:t>
            </a:fld>
            <a:endParaRPr lang="ja-JP" altLang="en-US" dirty="0">
              <a:latin typeface="ＭＳ 明朝" panose="02020609040205080304" pitchFamily="17" charset="-128"/>
              <a:ea typeface="ＭＳ 明朝" panose="02020609040205080304" pitchFamily="17" charset="-128"/>
            </a:endParaRPr>
          </a:p>
        </p:txBody>
      </p:sp>
      <p:sp>
        <p:nvSpPr>
          <p:cNvPr id="2" name="テキスト ボックス 1">
            <a:extLst>
              <a:ext uri="{FF2B5EF4-FFF2-40B4-BE49-F238E27FC236}">
                <a16:creationId xmlns:a16="http://schemas.microsoft.com/office/drawing/2014/main" id="{1E683DA6-4957-E364-E05A-1508C4A5E52E}"/>
              </a:ext>
            </a:extLst>
          </p:cNvPr>
          <p:cNvSpPr txBox="1">
            <a:spLocks noChangeAspect="1"/>
          </p:cNvSpPr>
          <p:nvPr/>
        </p:nvSpPr>
        <p:spPr>
          <a:xfrm>
            <a:off x="121550" y="-4393"/>
            <a:ext cx="5782833" cy="338554"/>
          </a:xfrm>
          <a:prstGeom prst="rect">
            <a:avLst/>
          </a:prstGeom>
          <a:noFill/>
          <a:ln>
            <a:noFill/>
          </a:ln>
        </p:spPr>
        <p:txBody>
          <a:bodyPr wrap="square" lIns="0" rIns="90000" rtlCol="0" anchor="ctr" anchorCtr="0">
            <a:spAutoFit/>
          </a:bodyPr>
          <a:lstStyle/>
          <a:p>
            <a:r>
              <a:rPr lang="en-US" altLang="ja-JP" sz="1600" b="1" dirty="0">
                <a:latin typeface="ＭＳ 明朝" panose="02020609040205080304" pitchFamily="17" charset="-128"/>
                <a:ea typeface="ＭＳ 明朝" panose="02020609040205080304" pitchFamily="17" charset="-128"/>
              </a:rPr>
              <a:t>5.</a:t>
            </a:r>
            <a:r>
              <a:rPr lang="ja-JP" altLang="en-US" sz="1600" b="1" dirty="0">
                <a:latin typeface="ＭＳ 明朝" panose="02020609040205080304" pitchFamily="17" charset="-128"/>
                <a:ea typeface="ＭＳ 明朝" panose="02020609040205080304" pitchFamily="17" charset="-128"/>
              </a:rPr>
              <a:t>第</a:t>
            </a:r>
            <a:r>
              <a:rPr lang="en-US" altLang="ja-JP" sz="1600" b="1" dirty="0">
                <a:latin typeface="ＭＳ 明朝" panose="02020609040205080304" pitchFamily="17" charset="-128"/>
                <a:ea typeface="ＭＳ 明朝" panose="02020609040205080304" pitchFamily="17" charset="-128"/>
              </a:rPr>
              <a:t>3</a:t>
            </a:r>
            <a:r>
              <a:rPr lang="ja-JP" altLang="en-US" sz="1600" b="1" dirty="0">
                <a:latin typeface="ＭＳ 明朝" panose="02020609040205080304" pitchFamily="17" charset="-128"/>
                <a:ea typeface="ＭＳ 明朝" panose="02020609040205080304" pitchFamily="17" charset="-128"/>
              </a:rPr>
              <a:t>期計画の評価と考察</a:t>
            </a:r>
            <a:endParaRPr lang="en-US" altLang="ja-JP" sz="1600" b="1" dirty="0">
              <a:latin typeface="ＭＳ 明朝" panose="02020609040205080304" pitchFamily="17" charset="-128"/>
              <a:ea typeface="ＭＳ 明朝" panose="02020609040205080304" pitchFamily="17" charset="-128"/>
            </a:endParaRPr>
          </a:p>
        </p:txBody>
      </p:sp>
      <p:sp>
        <p:nvSpPr>
          <p:cNvPr id="22" name="テキスト ボックス 21">
            <a:extLst>
              <a:ext uri="{FF2B5EF4-FFF2-40B4-BE49-F238E27FC236}">
                <a16:creationId xmlns:a16="http://schemas.microsoft.com/office/drawing/2014/main" id="{E47266EB-521A-7783-27FB-4B540E53786B}"/>
              </a:ext>
            </a:extLst>
          </p:cNvPr>
          <p:cNvSpPr txBox="1">
            <a:spLocks/>
          </p:cNvSpPr>
          <p:nvPr/>
        </p:nvSpPr>
        <p:spPr>
          <a:xfrm>
            <a:off x="170434" y="323528"/>
            <a:ext cx="6238800" cy="324641"/>
          </a:xfrm>
          <a:prstGeom prst="rect">
            <a:avLst/>
          </a:prstGeom>
          <a:noFill/>
          <a:ln>
            <a:noFill/>
          </a:ln>
        </p:spPr>
        <p:txBody>
          <a:bodyPr wrap="square" lIns="0" rIns="90000" rtlCol="0">
            <a:spAutoFit/>
          </a:bodyPr>
          <a:lstStyle/>
          <a:p>
            <a:pPr lvl="0" algn="just" fontAlgn="base">
              <a:lnSpc>
                <a:spcPct val="125000"/>
              </a:lnSpc>
              <a:spcBef>
                <a:spcPct val="0"/>
              </a:spcBef>
              <a:spcAft>
                <a:spcPct val="0"/>
              </a:spcAft>
            </a:pPr>
            <a:r>
              <a:rPr lang="en-US" altLang="ja-JP" sz="1400" dirty="0">
                <a:latin typeface="ＭＳ 明朝" panose="02020609040205080304" pitchFamily="17" charset="-128"/>
                <a:ea typeface="ＭＳ 明朝" panose="02020609040205080304" pitchFamily="17" charset="-128"/>
                <a:cs typeface="ＭＳ Ｐゴシック" pitchFamily="50" charset="-128"/>
              </a:rPr>
              <a:t>(1)</a:t>
            </a:r>
            <a:r>
              <a:rPr lang="ja-JP" altLang="en-US" sz="1400" dirty="0">
                <a:latin typeface="ＭＳ 明朝" panose="02020609040205080304" pitchFamily="17" charset="-128"/>
                <a:ea typeface="ＭＳ 明朝" panose="02020609040205080304" pitchFamily="17" charset="-128"/>
                <a:cs typeface="ＭＳ Ｐゴシック" pitchFamily="50" charset="-128"/>
              </a:rPr>
              <a:t>現状のまとめと目標に対する達成状況</a:t>
            </a:r>
            <a:endParaRPr lang="en-US" altLang="ja-JP" sz="1400" dirty="0">
              <a:latin typeface="ＭＳ 明朝" panose="02020609040205080304" pitchFamily="17" charset="-128"/>
              <a:ea typeface="ＭＳ 明朝" panose="02020609040205080304" pitchFamily="17" charset="-128"/>
              <a:cs typeface="ＭＳ Ｐゴシック" pitchFamily="50" charset="-128"/>
            </a:endParaRPr>
          </a:p>
        </p:txBody>
      </p:sp>
      <p:sp>
        <p:nvSpPr>
          <p:cNvPr id="8" name="テキスト ボックス 7">
            <a:extLst>
              <a:ext uri="{FF2B5EF4-FFF2-40B4-BE49-F238E27FC236}">
                <a16:creationId xmlns:a16="http://schemas.microsoft.com/office/drawing/2014/main" id="{0044C805-A690-91B3-D6D0-37E8A706F956}"/>
              </a:ext>
            </a:extLst>
          </p:cNvPr>
          <p:cNvSpPr txBox="1">
            <a:spLocks/>
          </p:cNvSpPr>
          <p:nvPr/>
        </p:nvSpPr>
        <p:spPr>
          <a:xfrm>
            <a:off x="170433" y="4592479"/>
            <a:ext cx="6238800" cy="324641"/>
          </a:xfrm>
          <a:prstGeom prst="rect">
            <a:avLst/>
          </a:prstGeom>
          <a:noFill/>
          <a:ln>
            <a:noFill/>
          </a:ln>
        </p:spPr>
        <p:txBody>
          <a:bodyPr wrap="square" lIns="0" rIns="90000" rtlCol="0">
            <a:spAutoFit/>
          </a:bodyPr>
          <a:lstStyle/>
          <a:p>
            <a:pPr lvl="0" algn="just" fontAlgn="base">
              <a:lnSpc>
                <a:spcPct val="125000"/>
              </a:lnSpc>
              <a:spcBef>
                <a:spcPct val="0"/>
              </a:spcBef>
              <a:spcAft>
                <a:spcPct val="0"/>
              </a:spcAft>
            </a:pPr>
            <a:r>
              <a:rPr lang="en-US" altLang="ja-JP" sz="1400" dirty="0">
                <a:latin typeface="ＭＳ 明朝" panose="02020609040205080304" pitchFamily="17" charset="-128"/>
                <a:ea typeface="ＭＳ 明朝" panose="02020609040205080304" pitchFamily="17" charset="-128"/>
                <a:cs typeface="ＭＳ Ｐゴシック" pitchFamily="50" charset="-128"/>
              </a:rPr>
              <a:t>(2)</a:t>
            </a:r>
            <a:r>
              <a:rPr lang="ja-JP" altLang="en-US" sz="1400" dirty="0">
                <a:latin typeface="ＭＳ 明朝" panose="02020609040205080304" pitchFamily="17" charset="-128"/>
                <a:ea typeface="ＭＳ 明朝" panose="02020609040205080304" pitchFamily="17" charset="-128"/>
                <a:cs typeface="ＭＳ Ｐゴシック" pitchFamily="50" charset="-128"/>
              </a:rPr>
              <a:t>事業実施体制の評価</a:t>
            </a:r>
          </a:p>
        </p:txBody>
      </p:sp>
    </p:spTree>
    <p:extLst>
      <p:ext uri="{BB962C8B-B14F-4D97-AF65-F5344CB8AC3E}">
        <p14:creationId xmlns:p14="http://schemas.microsoft.com/office/powerpoint/2010/main" val="1484069886"/>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rtlCol="0">
        <a:spAutoFit/>
      </a:bodyPr>
      <a:lstStyle>
        <a:defPPr>
          <a:defRPr sz="1200" dirty="0" smtClean="0">
            <a:latin typeface="ＭＳ 明朝" panose="02020609040205080304" pitchFamily="17" charset="-128"/>
            <a:ea typeface="ＭＳ 明朝" panose="02020609040205080304" pitchFamily="17"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28028</Words>
  <Application>Microsoft Office PowerPoint</Application>
  <PresentationFormat>ユーザー設定</PresentationFormat>
  <Paragraphs>4513</Paragraphs>
  <Slides>115</Slides>
  <Notes>25</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115</vt:i4>
      </vt:variant>
    </vt:vector>
  </HeadingPairs>
  <TitlesOfParts>
    <vt:vector size="122" baseType="lpstr">
      <vt:lpstr>ＭＳ Ｐ明朝</vt:lpstr>
      <vt:lpstr>MS Mincho</vt:lpstr>
      <vt:lpstr>MS Mincho</vt:lpstr>
      <vt:lpstr>Arial</vt:lpstr>
      <vt:lpstr>Calibri</vt:lpstr>
      <vt:lpstr>Century Schoolbook</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第1章　医療費分析及び提案の骨子</dc:title>
  <dc:creator/>
  <cp:lastModifiedBy/>
  <cp:revision>1143</cp:revision>
  <cp:lastPrinted>2022-06-16T02:28:10Z</cp:lastPrinted>
  <dcterms:created xsi:type="dcterms:W3CDTF">2012-08-31T02:19:12Z</dcterms:created>
  <dcterms:modified xsi:type="dcterms:W3CDTF">2024-04-01T02:37:14Z</dcterms:modified>
</cp:coreProperties>
</file>